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0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44634FBF-A873-4DFE-81FB-626857E7708D}" type="datetimeFigureOut">
              <a:rPr lang="ru-RU" smtClean="0"/>
              <a:pPr/>
              <a:t>09.11.2022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AE6C872-0348-44DC-840A-8908B7E72BB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4634FBF-A873-4DFE-81FB-626857E7708D}" type="datetimeFigureOut">
              <a:rPr lang="ru-RU" smtClean="0"/>
              <a:pPr/>
              <a:t>09.11.2022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AE6C872-0348-44DC-840A-8908B7E72BB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4634FBF-A873-4DFE-81FB-626857E7708D}" type="datetimeFigureOut">
              <a:rPr lang="ru-RU" smtClean="0"/>
              <a:pPr/>
              <a:t>09.11.2022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AE6C872-0348-44DC-840A-8908B7E72BB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44634FBF-A873-4DFE-81FB-626857E7708D}" type="datetimeFigureOut">
              <a:rPr lang="ru-RU" smtClean="0"/>
              <a:pPr/>
              <a:t>09.11.2022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AE6C872-0348-44DC-840A-8908B7E72BB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44634FBF-A873-4DFE-81FB-626857E7708D}" type="datetimeFigureOut">
              <a:rPr lang="ru-RU" smtClean="0"/>
              <a:pPr/>
              <a:t>09.11.2022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AE6C872-0348-44DC-840A-8908B7E72BB6}"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44634FBF-A873-4DFE-81FB-626857E7708D}" type="datetimeFigureOut">
              <a:rPr lang="ru-RU" smtClean="0"/>
              <a:pPr/>
              <a:t>09.11.2022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AE6C872-0348-44DC-840A-8908B7E72BB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44634FBF-A873-4DFE-81FB-626857E7708D}" type="datetimeFigureOut">
              <a:rPr lang="ru-RU" smtClean="0"/>
              <a:pPr/>
              <a:t>09.11.2022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AE6C872-0348-44DC-840A-8908B7E72BB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44634FBF-A873-4DFE-81FB-626857E7708D}" type="datetimeFigureOut">
              <a:rPr lang="ru-RU" smtClean="0"/>
              <a:pPr/>
              <a:t>09.11.2022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AE6C872-0348-44DC-840A-8908B7E72BB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4634FBF-A873-4DFE-81FB-626857E7708D}" type="datetimeFigureOut">
              <a:rPr lang="ru-RU" smtClean="0"/>
              <a:pPr/>
              <a:t>09.11.2022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AE6C872-0348-44DC-840A-8908B7E72BB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4634FBF-A873-4DFE-81FB-626857E7708D}" type="datetimeFigureOut">
              <a:rPr lang="ru-RU" smtClean="0"/>
              <a:pPr/>
              <a:t>09.11.2022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AE6C872-0348-44DC-840A-8908B7E72BB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44634FBF-A873-4DFE-81FB-626857E7708D}" type="datetimeFigureOut">
              <a:rPr lang="ru-RU" smtClean="0"/>
              <a:pPr/>
              <a:t>09.11.2022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AE6C872-0348-44DC-840A-8908B7E72BB6}"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5BB"/>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634FBF-A873-4DFE-81FB-626857E7708D}" type="datetimeFigureOut">
              <a:rPr lang="ru-RU" smtClean="0"/>
              <a:pPr/>
              <a:t>09.11.2022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E6C872-0348-44DC-840A-8908B7E72BB6}"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85786" y="2000240"/>
            <a:ext cx="7772400" cy="1470025"/>
          </a:xfrm>
        </p:spPr>
        <p:txBody>
          <a:bodyPr/>
          <a:lstStyle/>
          <a:p>
            <a:r>
              <a:rPr lang="en-US" dirty="0">
                <a:solidFill>
                  <a:srgbClr val="FFFF00"/>
                </a:solidFill>
              </a:rPr>
              <a:t>The history of the development of maxillofacial prosthetics</a:t>
            </a:r>
            <a:endParaRPr lang="ru-RU" dirty="0">
              <a:solidFill>
                <a:srgbClr val="FFFF00"/>
              </a:solidFill>
            </a:endParaRPr>
          </a:p>
        </p:txBody>
      </p:sp>
      <p:sp>
        <p:nvSpPr>
          <p:cNvPr id="3" name="Подзаголовок 2"/>
          <p:cNvSpPr>
            <a:spLocks noGrp="1"/>
          </p:cNvSpPr>
          <p:nvPr>
            <p:ph type="subTitle" idx="1"/>
          </p:nvPr>
        </p:nvSpPr>
        <p:spPr/>
        <p:txBody>
          <a:bodyPr>
            <a:normAutofit/>
          </a:bodyPr>
          <a:lstStyle/>
          <a:p>
            <a:r>
              <a:rPr lang="en-US" dirty="0">
                <a:solidFill>
                  <a:srgbClr val="FFFF00"/>
                </a:solidFill>
              </a:rPr>
              <a:t>disciplines "Maxillofacial surgery", module "Maxillofacial </a:t>
            </a:r>
            <a:r>
              <a:rPr lang="en-US" dirty="0" err="1">
                <a:solidFill>
                  <a:srgbClr val="FFFF00"/>
                </a:solidFill>
              </a:rPr>
              <a:t>prosthetics"Topic</a:t>
            </a:r>
            <a:r>
              <a:rPr lang="en-US" dirty="0">
                <a:solidFill>
                  <a:srgbClr val="FFFF00"/>
                </a:solidFill>
              </a:rPr>
              <a:t> 1.1</a:t>
            </a:r>
            <a:endParaRPr lang="ru-RU" dirty="0">
              <a:solidFill>
                <a:srgbClr val="FFFF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7"/>
          <p:cNvSpPr>
            <a:spLocks noGrp="1" noChangeArrowheads="1"/>
          </p:cNvSpPr>
          <p:nvPr>
            <p:ph type="title"/>
          </p:nvPr>
        </p:nvSpPr>
        <p:spPr>
          <a:xfrm>
            <a:off x="685800" y="152400"/>
            <a:ext cx="6870700" cy="5292725"/>
          </a:xfrm>
        </p:spPr>
        <p:txBody>
          <a:bodyPr/>
          <a:lstStyle/>
          <a:p>
            <a:pPr algn="l"/>
            <a:r>
              <a:rPr lang="en-US" sz="3200" b="1" dirty="0">
                <a:solidFill>
                  <a:srgbClr val="FFFF00"/>
                </a:solidFill>
                <a:latin typeface="Times New Roman" pitchFamily="18" charset="0"/>
              </a:rPr>
              <a:t>Maxillofacial orthopedics is a branch of orthopedic dentistry that studies the prevention, diagnosis and orthopedic treatment of injuries to the maxillofacial region that have arisen after trauma, wounds or surgical interventions for inflammatory processes and neoplasms.</a:t>
            </a:r>
            <a:endParaRPr lang="ru-RU" sz="3200" dirty="0" smtClean="0">
              <a:solidFill>
                <a:srgbClr val="FFFF00"/>
              </a:solidFill>
              <a:latin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381125" y="404664"/>
            <a:ext cx="7305675" cy="1152525"/>
          </a:xfrm>
        </p:spPr>
        <p:txBody>
          <a:bodyPr>
            <a:normAutofit/>
          </a:bodyPr>
          <a:lstStyle/>
          <a:p>
            <a:r>
              <a:rPr lang="en-US" sz="3600" b="1" dirty="0">
                <a:solidFill>
                  <a:srgbClr val="FFFF00"/>
                </a:solidFill>
                <a:latin typeface="Times New Roman" pitchFamily="18" charset="0"/>
              </a:rPr>
              <a:t>Tasks of maxillofacial orthopedics</a:t>
            </a:r>
            <a:endParaRPr lang="ru-RU" sz="3600" b="1" dirty="0" smtClean="0">
              <a:solidFill>
                <a:srgbClr val="FFFF00"/>
              </a:solidFill>
              <a:latin typeface="Times New Roman" pitchFamily="18" charset="0"/>
            </a:endParaRPr>
          </a:p>
        </p:txBody>
      </p:sp>
      <p:sp>
        <p:nvSpPr>
          <p:cNvPr id="6147" name="Rectangle 3"/>
          <p:cNvSpPr>
            <a:spLocks noGrp="1" noChangeArrowheads="1"/>
          </p:cNvSpPr>
          <p:nvPr>
            <p:ph type="body" idx="1"/>
          </p:nvPr>
        </p:nvSpPr>
        <p:spPr>
          <a:xfrm>
            <a:off x="457200" y="1798638"/>
            <a:ext cx="8229600" cy="4327525"/>
          </a:xfrm>
        </p:spPr>
        <p:txBody>
          <a:bodyPr/>
          <a:lstStyle/>
          <a:p>
            <a:r>
              <a:rPr lang="en-US" dirty="0">
                <a:solidFill>
                  <a:srgbClr val="FFFF00"/>
                </a:solidFill>
                <a:latin typeface="Times New Roman" pitchFamily="18" charset="0"/>
              </a:rPr>
              <a:t>Preparation of patients for surgery</a:t>
            </a:r>
            <a:r>
              <a:rPr lang="en-US" dirty="0" smtClean="0">
                <a:solidFill>
                  <a:srgbClr val="FFFF00"/>
                </a:solidFill>
                <a:latin typeface="Times New Roman" pitchFamily="18" charset="0"/>
              </a:rPr>
              <a:t>;</a:t>
            </a:r>
          </a:p>
          <a:p>
            <a:r>
              <a:rPr lang="en-US" dirty="0" smtClean="0">
                <a:solidFill>
                  <a:srgbClr val="FFFF00"/>
                </a:solidFill>
                <a:latin typeface="Times New Roman" pitchFamily="18" charset="0"/>
              </a:rPr>
              <a:t>Creating </a:t>
            </a:r>
            <a:r>
              <a:rPr lang="en-US" dirty="0">
                <a:solidFill>
                  <a:srgbClr val="FFFF00"/>
                </a:solidFill>
                <a:latin typeface="Times New Roman" pitchFamily="18" charset="0"/>
              </a:rPr>
              <a:t>a support for soft tissues</a:t>
            </a:r>
            <a:r>
              <a:rPr lang="en-US" dirty="0" smtClean="0">
                <a:solidFill>
                  <a:srgbClr val="FFFF00"/>
                </a:solidFill>
                <a:latin typeface="Times New Roman" pitchFamily="18" charset="0"/>
              </a:rPr>
              <a:t>;</a:t>
            </a:r>
          </a:p>
          <a:p>
            <a:r>
              <a:rPr lang="en-US" dirty="0" smtClean="0">
                <a:solidFill>
                  <a:srgbClr val="FFFF00"/>
                </a:solidFill>
                <a:latin typeface="Times New Roman" pitchFamily="18" charset="0"/>
              </a:rPr>
              <a:t>Postoperative </a:t>
            </a:r>
            <a:r>
              <a:rPr lang="en-US" dirty="0">
                <a:solidFill>
                  <a:srgbClr val="FFFF00"/>
                </a:solidFill>
                <a:latin typeface="Times New Roman" pitchFamily="18" charset="0"/>
              </a:rPr>
              <a:t>wound closure</a:t>
            </a:r>
            <a:r>
              <a:rPr lang="en-US" dirty="0" smtClean="0">
                <a:solidFill>
                  <a:srgbClr val="FFFF00"/>
                </a:solidFill>
                <a:latin typeface="Times New Roman" pitchFamily="18" charset="0"/>
              </a:rPr>
              <a:t>;</a:t>
            </a:r>
          </a:p>
          <a:p>
            <a:r>
              <a:rPr lang="en-US" dirty="0" smtClean="0">
                <a:solidFill>
                  <a:srgbClr val="FFFF00"/>
                </a:solidFill>
                <a:latin typeface="Times New Roman" pitchFamily="18" charset="0"/>
              </a:rPr>
              <a:t>Creating </a:t>
            </a:r>
            <a:r>
              <a:rPr lang="en-US" dirty="0">
                <a:solidFill>
                  <a:srgbClr val="FFFF00"/>
                </a:solidFill>
                <a:latin typeface="Times New Roman" pitchFamily="18" charset="0"/>
              </a:rPr>
              <a:t>conditions for feeding patients           Stages in the complex treatment</a:t>
            </a:r>
            <a:endParaRPr lang="ru-RU" dirty="0" smtClean="0">
              <a:solidFill>
                <a:srgbClr val="FFFF00"/>
              </a:solidFill>
              <a:latin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title"/>
          </p:nvPr>
        </p:nvSpPr>
        <p:spPr>
          <a:xfrm>
            <a:off x="738345" y="500042"/>
            <a:ext cx="6870700" cy="1600200"/>
          </a:xfrm>
        </p:spPr>
        <p:txBody>
          <a:bodyPr>
            <a:normAutofit/>
          </a:bodyPr>
          <a:lstStyle/>
          <a:p>
            <a:pPr algn="l"/>
            <a:r>
              <a:rPr lang="en-US" sz="3000" b="1" dirty="0">
                <a:solidFill>
                  <a:srgbClr val="FFFF00"/>
                </a:solidFill>
                <a:latin typeface="Times New Roman" pitchFamily="18" charset="0"/>
              </a:rPr>
              <a:t>The history of maxillofacial orthopedics goes back thousands of years</a:t>
            </a:r>
            <a:endParaRPr lang="ru-RU" sz="3000" b="1" dirty="0" smtClean="0">
              <a:solidFill>
                <a:srgbClr val="FFFF00"/>
              </a:solidFill>
              <a:latin typeface="Times New Roman" pitchFamily="18" charset="0"/>
            </a:endParaRPr>
          </a:p>
        </p:txBody>
      </p:sp>
      <p:sp>
        <p:nvSpPr>
          <p:cNvPr id="7171" name="Rectangle 5"/>
          <p:cNvSpPr>
            <a:spLocks noGrp="1" noChangeArrowheads="1"/>
          </p:cNvSpPr>
          <p:nvPr>
            <p:ph type="body" idx="1"/>
          </p:nvPr>
        </p:nvSpPr>
        <p:spPr>
          <a:xfrm>
            <a:off x="157000" y="2388390"/>
            <a:ext cx="5673737" cy="3509979"/>
          </a:xfrm>
        </p:spPr>
        <p:txBody>
          <a:bodyPr>
            <a:normAutofit/>
          </a:bodyPr>
          <a:lstStyle/>
          <a:p>
            <a:r>
              <a:rPr lang="en-US" sz="3000" dirty="0">
                <a:solidFill>
                  <a:srgbClr val="FFFF00"/>
                </a:solidFill>
                <a:latin typeface="Times New Roman" pitchFamily="18" charset="0"/>
              </a:rPr>
              <a:t>Artificial ears, eyes, noses were found during excavations of ancient Egyptian mummies. It has been established that the ancient Chinese used wax to restore parts of the face.</a:t>
            </a:r>
            <a:endParaRPr lang="ru-RU" sz="3000" dirty="0" smtClean="0">
              <a:solidFill>
                <a:srgbClr val="FFFF00"/>
              </a:solidFill>
              <a:latin typeface="Times New Roman" pitchFamily="18" charset="0"/>
            </a:endParaRPr>
          </a:p>
        </p:txBody>
      </p:sp>
      <p:sp>
        <p:nvSpPr>
          <p:cNvPr id="4098" name="AutoShape 2" descr="http://pandia.ru/text/77/313/images/image001_5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4100" name="AutoShape 4" descr="http://pandia.ru/text/77/313/images/image001_51.jpg"/>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7" name="Рисунок 6" descr="1.jpg"/>
          <p:cNvPicPr>
            <a:picLocks noChangeAspect="1"/>
          </p:cNvPicPr>
          <p:nvPr/>
        </p:nvPicPr>
        <p:blipFill>
          <a:blip r:embed="rId2"/>
          <a:stretch>
            <a:fillRect/>
          </a:stretch>
        </p:blipFill>
        <p:spPr>
          <a:xfrm>
            <a:off x="5220072" y="4509120"/>
            <a:ext cx="3636843" cy="2000264"/>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274638"/>
            <a:ext cx="8229600" cy="1054100"/>
          </a:xfrm>
        </p:spPr>
        <p:txBody>
          <a:bodyPr/>
          <a:lstStyle/>
          <a:p>
            <a:r>
              <a:rPr lang="en-US" sz="3600" b="1" dirty="0">
                <a:solidFill>
                  <a:srgbClr val="FFFF00"/>
                </a:solidFill>
                <a:latin typeface="Times New Roman" pitchFamily="18" charset="0"/>
              </a:rPr>
              <a:t>History of maxillofacial orthopedics</a:t>
            </a:r>
            <a:endParaRPr lang="ru-RU" sz="3600" b="1" dirty="0" smtClean="0">
              <a:solidFill>
                <a:srgbClr val="FFFF00"/>
              </a:solidFill>
              <a:latin typeface="Times New Roman" pitchFamily="18" charset="0"/>
            </a:endParaRPr>
          </a:p>
        </p:txBody>
      </p:sp>
      <p:sp>
        <p:nvSpPr>
          <p:cNvPr id="8195" name="Rectangle 3"/>
          <p:cNvSpPr>
            <a:spLocks noGrp="1" noChangeArrowheads="1"/>
          </p:cNvSpPr>
          <p:nvPr>
            <p:ph type="body" idx="1"/>
          </p:nvPr>
        </p:nvSpPr>
        <p:spPr>
          <a:xfrm>
            <a:off x="250825" y="1828800"/>
            <a:ext cx="6607191" cy="4743472"/>
          </a:xfrm>
        </p:spPr>
        <p:txBody>
          <a:bodyPr>
            <a:normAutofit/>
          </a:bodyPr>
          <a:lstStyle/>
          <a:p>
            <a:pPr>
              <a:lnSpc>
                <a:spcPct val="80000"/>
              </a:lnSpc>
            </a:pPr>
            <a:r>
              <a:rPr lang="en-US" sz="2700" b="1" dirty="0">
                <a:solidFill>
                  <a:srgbClr val="FFFF00"/>
                </a:solidFill>
                <a:latin typeface="Times New Roman" pitchFamily="18" charset="0"/>
              </a:rPr>
              <a:t>1575 – </a:t>
            </a:r>
            <a:r>
              <a:rPr lang="en-US" sz="2700" b="1" dirty="0" err="1">
                <a:solidFill>
                  <a:srgbClr val="FFFF00"/>
                </a:solidFill>
                <a:latin typeface="Times New Roman" pitchFamily="18" charset="0"/>
              </a:rPr>
              <a:t>Ambroise</a:t>
            </a:r>
            <a:r>
              <a:rPr lang="en-US" sz="2700" b="1" dirty="0">
                <a:solidFill>
                  <a:srgbClr val="FFFF00"/>
                </a:solidFill>
                <a:latin typeface="Times New Roman" pitchFamily="18" charset="0"/>
              </a:rPr>
              <a:t> Pare - prosthesis for closing the palate</a:t>
            </a:r>
            <a:r>
              <a:rPr lang="en-US" sz="2700" b="1" dirty="0" smtClean="0">
                <a:solidFill>
                  <a:srgbClr val="FFFF00"/>
                </a:solidFill>
                <a:latin typeface="Times New Roman" pitchFamily="18" charset="0"/>
              </a:rPr>
              <a:t>.</a:t>
            </a:r>
          </a:p>
          <a:p>
            <a:pPr>
              <a:lnSpc>
                <a:spcPct val="80000"/>
              </a:lnSpc>
            </a:pPr>
            <a:r>
              <a:rPr lang="en-US" sz="2700" b="1" dirty="0" smtClean="0">
                <a:solidFill>
                  <a:srgbClr val="FFFF00"/>
                </a:solidFill>
                <a:latin typeface="Times New Roman" pitchFamily="18" charset="0"/>
              </a:rPr>
              <a:t>1880 </a:t>
            </a:r>
            <a:r>
              <a:rPr lang="en-US" sz="2700" b="1" dirty="0">
                <a:solidFill>
                  <a:srgbClr val="FFFF00"/>
                </a:solidFill>
                <a:latin typeface="Times New Roman" pitchFamily="18" charset="0"/>
              </a:rPr>
              <a:t>– Kingsley- prosthesis to replace defects in the palate, nose and orbit. </a:t>
            </a:r>
            <a:endParaRPr lang="en-US" sz="2700" b="1" dirty="0" smtClean="0">
              <a:solidFill>
                <a:srgbClr val="FFFF00"/>
              </a:solidFill>
              <a:latin typeface="Times New Roman" pitchFamily="18" charset="0"/>
            </a:endParaRPr>
          </a:p>
          <a:p>
            <a:pPr>
              <a:lnSpc>
                <a:spcPct val="80000"/>
              </a:lnSpc>
            </a:pPr>
            <a:r>
              <a:rPr lang="en-US" sz="2700" b="1" dirty="0" smtClean="0">
                <a:solidFill>
                  <a:srgbClr val="FFFF00"/>
                </a:solidFill>
                <a:latin typeface="Times New Roman" pitchFamily="18" charset="0"/>
              </a:rPr>
              <a:t>1889 </a:t>
            </a:r>
            <a:r>
              <a:rPr lang="en-US" sz="2700" b="1" dirty="0">
                <a:solidFill>
                  <a:srgbClr val="FFFF00"/>
                </a:solidFill>
                <a:latin typeface="Times New Roman" pitchFamily="18" charset="0"/>
              </a:rPr>
              <a:t>– Claude Martin, description of the design of prostheses for the replacement of defects in the upper and lower jaws, methods of direct prosthetics after resection of the upper jaw. Since that time, they began to allocate an independent section of orthopedic dentistry – maxillofacial orthopedics</a:t>
            </a:r>
            <a:endParaRPr lang="ru-RU" sz="2700" b="1" dirty="0" smtClean="0">
              <a:solidFill>
                <a:srgbClr val="FFFF00"/>
              </a:solidFill>
              <a:latin typeface="Times New Roman" pitchFamily="18" charset="0"/>
            </a:endParaRPr>
          </a:p>
        </p:txBody>
      </p:sp>
      <p:pic>
        <p:nvPicPr>
          <p:cNvPr id="3073" name="Picture 1" descr="D:\чло\2.gif"/>
          <p:cNvPicPr>
            <a:picLocks noChangeAspect="1" noChangeArrowheads="1"/>
          </p:cNvPicPr>
          <p:nvPr/>
        </p:nvPicPr>
        <p:blipFill>
          <a:blip r:embed="rId2"/>
          <a:srcRect/>
          <a:stretch>
            <a:fillRect/>
          </a:stretch>
        </p:blipFill>
        <p:spPr bwMode="auto">
          <a:xfrm>
            <a:off x="6778143" y="1714492"/>
            <a:ext cx="2201273" cy="2714644"/>
          </a:xfrm>
          <a:prstGeom prst="rect">
            <a:avLst/>
          </a:prstGeom>
          <a:noFill/>
        </p:spPr>
      </p:pic>
      <p:pic>
        <p:nvPicPr>
          <p:cNvPr id="3074" name="Picture 2" descr="D:\чло\3.png"/>
          <p:cNvPicPr>
            <a:picLocks noChangeAspect="1" noChangeArrowheads="1"/>
          </p:cNvPicPr>
          <p:nvPr/>
        </p:nvPicPr>
        <p:blipFill>
          <a:blip r:embed="rId3"/>
          <a:srcRect/>
          <a:stretch>
            <a:fillRect/>
          </a:stretch>
        </p:blipFill>
        <p:spPr bwMode="auto">
          <a:xfrm>
            <a:off x="6072198" y="4929198"/>
            <a:ext cx="2827344" cy="1725101"/>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normAutofit fontScale="90000"/>
          </a:bodyPr>
          <a:lstStyle/>
          <a:p>
            <a:r>
              <a:rPr lang="en-US" sz="3600" b="1" dirty="0">
                <a:solidFill>
                  <a:srgbClr val="FFFF00"/>
                </a:solidFill>
                <a:latin typeface="Times New Roman" pitchFamily="18" charset="0"/>
              </a:rPr>
              <a:t>History of maxillofacial orthopedics in Russia</a:t>
            </a:r>
            <a:endParaRPr lang="ru-RU" sz="3600" b="1" dirty="0" smtClean="0">
              <a:solidFill>
                <a:srgbClr val="FFFF00"/>
              </a:solidFill>
              <a:latin typeface="Times New Roman" pitchFamily="18" charset="0"/>
            </a:endParaRPr>
          </a:p>
        </p:txBody>
      </p:sp>
      <p:sp>
        <p:nvSpPr>
          <p:cNvPr id="9219" name="Rectangle 3"/>
          <p:cNvSpPr>
            <a:spLocks noGrp="1" noChangeArrowheads="1"/>
          </p:cNvSpPr>
          <p:nvPr>
            <p:ph type="body" idx="1"/>
          </p:nvPr>
        </p:nvSpPr>
        <p:spPr/>
        <p:txBody>
          <a:bodyPr/>
          <a:lstStyle/>
          <a:p>
            <a:r>
              <a:rPr lang="en-US" dirty="0">
                <a:solidFill>
                  <a:srgbClr val="FFFF00"/>
                </a:solidFill>
                <a:latin typeface="Times New Roman" pitchFamily="18" charset="0"/>
              </a:rPr>
              <a:t>1950-1980-ies CHLO was widely developed in </a:t>
            </a:r>
            <a:r>
              <a:rPr lang="en-US" dirty="0" err="1">
                <a:solidFill>
                  <a:srgbClr val="FFFF00"/>
                </a:solidFill>
                <a:latin typeface="Times New Roman" pitchFamily="18" charset="0"/>
              </a:rPr>
              <a:t>Russia.A.I</a:t>
            </a:r>
            <a:r>
              <a:rPr lang="en-US" dirty="0">
                <a:solidFill>
                  <a:srgbClr val="FFFF00"/>
                </a:solidFill>
                <a:latin typeface="Times New Roman" pitchFamily="18" charset="0"/>
              </a:rPr>
              <a:t>. </a:t>
            </a:r>
            <a:r>
              <a:rPr lang="en-US" dirty="0" err="1">
                <a:solidFill>
                  <a:srgbClr val="FFFF00"/>
                </a:solidFill>
                <a:latin typeface="Times New Roman" pitchFamily="18" charset="0"/>
              </a:rPr>
              <a:t>Betelmon</a:t>
            </a:r>
            <a:r>
              <a:rPr lang="en-US" dirty="0">
                <a:solidFill>
                  <a:srgbClr val="FFFF00"/>
                </a:solidFill>
                <a:latin typeface="Times New Roman" pitchFamily="18" charset="0"/>
              </a:rPr>
              <a:t>, </a:t>
            </a:r>
            <a:r>
              <a:rPr lang="en-US" dirty="0" err="1">
                <a:solidFill>
                  <a:srgbClr val="FFFF00"/>
                </a:solidFill>
                <a:latin typeface="Times New Roman" pitchFamily="18" charset="0"/>
              </a:rPr>
              <a:t>Ya.M</a:t>
            </a:r>
            <a:r>
              <a:rPr lang="en-US" dirty="0">
                <a:solidFill>
                  <a:srgbClr val="FFFF00"/>
                </a:solidFill>
                <a:latin typeface="Times New Roman" pitchFamily="18" charset="0"/>
              </a:rPr>
              <a:t>. </a:t>
            </a:r>
            <a:r>
              <a:rPr lang="en-US" dirty="0" err="1">
                <a:solidFill>
                  <a:srgbClr val="FFFF00"/>
                </a:solidFill>
                <a:latin typeface="Times New Roman" pitchFamily="18" charset="0"/>
              </a:rPr>
              <a:t>Zbarzh</a:t>
            </a:r>
            <a:r>
              <a:rPr lang="en-US" dirty="0">
                <a:solidFill>
                  <a:srgbClr val="FFFF00"/>
                </a:solidFill>
                <a:latin typeface="Times New Roman" pitchFamily="18" charset="0"/>
              </a:rPr>
              <a:t>, A.L. </a:t>
            </a:r>
            <a:r>
              <a:rPr lang="en-US" dirty="0" err="1">
                <a:solidFill>
                  <a:srgbClr val="FFFF00"/>
                </a:solidFill>
                <a:latin typeface="Times New Roman" pitchFamily="18" charset="0"/>
              </a:rPr>
              <a:t>Grozovsky</a:t>
            </a:r>
            <a:r>
              <a:rPr lang="en-US" dirty="0">
                <a:solidFill>
                  <a:srgbClr val="FFFF00"/>
                </a:solidFill>
                <a:latin typeface="Times New Roman" pitchFamily="18" charset="0"/>
              </a:rPr>
              <a:t>, </a:t>
            </a:r>
            <a:r>
              <a:rPr lang="en-US" dirty="0" err="1">
                <a:solidFill>
                  <a:srgbClr val="FFFF00"/>
                </a:solidFill>
                <a:latin typeface="Times New Roman" pitchFamily="18" charset="0"/>
              </a:rPr>
              <a:t>Z.Ya</a:t>
            </a:r>
            <a:r>
              <a:rPr lang="en-US" dirty="0">
                <a:solidFill>
                  <a:srgbClr val="FFFF00"/>
                </a:solidFill>
                <a:latin typeface="Times New Roman" pitchFamily="18" charset="0"/>
              </a:rPr>
              <a:t>. </a:t>
            </a:r>
            <a:r>
              <a:rPr lang="en-US" dirty="0" err="1">
                <a:solidFill>
                  <a:srgbClr val="FFFF00"/>
                </a:solidFill>
                <a:latin typeface="Times New Roman" pitchFamily="18" charset="0"/>
              </a:rPr>
              <a:t>Shur</a:t>
            </a:r>
            <a:r>
              <a:rPr lang="en-US" dirty="0">
                <a:solidFill>
                  <a:srgbClr val="FFFF00"/>
                </a:solidFill>
                <a:latin typeface="Times New Roman" pitchFamily="18" charset="0"/>
              </a:rPr>
              <a:t>, I.M. </a:t>
            </a:r>
            <a:r>
              <a:rPr lang="en-US" dirty="0" err="1">
                <a:solidFill>
                  <a:srgbClr val="FFFF00"/>
                </a:solidFill>
                <a:latin typeface="Times New Roman" pitchFamily="18" charset="0"/>
              </a:rPr>
              <a:t>Oxman</a:t>
            </a:r>
            <a:r>
              <a:rPr lang="en-US" dirty="0">
                <a:solidFill>
                  <a:srgbClr val="FFFF00"/>
                </a:solidFill>
                <a:latin typeface="Times New Roman" pitchFamily="18" charset="0"/>
              </a:rPr>
              <a:t>, V.Y. </a:t>
            </a:r>
            <a:r>
              <a:rPr lang="en-US" dirty="0" err="1">
                <a:solidFill>
                  <a:srgbClr val="FFFF00"/>
                </a:solidFill>
                <a:latin typeface="Times New Roman" pitchFamily="18" charset="0"/>
              </a:rPr>
              <a:t>Kurdyandsky</a:t>
            </a:r>
            <a:r>
              <a:rPr lang="en-US" dirty="0">
                <a:solidFill>
                  <a:srgbClr val="FFFF00"/>
                </a:solidFill>
                <a:latin typeface="Times New Roman" pitchFamily="18" charset="0"/>
              </a:rPr>
              <a:t>, E.I. </a:t>
            </a:r>
            <a:r>
              <a:rPr lang="en-US" dirty="0" err="1">
                <a:solidFill>
                  <a:srgbClr val="FFFF00"/>
                </a:solidFill>
                <a:latin typeface="Times New Roman" pitchFamily="18" charset="0"/>
              </a:rPr>
              <a:t>Gavrilov</a:t>
            </a:r>
            <a:r>
              <a:rPr lang="en-US" dirty="0">
                <a:solidFill>
                  <a:srgbClr val="FFFF00"/>
                </a:solidFill>
                <a:latin typeface="Times New Roman" pitchFamily="18" charset="0"/>
              </a:rPr>
              <a:t> and others proposed special methods of orthopedic treatment of injuries and deformities of the maxillofacial region.</a:t>
            </a:r>
            <a:endParaRPr lang="ru-RU" dirty="0" smtClean="0">
              <a:solidFill>
                <a:srgbClr val="FFFF00"/>
              </a:solidFill>
              <a:latin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noChangeArrowheads="1"/>
          </p:cNvSpPr>
          <p:nvPr>
            <p:ph type="body" idx="1"/>
          </p:nvPr>
        </p:nvSpPr>
        <p:spPr>
          <a:xfrm>
            <a:off x="581044" y="2471014"/>
            <a:ext cx="8229600" cy="4525963"/>
          </a:xfrm>
        </p:spPr>
        <p:txBody>
          <a:bodyPr/>
          <a:lstStyle/>
          <a:p>
            <a:pPr>
              <a:buNone/>
            </a:pPr>
            <a:r>
              <a:rPr lang="ru-RU" dirty="0" smtClean="0">
                <a:solidFill>
                  <a:srgbClr val="FFFF00"/>
                </a:solidFill>
                <a:latin typeface="Arimo" panose="020B0604020202020204" pitchFamily="34" charset="0"/>
                <a:ea typeface="Arimo" panose="020B0604020202020204" pitchFamily="34" charset="0"/>
                <a:cs typeface="Arimo" panose="020B0604020202020204" pitchFamily="34" charset="0"/>
              </a:rPr>
              <a:t>   </a:t>
            </a:r>
            <a:r>
              <a:rPr lang="en-US" dirty="0">
                <a:solidFill>
                  <a:srgbClr val="FFFF00"/>
                </a:solidFill>
                <a:latin typeface="Arimo" panose="020B0604020202020204" pitchFamily="34" charset="0"/>
                <a:ea typeface="Arimo" panose="020B0604020202020204" pitchFamily="34" charset="0"/>
                <a:cs typeface="Arimo" panose="020B0604020202020204" pitchFamily="34" charset="0"/>
              </a:rPr>
              <a:t>Currently, complex methods of restorative treatment using implantation technologies are being introduced</a:t>
            </a:r>
            <a:endParaRPr lang="ru-RU" dirty="0" smtClean="0">
              <a:solidFill>
                <a:srgbClr val="FFFF00"/>
              </a:solidFill>
              <a:latin typeface="Arimo" panose="020B0604020202020204" pitchFamily="34" charset="0"/>
              <a:ea typeface="Arimo" panose="020B0604020202020204" pitchFamily="34" charset="0"/>
              <a:cs typeface="Arimo" panose="020B0604020202020204" pitchFamily="34" charset="0"/>
            </a:endParaRPr>
          </a:p>
        </p:txBody>
      </p:sp>
      <p:pic>
        <p:nvPicPr>
          <p:cNvPr id="1025" name="Picture 1" descr="D:\чло\5.png"/>
          <p:cNvPicPr>
            <a:picLocks noChangeAspect="1" noChangeArrowheads="1"/>
          </p:cNvPicPr>
          <p:nvPr/>
        </p:nvPicPr>
        <p:blipFill>
          <a:blip r:embed="rId2"/>
          <a:srcRect/>
          <a:stretch>
            <a:fillRect/>
          </a:stretch>
        </p:blipFill>
        <p:spPr bwMode="auto">
          <a:xfrm>
            <a:off x="500034" y="285728"/>
            <a:ext cx="3929058" cy="2092779"/>
          </a:xfrm>
          <a:prstGeom prst="rect">
            <a:avLst/>
          </a:prstGeom>
          <a:noFill/>
        </p:spPr>
      </p:pic>
      <p:pic>
        <p:nvPicPr>
          <p:cNvPr id="1026" name="Picture 2" descr="D:\чло\4.png"/>
          <p:cNvPicPr>
            <a:picLocks noChangeAspect="1" noChangeArrowheads="1"/>
          </p:cNvPicPr>
          <p:nvPr/>
        </p:nvPicPr>
        <p:blipFill>
          <a:blip r:embed="rId3"/>
          <a:srcRect/>
          <a:stretch>
            <a:fillRect/>
          </a:stretch>
        </p:blipFill>
        <p:spPr bwMode="auto">
          <a:xfrm>
            <a:off x="4786314" y="4429132"/>
            <a:ext cx="4024330" cy="2263686"/>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281</Words>
  <Application>Microsoft Office PowerPoint</Application>
  <PresentationFormat>Экран (4:3)</PresentationFormat>
  <Paragraphs>17</Paragraphs>
  <Slides>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7</vt:i4>
      </vt:variant>
    </vt:vector>
  </HeadingPairs>
  <TitlesOfParts>
    <vt:vector size="12" baseType="lpstr">
      <vt:lpstr>Arial</vt:lpstr>
      <vt:lpstr>Arimo</vt:lpstr>
      <vt:lpstr>Calibri</vt:lpstr>
      <vt:lpstr>Times New Roman</vt:lpstr>
      <vt:lpstr>Тема Office</vt:lpstr>
      <vt:lpstr>The history of the development of maxillofacial prosthetics</vt:lpstr>
      <vt:lpstr>Maxillofacial orthopedics is a branch of orthopedic dentistry that studies the prevention, diagnosis and orthopedic treatment of injuries to the maxillofacial region that have arisen after trauma, wounds or surgical interventions for inflammatory processes and neoplasms.</vt:lpstr>
      <vt:lpstr>Tasks of maxillofacial orthopedics</vt:lpstr>
      <vt:lpstr>The history of maxillofacial orthopedics goes back thousands of years</vt:lpstr>
      <vt:lpstr>History of maxillofacial orthopedics</vt:lpstr>
      <vt:lpstr>History of maxillofacial orthopedics in Russia</vt:lpstr>
      <vt:lpstr>Презентация PowerPoint</vt:lpstr>
    </vt:vector>
  </TitlesOfParts>
  <Company>Reanimator Extreme Edition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Иcтoрия рaзвития чeлюcтнo-лицeвoгo прoтeзирoвaния</dc:title>
  <dc:creator>User</dc:creator>
  <cp:lastModifiedBy>Мансур Бакашев</cp:lastModifiedBy>
  <cp:revision>4</cp:revision>
  <dcterms:created xsi:type="dcterms:W3CDTF">2017-01-15T18:33:27Z</dcterms:created>
  <dcterms:modified xsi:type="dcterms:W3CDTF">2022-11-09T06:57:03Z</dcterms:modified>
</cp:coreProperties>
</file>