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9666F4-F3AF-44DC-89CA-057F1828F53D}" type="datetimeFigureOut">
              <a:rPr lang="ru-RU" smtClean="0"/>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414921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9666F4-F3AF-44DC-89CA-057F1828F53D}" type="datetimeFigureOut">
              <a:rPr lang="ru-RU" smtClean="0"/>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340009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9666F4-F3AF-44DC-89CA-057F1828F53D}" type="datetimeFigureOut">
              <a:rPr lang="ru-RU" smtClean="0"/>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303645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9666F4-F3AF-44DC-89CA-057F1828F53D}" type="datetimeFigureOut">
              <a:rPr lang="ru-RU" smtClean="0"/>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408183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9666F4-F3AF-44DC-89CA-057F1828F53D}" type="datetimeFigureOut">
              <a:rPr lang="ru-RU" smtClean="0"/>
              <a:t>09.11.2022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84163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9666F4-F3AF-44DC-89CA-057F1828F53D}" type="datetimeFigureOut">
              <a:rPr lang="ru-RU" smtClean="0"/>
              <a:t>09.11.2022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133760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9666F4-F3AF-44DC-89CA-057F1828F53D}" type="datetimeFigureOut">
              <a:rPr lang="ru-RU" smtClean="0"/>
              <a:t>09.11.2022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24923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9666F4-F3AF-44DC-89CA-057F1828F53D}" type="datetimeFigureOut">
              <a:rPr lang="ru-RU" smtClean="0"/>
              <a:t>09.11.2022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155759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9666F4-F3AF-44DC-89CA-057F1828F53D}" type="datetimeFigureOut">
              <a:rPr lang="ru-RU" smtClean="0"/>
              <a:t>09.11.2022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335566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9666F4-F3AF-44DC-89CA-057F1828F53D}" type="datetimeFigureOut">
              <a:rPr lang="ru-RU" smtClean="0"/>
              <a:t>09.11.2022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53233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9666F4-F3AF-44DC-89CA-057F1828F53D}" type="datetimeFigureOut">
              <a:rPr lang="ru-RU" smtClean="0"/>
              <a:t>09.11.2022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1EF523-8C81-4621-9B05-84FF56240B43}" type="slidenum">
              <a:rPr lang="ru-RU" smtClean="0"/>
              <a:t>‹#›</a:t>
            </a:fld>
            <a:endParaRPr lang="ru-RU"/>
          </a:p>
        </p:txBody>
      </p:sp>
    </p:spTree>
    <p:extLst>
      <p:ext uri="{BB962C8B-B14F-4D97-AF65-F5344CB8AC3E}">
        <p14:creationId xmlns:p14="http://schemas.microsoft.com/office/powerpoint/2010/main" val="269297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666F4-F3AF-44DC-89CA-057F1828F53D}" type="datetimeFigureOut">
              <a:rPr lang="ru-RU" smtClean="0"/>
              <a:t>09.11.2022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EF523-8C81-4621-9B05-84FF56240B43}" type="slidenum">
              <a:rPr lang="ru-RU" smtClean="0"/>
              <a:t>‹#›</a:t>
            </a:fld>
            <a:endParaRPr lang="ru-RU"/>
          </a:p>
        </p:txBody>
      </p:sp>
    </p:spTree>
    <p:extLst>
      <p:ext uri="{BB962C8B-B14F-4D97-AF65-F5344CB8AC3E}">
        <p14:creationId xmlns:p14="http://schemas.microsoft.com/office/powerpoint/2010/main" val="337192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Orthopedic treatment of fractures of the upper jaw</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4858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en-US" dirty="0" smtClean="0"/>
              <a:t>Fractures of the upper jaw are among the most severe injuries of the facial skeleton, because. upper jaw:</a:t>
            </a:r>
          </a:p>
          <a:p>
            <a:r>
              <a:rPr lang="en-US" dirty="0" smtClean="0"/>
              <a:t>- located in the center of the facial skeleton</a:t>
            </a:r>
          </a:p>
          <a:p>
            <a:r>
              <a:rPr lang="en-US" dirty="0" smtClean="0"/>
              <a:t>- connected to the surrounding bones and connected to the base of the skull</a:t>
            </a:r>
          </a:p>
          <a:p>
            <a:endParaRPr lang="en-US" dirty="0" smtClean="0"/>
          </a:p>
          <a:p>
            <a:endParaRPr lang="en-US" dirty="0" smtClean="0"/>
          </a:p>
          <a:p>
            <a:r>
              <a:rPr lang="en-US" dirty="0" smtClean="0"/>
              <a:t>Frequent combination with:</a:t>
            </a:r>
          </a:p>
          <a:p>
            <a:r>
              <a:rPr lang="en-US" dirty="0" smtClean="0"/>
              <a:t>rupture of blood vessels and nerves</a:t>
            </a:r>
          </a:p>
          <a:p>
            <a:r>
              <a:rPr lang="en-US" dirty="0" smtClean="0"/>
              <a:t>damage to the brain and organs</a:t>
            </a:r>
            <a:endParaRPr lang="ru-RU" dirty="0"/>
          </a:p>
        </p:txBody>
      </p:sp>
    </p:spTree>
    <p:extLst>
      <p:ext uri="{BB962C8B-B14F-4D97-AF65-F5344CB8AC3E}">
        <p14:creationId xmlns:p14="http://schemas.microsoft.com/office/powerpoint/2010/main" val="270073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Le Fort (1900) identified the weakest areas of the skull skeleton, where frequent fractures occur.</a:t>
            </a:r>
            <a:endParaRPr lang="ru-RU" dirty="0"/>
          </a:p>
        </p:txBody>
      </p:sp>
    </p:spTree>
    <p:extLst>
      <p:ext uri="{BB962C8B-B14F-4D97-AF65-F5344CB8AC3E}">
        <p14:creationId xmlns:p14="http://schemas.microsoft.com/office/powerpoint/2010/main" val="361556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Le Fort 1. Fracture of the body in / h in the horizontal plane, in which the bottom of the maxillary sinus and the bottom of the nose break off. With a bilateral fracture, a horizontal fracture of the nasal septum occurs. The fracture line runs from the edge of the piriform opening horizontally posteriorly, above the alveolar process to the tubercle in / h and to the </a:t>
            </a:r>
            <a:r>
              <a:rPr lang="en-US" dirty="0" err="1" smtClean="0"/>
              <a:t>pterygoid</a:t>
            </a:r>
            <a:r>
              <a:rPr lang="en-US" dirty="0" smtClean="0"/>
              <a:t> process of the sphenoid bone</a:t>
            </a:r>
            <a:endParaRPr lang="ru-RU" dirty="0"/>
          </a:p>
        </p:txBody>
      </p:sp>
    </p:spTree>
    <p:extLst>
      <p:ext uri="{BB962C8B-B14F-4D97-AF65-F5344CB8AC3E}">
        <p14:creationId xmlns:p14="http://schemas.microsoft.com/office/powerpoint/2010/main" val="13277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Le Fort 2. The fracture line runs horizontally through the nasal bones, passes to the inner surface of the orbit and reaches the inferior orbital fissure along it. Then it goes forward along the lower wall of the orbit, crosses the infraorbital margin near the zygomatic-maxillary suture or along it, and passes along the suture from the anterior wall of the upper jaw to the lower part of the </a:t>
            </a:r>
            <a:r>
              <a:rPr lang="en-US" dirty="0" err="1" smtClean="0"/>
              <a:t>pterygoid</a:t>
            </a:r>
            <a:r>
              <a:rPr lang="en-US" dirty="0" smtClean="0"/>
              <a:t> process. With a bilateral maxillary fracture of type 2, as a rule, the nasal septum breaks in the vertical direction and somewhat from front to back. A. A. </a:t>
            </a:r>
            <a:r>
              <a:rPr lang="en-US" dirty="0" err="1" smtClean="0"/>
              <a:t>Limberg</a:t>
            </a:r>
            <a:r>
              <a:rPr lang="en-US" dirty="0" smtClean="0"/>
              <a:t> defines type 2 as maxillofacial separation.</a:t>
            </a:r>
            <a:endParaRPr lang="ru-RU" dirty="0"/>
          </a:p>
        </p:txBody>
      </p:sp>
    </p:spTree>
    <p:extLst>
      <p:ext uri="{BB962C8B-B14F-4D97-AF65-F5344CB8AC3E}">
        <p14:creationId xmlns:p14="http://schemas.microsoft.com/office/powerpoint/2010/main" val="380118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Le Fort 3. The fracture line in this type passes transversely through the nasal bones, passes to the inner wall of the orbit and reaches the infraorbital fissure. From it, the fracture line runs forward along the outer wall of the orbit, crosses the outer edge of the orbit along the </a:t>
            </a:r>
            <a:r>
              <a:rPr lang="en-US" dirty="0" err="1" smtClean="0"/>
              <a:t>fronto</a:t>
            </a:r>
            <a:r>
              <a:rPr lang="en-US" dirty="0" smtClean="0"/>
              <a:t>-zygomatic suture or near it, and goes posteriorly, to the upper part of the </a:t>
            </a:r>
            <a:r>
              <a:rPr lang="en-US" dirty="0" err="1" smtClean="0"/>
              <a:t>pterygoid</a:t>
            </a:r>
            <a:r>
              <a:rPr lang="en-US" dirty="0" smtClean="0"/>
              <a:t> process of the sphenoid bone, which is separated along with the upper jaw. In addition, with this type, a fracture of the temporal process of the zygomatic bone occurs near the zygomatic-temporal suture. With bilateral fractures of this type, a vertical fracture of the nasal septum is determined, as in type 2. A. A. </a:t>
            </a:r>
            <a:r>
              <a:rPr lang="en-US" dirty="0" err="1" smtClean="0"/>
              <a:t>Limberg</a:t>
            </a:r>
            <a:r>
              <a:rPr lang="en-US" dirty="0" smtClean="0"/>
              <a:t> calls this type of fracture a craniofacial separation.</a:t>
            </a:r>
            <a:endParaRPr lang="ru-RU" dirty="0"/>
          </a:p>
        </p:txBody>
      </p:sp>
    </p:spTree>
    <p:extLst>
      <p:ext uri="{BB962C8B-B14F-4D97-AF65-F5344CB8AC3E}">
        <p14:creationId xmlns:p14="http://schemas.microsoft.com/office/powerpoint/2010/main" val="248126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Fractures of the upper jaw:</a:t>
            </a:r>
          </a:p>
          <a:p>
            <a:r>
              <a:rPr lang="en-US" dirty="0" smtClean="0"/>
              <a:t>Unilateral</a:t>
            </a:r>
          </a:p>
          <a:p>
            <a:r>
              <a:rPr lang="en-US" dirty="0" smtClean="0"/>
              <a:t>bilateral</a:t>
            </a:r>
          </a:p>
          <a:p>
            <a:r>
              <a:rPr lang="en-US" dirty="0" smtClean="0"/>
              <a:t>Impacted</a:t>
            </a:r>
          </a:p>
          <a:p>
            <a:r>
              <a:rPr lang="en-US" dirty="0" smtClean="0"/>
              <a:t>Full break</a:t>
            </a:r>
          </a:p>
          <a:p>
            <a:r>
              <a:rPr lang="en-US" dirty="0" smtClean="0"/>
              <a:t>Mixed (combinations of Le Fort from different sides)</a:t>
            </a:r>
          </a:p>
          <a:p>
            <a:r>
              <a:rPr lang="en-US" dirty="0" smtClean="0"/>
              <a:t>With displacement (the main symptom is a violation of the closure of teeth in the form of an open bite)</a:t>
            </a:r>
            <a:endParaRPr lang="ru-RU" dirty="0"/>
          </a:p>
        </p:txBody>
      </p:sp>
    </p:spTree>
    <p:extLst>
      <p:ext uri="{BB962C8B-B14F-4D97-AF65-F5344CB8AC3E}">
        <p14:creationId xmlns:p14="http://schemas.microsoft.com/office/powerpoint/2010/main" val="369724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The displacement of fragments of the upper jaw occurs:</a:t>
            </a:r>
          </a:p>
          <a:p>
            <a:r>
              <a:rPr lang="en-US" dirty="0" smtClean="0"/>
              <a:t>- under the influence of external influence of force backwards</a:t>
            </a:r>
          </a:p>
          <a:p>
            <a:r>
              <a:rPr lang="en-US" dirty="0" smtClean="0"/>
              <a:t>- under the influence of its own gravity from top to bottom</a:t>
            </a:r>
            <a:endParaRPr lang="ru-RU" dirty="0"/>
          </a:p>
        </p:txBody>
      </p:sp>
    </p:spTree>
    <p:extLst>
      <p:ext uri="{BB962C8B-B14F-4D97-AF65-F5344CB8AC3E}">
        <p14:creationId xmlns:p14="http://schemas.microsoft.com/office/powerpoint/2010/main" val="34902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en-US" dirty="0" smtClean="0"/>
          </a:p>
          <a:p>
            <a:endParaRPr lang="en-US" dirty="0"/>
          </a:p>
          <a:p>
            <a:endParaRPr lang="en-US" dirty="0" smtClean="0"/>
          </a:p>
          <a:p>
            <a:r>
              <a:rPr lang="en-US" dirty="0" smtClean="0"/>
              <a:t>The posterior section of the upper jaw is displaced downward more than the anterior section due to the </a:t>
            </a:r>
            <a:r>
              <a:rPr lang="en-US" dirty="0" err="1" smtClean="0"/>
              <a:t>pterygoid</a:t>
            </a:r>
            <a:r>
              <a:rPr lang="en-US" dirty="0" smtClean="0"/>
              <a:t> muscles. With type 3 fractures - due to contractions of the masseter muscle</a:t>
            </a:r>
            <a:endParaRPr lang="ru-RU" dirty="0"/>
          </a:p>
        </p:txBody>
      </p:sp>
      <p:pic>
        <p:nvPicPr>
          <p:cNvPr id="4" name="Рисунок 3"/>
          <p:cNvPicPr>
            <a:picLocks noChangeAspect="1"/>
          </p:cNvPicPr>
          <p:nvPr/>
        </p:nvPicPr>
        <p:blipFill>
          <a:blip r:embed="rId2"/>
          <a:stretch>
            <a:fillRect/>
          </a:stretch>
        </p:blipFill>
        <p:spPr>
          <a:xfrm>
            <a:off x="1041812" y="1409112"/>
            <a:ext cx="2383743" cy="2043772"/>
          </a:xfrm>
          <a:prstGeom prst="rect">
            <a:avLst/>
          </a:prstGeom>
        </p:spPr>
      </p:pic>
      <p:pic>
        <p:nvPicPr>
          <p:cNvPr id="5" name="Рисунок 4"/>
          <p:cNvPicPr>
            <a:picLocks noChangeAspect="1"/>
          </p:cNvPicPr>
          <p:nvPr/>
        </p:nvPicPr>
        <p:blipFill>
          <a:blip r:embed="rId3"/>
          <a:stretch>
            <a:fillRect/>
          </a:stretch>
        </p:blipFill>
        <p:spPr>
          <a:xfrm>
            <a:off x="6988493" y="1218042"/>
            <a:ext cx="2664183" cy="1907295"/>
          </a:xfrm>
          <a:prstGeom prst="rect">
            <a:avLst/>
          </a:prstGeom>
        </p:spPr>
      </p:pic>
    </p:spTree>
    <p:extLst>
      <p:ext uri="{BB962C8B-B14F-4D97-AF65-F5344CB8AC3E}">
        <p14:creationId xmlns:p14="http://schemas.microsoft.com/office/powerpoint/2010/main" val="20459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en-US" dirty="0" smtClean="0"/>
              <a:t>Clinic. Complaints about:</a:t>
            </a:r>
          </a:p>
          <a:p>
            <a:r>
              <a:rPr lang="en-US" dirty="0" smtClean="0"/>
              <a:t>Pain when closing jaws</a:t>
            </a:r>
          </a:p>
          <a:p>
            <a:r>
              <a:rPr lang="en-US" dirty="0" smtClean="0"/>
              <a:t>The impossibility of biting food with the front teeth due to the formation of an open bite</a:t>
            </a:r>
          </a:p>
          <a:p>
            <a:r>
              <a:rPr lang="en-US" dirty="0" smtClean="0"/>
              <a:t>Loss of sensation in the midface (type 2)</a:t>
            </a:r>
          </a:p>
          <a:p>
            <a:r>
              <a:rPr lang="en-US" dirty="0" smtClean="0"/>
              <a:t>Loss of consciousness at the time of injury (due to concussion or contusion of the brain)</a:t>
            </a:r>
          </a:p>
          <a:p>
            <a:r>
              <a:rPr lang="en-US" dirty="0" smtClean="0"/>
              <a:t>Epistaxis (damage to the nasal mucosa, maxillary sinus and ethmoid labyrinth)</a:t>
            </a:r>
          </a:p>
          <a:p>
            <a:r>
              <a:rPr lang="en-US" dirty="0" smtClean="0"/>
              <a:t>Bleeding from the ears (for fractures of the base of the skull)</a:t>
            </a:r>
            <a:endParaRPr lang="ru-RU" dirty="0"/>
          </a:p>
        </p:txBody>
      </p:sp>
    </p:spTree>
    <p:extLst>
      <p:ext uri="{BB962C8B-B14F-4D97-AF65-F5344CB8AC3E}">
        <p14:creationId xmlns:p14="http://schemas.microsoft.com/office/powerpoint/2010/main" val="3119686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When offset</a:t>
            </a:r>
          </a:p>
          <a:p>
            <a:r>
              <a:rPr lang="en-US" dirty="0" smtClean="0"/>
              <a:t>fragments at a fracture:</a:t>
            </a:r>
          </a:p>
          <a:p>
            <a:r>
              <a:rPr lang="en-US" dirty="0" smtClean="0"/>
              <a:t>  type 1 - lengthening of the lower part of the face (upper lip)</a:t>
            </a:r>
          </a:p>
          <a:p>
            <a:r>
              <a:rPr lang="en-US" dirty="0" smtClean="0"/>
              <a:t>type 2, 3 - middle part of the face (nose)</a:t>
            </a:r>
          </a:p>
          <a:p>
            <a:endParaRPr lang="ru-RU" dirty="0"/>
          </a:p>
        </p:txBody>
      </p:sp>
      <p:pic>
        <p:nvPicPr>
          <p:cNvPr id="4" name="Рисунок 3"/>
          <p:cNvPicPr>
            <a:picLocks noChangeAspect="1"/>
          </p:cNvPicPr>
          <p:nvPr/>
        </p:nvPicPr>
        <p:blipFill>
          <a:blip r:embed="rId2"/>
          <a:stretch>
            <a:fillRect/>
          </a:stretch>
        </p:blipFill>
        <p:spPr>
          <a:xfrm>
            <a:off x="7545347" y="3343701"/>
            <a:ext cx="3133616" cy="3131129"/>
          </a:xfrm>
          <a:prstGeom prst="rect">
            <a:avLst/>
          </a:prstGeom>
        </p:spPr>
      </p:pic>
    </p:spTree>
    <p:extLst>
      <p:ext uri="{BB962C8B-B14F-4D97-AF65-F5344CB8AC3E}">
        <p14:creationId xmlns:p14="http://schemas.microsoft.com/office/powerpoint/2010/main" val="42772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en-US" dirty="0" smtClean="0"/>
              <a:t>Damage to the face and jaws</a:t>
            </a:r>
          </a:p>
          <a:p>
            <a:endParaRPr lang="en-US" dirty="0" smtClean="0"/>
          </a:p>
          <a:p>
            <a:r>
              <a:rPr lang="en-US" dirty="0" smtClean="0"/>
              <a:t>Gunshot Non-gunshot</a:t>
            </a:r>
          </a:p>
          <a:p>
            <a:endParaRPr lang="en-US" dirty="0" smtClean="0"/>
          </a:p>
          <a:p>
            <a:r>
              <a:rPr lang="en-US" dirty="0" smtClean="0"/>
              <a:t>    ]                   origin</a:t>
            </a:r>
            <a:endParaRPr lang="ru-RU" dirty="0"/>
          </a:p>
        </p:txBody>
      </p:sp>
    </p:spTree>
    <p:extLst>
      <p:ext uri="{BB962C8B-B14F-4D97-AF65-F5344CB8AC3E}">
        <p14:creationId xmlns:p14="http://schemas.microsoft.com/office/powerpoint/2010/main" val="18536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Isolated injuries of soft tissues with violation of the integrity of the skin of the face and oral mucosa (penetrating into the oral cavity)</a:t>
            </a:r>
          </a:p>
          <a:p>
            <a:r>
              <a:rPr lang="en-US" dirty="0" smtClean="0"/>
              <a:t>Damage to the soft tissues and bones of the face with a violation of the integrity of the skin of the face or oral mucosa or closed injuries of the bones of the facial skeleton</a:t>
            </a:r>
          </a:p>
          <a:p>
            <a:r>
              <a:rPr lang="en-US" dirty="0" smtClean="0"/>
              <a:t>Damage to the soft tissues and bones of the face (open and closed), combined with damage to other areas of the body</a:t>
            </a:r>
            <a:endParaRPr lang="ru-RU" dirty="0"/>
          </a:p>
        </p:txBody>
      </p:sp>
    </p:spTree>
    <p:extLst>
      <p:ext uri="{BB962C8B-B14F-4D97-AF65-F5344CB8AC3E}">
        <p14:creationId xmlns:p14="http://schemas.microsoft.com/office/powerpoint/2010/main" val="272345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en-US" dirty="0" smtClean="0"/>
              <a:t>I. Damage to teeth (upper and lower jaw)</a:t>
            </a:r>
          </a:p>
          <a:p>
            <a:r>
              <a:rPr lang="en-US" dirty="0" smtClean="0"/>
              <a:t>II. Fractures of the lower jaw</a:t>
            </a:r>
          </a:p>
          <a:p>
            <a:r>
              <a:rPr lang="en-US" dirty="0" smtClean="0"/>
              <a:t>     a. The nature:</a:t>
            </a:r>
          </a:p>
          <a:p>
            <a:r>
              <a:rPr lang="en-US" dirty="0" smtClean="0"/>
              <a:t>         - Single</a:t>
            </a:r>
          </a:p>
          <a:p>
            <a:r>
              <a:rPr lang="en-US" dirty="0" smtClean="0"/>
              <a:t>         - Double</a:t>
            </a:r>
          </a:p>
          <a:p>
            <a:r>
              <a:rPr lang="en-US" dirty="0" smtClean="0"/>
              <a:t>     b. By localization:</a:t>
            </a:r>
          </a:p>
          <a:p>
            <a:r>
              <a:rPr lang="en-US" dirty="0" smtClean="0"/>
              <a:t>         - alveolar part</a:t>
            </a:r>
          </a:p>
          <a:p>
            <a:r>
              <a:rPr lang="en-US" dirty="0" smtClean="0"/>
              <a:t>         - chin part of the body of the jaw</a:t>
            </a:r>
          </a:p>
          <a:p>
            <a:r>
              <a:rPr lang="en-US" dirty="0" smtClean="0"/>
              <a:t>         - lateral part of the body of the jaw</a:t>
            </a:r>
          </a:p>
          <a:p>
            <a:r>
              <a:rPr lang="en-US" dirty="0" smtClean="0"/>
              <a:t>         - jaw angle</a:t>
            </a:r>
          </a:p>
          <a:p>
            <a:r>
              <a:rPr lang="en-US" dirty="0" smtClean="0"/>
              <a:t>         - branches of the jaw</a:t>
            </a:r>
            <a:endParaRPr lang="ru-RU" dirty="0"/>
          </a:p>
        </p:txBody>
      </p:sp>
    </p:spTree>
    <p:extLst>
      <p:ext uri="{BB962C8B-B14F-4D97-AF65-F5344CB8AC3E}">
        <p14:creationId xmlns:p14="http://schemas.microsoft.com/office/powerpoint/2010/main" val="34270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en-US" dirty="0" smtClean="0"/>
              <a:t>III. Fractures of the upper jaw</a:t>
            </a:r>
          </a:p>
          <a:p>
            <a:r>
              <a:rPr lang="en-US" dirty="0" smtClean="0"/>
              <a:t>      - alveolar process</a:t>
            </a:r>
          </a:p>
          <a:p>
            <a:r>
              <a:rPr lang="en-US" dirty="0" smtClean="0"/>
              <a:t>      - jaw bodies without nasal and zygomatic bones</a:t>
            </a:r>
          </a:p>
          <a:p>
            <a:r>
              <a:rPr lang="en-US" dirty="0" smtClean="0"/>
              <a:t>      - jaw bodies with nasal bones (</a:t>
            </a:r>
            <a:r>
              <a:rPr lang="en-US" dirty="0" err="1" smtClean="0"/>
              <a:t>craniocerebral</a:t>
            </a:r>
            <a:r>
              <a:rPr lang="en-US" dirty="0" smtClean="0"/>
              <a:t> separation)</a:t>
            </a:r>
          </a:p>
          <a:p>
            <a:r>
              <a:rPr lang="en-US" dirty="0" smtClean="0"/>
              <a:t>IV. Fractures of the zygomatic bone and arch</a:t>
            </a:r>
          </a:p>
          <a:p>
            <a:r>
              <a:rPr lang="en-US" dirty="0" smtClean="0"/>
              <a:t>       - zygomatic bone with damage to the walls of the maxillary sinus or without damage</a:t>
            </a:r>
          </a:p>
          <a:p>
            <a:r>
              <a:rPr lang="en-US" dirty="0" smtClean="0"/>
              <a:t>       - zygomatic bone and arch</a:t>
            </a:r>
          </a:p>
          <a:p>
            <a:r>
              <a:rPr lang="en-US" dirty="0" smtClean="0"/>
              <a:t>       - zygomatic arch</a:t>
            </a:r>
            <a:endParaRPr lang="ru-RU" dirty="0"/>
          </a:p>
        </p:txBody>
      </p:sp>
    </p:spTree>
    <p:extLst>
      <p:ext uri="{BB962C8B-B14F-4D97-AF65-F5344CB8AC3E}">
        <p14:creationId xmlns:p14="http://schemas.microsoft.com/office/powerpoint/2010/main" val="83319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V. Fractures of the nasal bones (with or without displacement of fragments)</a:t>
            </a:r>
          </a:p>
          <a:p>
            <a:r>
              <a:rPr lang="en-US" dirty="0" smtClean="0"/>
              <a:t>VI. Combined injuries of several bones of the face (both jaws, lower jaw, zygomatic bone)</a:t>
            </a:r>
          </a:p>
          <a:p>
            <a:r>
              <a:rPr lang="en-US" dirty="0" smtClean="0"/>
              <a:t>VII. Combined injuries of the face and other areas of the body</a:t>
            </a:r>
            <a:endParaRPr lang="ru-RU" dirty="0"/>
          </a:p>
        </p:txBody>
      </p:sp>
    </p:spTree>
    <p:extLst>
      <p:ext uri="{BB962C8B-B14F-4D97-AF65-F5344CB8AC3E}">
        <p14:creationId xmlns:p14="http://schemas.microsoft.com/office/powerpoint/2010/main" val="282772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Fractures of the alveolar process (partial fracture or defect, complete avulsion or defect)</a:t>
            </a:r>
          </a:p>
          <a:p>
            <a:r>
              <a:rPr lang="en-US" dirty="0" smtClean="0"/>
              <a:t>Suborbital fractures (fracture or defect within the dentition with opening of the maxillary sinus and defect of the palate; unilateral and bilateral fracture with opening of the maxillary sinus and defect of the palate; perforated fracture)</a:t>
            </a:r>
          </a:p>
          <a:p>
            <a:r>
              <a:rPr lang="en-US" dirty="0" err="1" smtClean="0"/>
              <a:t>Subbasal</a:t>
            </a:r>
            <a:r>
              <a:rPr lang="en-US" dirty="0" smtClean="0"/>
              <a:t> fractures (avulsion of the entire upper jaw is possible with crushing)</a:t>
            </a:r>
          </a:p>
          <a:p>
            <a:r>
              <a:rPr lang="en-US" dirty="0" smtClean="0"/>
              <a:t>Fracture of individual bones of the facial skeleton (nasal, zygomatic)</a:t>
            </a:r>
            <a:endParaRPr lang="ru-RU" dirty="0"/>
          </a:p>
        </p:txBody>
      </p:sp>
    </p:spTree>
    <p:extLst>
      <p:ext uri="{BB962C8B-B14F-4D97-AF65-F5344CB8AC3E}">
        <p14:creationId xmlns:p14="http://schemas.microsoft.com/office/powerpoint/2010/main" val="8065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Restoration of anatomical integrity</a:t>
            </a:r>
          </a:p>
          <a:p>
            <a:r>
              <a:rPr lang="en-US" dirty="0" smtClean="0"/>
              <a:t>Restoration of the full function of the affected organ</a:t>
            </a:r>
            <a:endParaRPr lang="ru-RU" dirty="0"/>
          </a:p>
        </p:txBody>
      </p:sp>
    </p:spTree>
    <p:extLst>
      <p:ext uri="{BB962C8B-B14F-4D97-AF65-F5344CB8AC3E}">
        <p14:creationId xmlns:p14="http://schemas.microsoft.com/office/powerpoint/2010/main" val="303795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smtClean="0"/>
              <a:t>Comparison of fragments in the correct position - ???</a:t>
            </a:r>
          </a:p>
          <a:p>
            <a:r>
              <a:rPr lang="en-US" dirty="0" smtClean="0"/>
              <a:t>      REPOSITION</a:t>
            </a:r>
          </a:p>
          <a:p>
            <a:r>
              <a:rPr lang="en-US" dirty="0" smtClean="0"/>
              <a:t>Holding fragments in the correct position until the fracture heals - ???</a:t>
            </a:r>
          </a:p>
          <a:p>
            <a:r>
              <a:rPr lang="en-US" dirty="0" smtClean="0"/>
              <a:t>      IMMOBILIZATION</a:t>
            </a:r>
            <a:endParaRPr lang="ru-RU" dirty="0"/>
          </a:p>
        </p:txBody>
      </p:sp>
    </p:spTree>
    <p:extLst>
      <p:ext uri="{BB962C8B-B14F-4D97-AF65-F5344CB8AC3E}">
        <p14:creationId xmlns:p14="http://schemas.microsoft.com/office/powerpoint/2010/main" val="181097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1058</Words>
  <Application>Microsoft Office PowerPoint</Application>
  <PresentationFormat>Широкоэкранный</PresentationFormat>
  <Paragraphs>78</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Calibri Light</vt:lpstr>
      <vt:lpstr>Тема Office</vt:lpstr>
      <vt:lpstr>Orthopedic treatment of fractures of the upper jaw</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 treatment of fractures of the upper jaw</dc:title>
  <dc:creator>User</dc:creator>
  <cp:lastModifiedBy>User</cp:lastModifiedBy>
  <cp:revision>3</cp:revision>
  <dcterms:created xsi:type="dcterms:W3CDTF">2022-11-09T07:24:39Z</dcterms:created>
  <dcterms:modified xsi:type="dcterms:W3CDTF">2022-11-09T08:52:17Z</dcterms:modified>
</cp:coreProperties>
</file>