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05FC-6855-4F53-AE34-61B30CF85460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9DBE-101C-41F1-815A-4C674C34E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784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05FC-6855-4F53-AE34-61B30CF85460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9DBE-101C-41F1-815A-4C674C34E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56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05FC-6855-4F53-AE34-61B30CF85460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9DBE-101C-41F1-815A-4C674C34E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020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05FC-6855-4F53-AE34-61B30CF85460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9DBE-101C-41F1-815A-4C674C34E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292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05FC-6855-4F53-AE34-61B30CF85460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9DBE-101C-41F1-815A-4C674C34E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31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05FC-6855-4F53-AE34-61B30CF85460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9DBE-101C-41F1-815A-4C674C34E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86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05FC-6855-4F53-AE34-61B30CF85460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9DBE-101C-41F1-815A-4C674C34E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68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05FC-6855-4F53-AE34-61B30CF85460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9DBE-101C-41F1-815A-4C674C34E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398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05FC-6855-4F53-AE34-61B30CF85460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9DBE-101C-41F1-815A-4C674C34E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737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05FC-6855-4F53-AE34-61B30CF85460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9DBE-101C-41F1-815A-4C674C34E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744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05FC-6855-4F53-AE34-61B30CF85460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9DBE-101C-41F1-815A-4C674C34E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221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B05FC-6855-4F53-AE34-61B30CF85460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F9DBE-101C-41F1-815A-4C674C34E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87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Orthopedic treatment of mandibular fractures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919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case of fractures of toothless jaws Removable dentures (as transport tires) involve the imposition of a chin sling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9934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common localization?</a:t>
            </a:r>
          </a:p>
          <a:p>
            <a:endParaRPr lang="en-US" dirty="0" smtClean="0"/>
          </a:p>
          <a:p>
            <a:r>
              <a:rPr lang="en-US" dirty="0" smtClean="0"/>
              <a:t>More common are fractures of the alveolar process of the upper jaw in the region of the anterior teeth:</a:t>
            </a:r>
          </a:p>
          <a:p>
            <a:r>
              <a:rPr lang="en-US" dirty="0" smtClean="0"/>
              <a:t>- no offset</a:t>
            </a:r>
          </a:p>
          <a:p>
            <a:r>
              <a:rPr lang="en-US" dirty="0" smtClean="0"/>
              <a:t>- with offset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7681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displacement of fragments is due to the direction of the applied force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0465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non-displaced cases, a single-jaw aluminum splint (smooth wire shackle) is used.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359" y="2824882"/>
            <a:ext cx="3243353" cy="26276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1079" y="3272421"/>
            <a:ext cx="3237257" cy="1950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78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wound care</a:t>
            </a:r>
          </a:p>
          <a:p>
            <a:r>
              <a:rPr lang="en-US" dirty="0" smtClean="0"/>
              <a:t>Reposition and immobilization of fragments</a:t>
            </a:r>
          </a:p>
          <a:p>
            <a:r>
              <a:rPr lang="en-US" dirty="0" smtClean="0"/>
              <a:t>Infection control measures</a:t>
            </a:r>
          </a:p>
          <a:p>
            <a:r>
              <a:rPr lang="en-US" dirty="0" smtClean="0"/>
              <a:t>Bone grafting</a:t>
            </a:r>
          </a:p>
          <a:p>
            <a:r>
              <a:rPr lang="en-US" dirty="0" smtClean="0"/>
              <a:t>Soft tissue </a:t>
            </a:r>
            <a:r>
              <a:rPr lang="en-US" dirty="0" err="1" smtClean="0"/>
              <a:t>plasty</a:t>
            </a:r>
            <a:endParaRPr lang="en-US" dirty="0" smtClean="0"/>
          </a:p>
          <a:p>
            <a:r>
              <a:rPr lang="en-US" dirty="0" smtClean="0"/>
              <a:t>Measures to prevent contractures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0135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Statute of injury</a:t>
            </a:r>
          </a:p>
          <a:p>
            <a:r>
              <a:rPr lang="en-US" dirty="0" smtClean="0"/>
              <a:t>The severity and nature of the damage</a:t>
            </a:r>
          </a:p>
          <a:p>
            <a:r>
              <a:rPr lang="en-US" dirty="0" smtClean="0"/>
              <a:t>General condition of the patient</a:t>
            </a:r>
          </a:p>
          <a:p>
            <a:r>
              <a:rPr lang="en-US" dirty="0" smtClean="0"/>
              <a:t>Type of dominant injury</a:t>
            </a:r>
          </a:p>
          <a:p>
            <a:r>
              <a:rPr lang="en-US" dirty="0" smtClean="0"/>
              <a:t>Features of the occlusal relationship of the jaws</a:t>
            </a:r>
          </a:p>
          <a:p>
            <a:r>
              <a:rPr lang="en-US" dirty="0" smtClean="0"/>
              <a:t>Fragment displacement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5050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prehospital</a:t>
            </a:r>
          </a:p>
          <a:p>
            <a:r>
              <a:rPr lang="en-US" dirty="0" smtClean="0"/>
              <a:t>hospital</a:t>
            </a:r>
          </a:p>
          <a:p>
            <a:r>
              <a:rPr lang="en-US" dirty="0" err="1" smtClean="0"/>
              <a:t>Posthospital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4635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Timeliness</a:t>
            </a:r>
          </a:p>
          <a:p>
            <a:r>
              <a:rPr lang="en-US" dirty="0" smtClean="0"/>
              <a:t>Individuality</a:t>
            </a:r>
          </a:p>
          <a:p>
            <a:r>
              <a:rPr lang="en-US" dirty="0" smtClean="0"/>
              <a:t>Complexity</a:t>
            </a:r>
          </a:p>
          <a:p>
            <a:r>
              <a:rPr lang="en-US" dirty="0" smtClean="0"/>
              <a:t>Continuity</a:t>
            </a:r>
          </a:p>
          <a:p>
            <a:r>
              <a:rPr lang="en-US" dirty="0" smtClean="0"/>
              <a:t>Functionality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2034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Coping with respiratory problems and pain</a:t>
            </a:r>
          </a:p>
          <a:p>
            <a:r>
              <a:rPr lang="en-US" dirty="0" smtClean="0"/>
              <a:t>Anti-shock measures</a:t>
            </a:r>
          </a:p>
          <a:p>
            <a:r>
              <a:rPr lang="en-US" dirty="0" smtClean="0"/>
              <a:t>Temporary immobilization of fragments (performed at the site of injury with a device for fixing fragments of the lower jaw (V.M. </a:t>
            </a:r>
            <a:r>
              <a:rPr lang="en-US" dirty="0" err="1" smtClean="0"/>
              <a:t>Zotov</a:t>
            </a:r>
            <a:r>
              <a:rPr lang="en-US" dirty="0" smtClean="0"/>
              <a:t>, 1990)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7802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Scheme of a device for fixing fragments of the lower jaw (</a:t>
            </a:r>
            <a:r>
              <a:rPr lang="en-US" dirty="0" err="1" smtClean="0"/>
              <a:t>Zotov</a:t>
            </a:r>
            <a:r>
              <a:rPr lang="en-US" dirty="0" smtClean="0"/>
              <a:t> V.M. et al., 1990):</a:t>
            </a:r>
          </a:p>
          <a:p>
            <a:r>
              <a:rPr lang="en-US" dirty="0" smtClean="0"/>
              <a:t>head cap with movable joints</a:t>
            </a:r>
          </a:p>
          <a:p>
            <a:r>
              <a:rPr lang="en-US" dirty="0" smtClean="0"/>
              <a:t>chin sling (mobile fixators)</a:t>
            </a:r>
          </a:p>
          <a:p>
            <a:r>
              <a:rPr lang="en-US" dirty="0" smtClean="0"/>
              <a:t>elastic traction (strength can be adjusted)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1066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Hospital stage - early specialized treatment in a complex of specialists is advisable, the devices should not interfere with the function of the lower jaw, feeding, effective oral care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2406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case of fractures of the lower jaw without displacement of fragments, wire, plastic splints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05152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266</Words>
  <Application>Microsoft Office PowerPoint</Application>
  <PresentationFormat>Широкоэкранный</PresentationFormat>
  <Paragraphs>38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Orthopedic treatment of mandibular fractures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Orthopedic treatment of mandibular fractures</dc:title>
  <dc:creator>User</dc:creator>
  <cp:lastModifiedBy>User</cp:lastModifiedBy>
  <cp:revision>1</cp:revision>
  <dcterms:created xsi:type="dcterms:W3CDTF">2022-11-09T09:17:54Z</dcterms:created>
  <dcterms:modified xsi:type="dcterms:W3CDTF">2022-11-09T09:25:04Z</dcterms:modified>
</cp:coreProperties>
</file>