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7FB9-F590-4A1B-B8E8-2C4938FE57D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FE91-B5AB-4411-8AA1-B31B2FE49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7FB9-F590-4A1B-B8E8-2C4938FE57D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FE91-B5AB-4411-8AA1-B31B2FE49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7FB9-F590-4A1B-B8E8-2C4938FE57D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FE91-B5AB-4411-8AA1-B31B2FE49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67708-8CF9-4E6C-A098-6A866928A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0A28B-956C-4C55-AC87-0AD4BB252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6E210-3CD1-4F1F-A4E3-75689D0AC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77569-FD28-428E-884F-8F0C88489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9664D-B23B-4FA3-9085-F9ED492CC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7FB9-F590-4A1B-B8E8-2C4938FE57D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FE91-B5AB-4411-8AA1-B31B2FE49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7FB9-F590-4A1B-B8E8-2C4938FE57D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FE91-B5AB-4411-8AA1-B31B2FE49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7FB9-F590-4A1B-B8E8-2C4938FE57D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FE91-B5AB-4411-8AA1-B31B2FE49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7FB9-F590-4A1B-B8E8-2C4938FE57D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FE91-B5AB-4411-8AA1-B31B2FE49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7FB9-F590-4A1B-B8E8-2C4938FE57D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FE91-B5AB-4411-8AA1-B31B2FE49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7FB9-F590-4A1B-B8E8-2C4938FE57D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FE91-B5AB-4411-8AA1-B31B2FE49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7FB9-F590-4A1B-B8E8-2C4938FE57D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FE91-B5AB-4411-8AA1-B31B2FE49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7FB9-F590-4A1B-B8E8-2C4938FE57D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FE91-B5AB-4411-8AA1-B31B2FE49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67FB9-F590-4A1B-B8E8-2C4938FE57D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2FE91-B5AB-4411-8AA1-B31B2FE492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Tasks of orthopedic treatment of patients with diseases and injuries of the maxillofacial region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disciplines "Maxillofacial surgery", module "Maxillofacial </a:t>
            </a:r>
            <a:r>
              <a:rPr lang="en-US" sz="2400" b="1" dirty="0" err="1">
                <a:solidFill>
                  <a:srgbClr val="FFFF00"/>
                </a:solidFill>
              </a:rPr>
              <a:t>prosthetics"Topic</a:t>
            </a:r>
            <a:r>
              <a:rPr lang="en-US" sz="2400" b="1" dirty="0">
                <a:solidFill>
                  <a:srgbClr val="FFFF00"/>
                </a:solidFill>
              </a:rPr>
              <a:t> 1.2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3300" y="-242888"/>
            <a:ext cx="6870700" cy="828676"/>
          </a:xfrm>
        </p:spPr>
        <p:txBody>
          <a:bodyPr/>
          <a:lstStyle/>
          <a:p>
            <a:pPr algn="r"/>
            <a: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  <a:t>Repositioning devices</a:t>
            </a:r>
            <a:endParaRPr lang="ru-RU" sz="2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696200" cy="40735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</a:rPr>
              <a:t>Reposition</a:t>
            </a:r>
            <a:r>
              <a:rPr lang="en-US" sz="3400" b="1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3400" b="1" dirty="0" smtClean="0">
                <a:solidFill>
                  <a:srgbClr val="FFFF00"/>
                </a:solidFill>
                <a:latin typeface="Times New Roman" pitchFamily="18" charset="0"/>
              </a:rPr>
              <a:t>one-step 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</a:rPr>
              <a:t>- performed manually during the operation</a:t>
            </a:r>
            <a:r>
              <a:rPr lang="en-US" sz="3400" b="1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3400" b="1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</a:rPr>
              <a:t>. prolonged (gradual) – performed with the help of apparatuses (if during the operation it is not possible to correctly match the fragments of the jaw manually.)</a:t>
            </a:r>
            <a:endParaRPr lang="ru-RU" sz="3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131175" cy="4433887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1"/>
                </a:solidFill>
                <a:latin typeface="Times New Roman" pitchFamily="18" charset="0"/>
              </a:rPr>
              <a:t>The mechanism of action is based on the ability to pull displaced fragments or exert pressure on them)    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</a:rPr>
              <a:t>According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</a:rPr>
              <a:t>to the mechanism of action are divided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</a:rPr>
              <a:t>1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</a:rPr>
              <a:t>. mechanical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</a:rPr>
              <a:t>. functional.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 flipH="1">
            <a:off x="4238625" y="31099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>
                <a:latin typeface="Comic Sans MS" pitchFamily="66" charset="0"/>
              </a:rPr>
              <a:t>V</a:t>
            </a:r>
            <a:r>
              <a:rPr lang="ru-RU">
                <a:latin typeface="Comic Sans MS" pitchFamily="66" charset="0"/>
              </a:rPr>
              <a:t> 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>
          <a:xfrm>
            <a:off x="2273300" y="-414338"/>
            <a:ext cx="6870700" cy="828676"/>
          </a:xfrm>
          <a:noFill/>
        </p:spPr>
        <p:txBody>
          <a:bodyPr anchor="b"/>
          <a:lstStyle/>
          <a:p>
            <a:pPr algn="r"/>
            <a: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  <a:t>Repositioning devices</a:t>
            </a:r>
            <a:endParaRPr lang="ru-RU" sz="2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3300" y="-242888"/>
            <a:ext cx="6870700" cy="828676"/>
          </a:xfrm>
        </p:spPr>
        <p:txBody>
          <a:bodyPr/>
          <a:lstStyle/>
          <a:p>
            <a:pPr algn="r" eaLnBrk="1" hangingPunct="1"/>
            <a:r>
              <a:rPr lang="ru-RU" sz="2600" smtClean="0">
                <a:solidFill>
                  <a:srgbClr val="FFFF00"/>
                </a:solidFill>
                <a:latin typeface="Times New Roman" pitchFamily="18" charset="0"/>
              </a:rPr>
              <a:t>Репонирующие аппараты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058150" cy="428942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Components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Support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(crowns,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mouthguards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, rings, base plate, head cap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);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operatingmechanical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- devices capable of developing forces for displacement of fragments (rubber rings, screws, elastic brackets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);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functional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– to move the fragments, the force of muscle contraction is used, which is transmitted through the guide planes to the fragments and shifts them to the correct position (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shina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Vankevich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, etc.).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9312"/>
          </a:xfrm>
        </p:spPr>
        <p:txBody>
          <a:bodyPr/>
          <a:lstStyle/>
          <a:p>
            <a:r>
              <a:rPr lang="en-US" sz="3100" dirty="0">
                <a:solidFill>
                  <a:srgbClr val="FFFF00"/>
                </a:solidFill>
                <a:latin typeface="Times New Roman" pitchFamily="18" charset="0"/>
              </a:rPr>
              <a:t>Functional repositioning devices:</a:t>
            </a:r>
            <a:endParaRPr lang="ru-RU" sz="31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2531" name="Picture 5" descr="IMG_157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557338"/>
            <a:ext cx="7696200" cy="3765550"/>
          </a:xfrm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916238" y="5589588"/>
            <a:ext cx="295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Splint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Vinkevich</a:t>
            </a:r>
            <a:endParaRPr lang="ru-RU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>
            <a:normAutofit fontScale="90000"/>
          </a:bodyPr>
          <a:lstStyle/>
          <a:p>
            <a:pPr algn="r"/>
            <a:r>
              <a:rPr lang="en-US" sz="3800" dirty="0">
                <a:solidFill>
                  <a:srgbClr val="FFFF00"/>
                </a:solidFill>
                <a:latin typeface="Times New Roman" pitchFamily="18" charset="0"/>
              </a:rPr>
              <a:t>Guiding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058150" cy="41449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The guiding devices include devices with inclined planes or a sliding hinge, which provide the fragments with a certain direction when combined (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</a:rPr>
              <a:t>Vankevich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 tire, Weber, wire splint with Schroeder hinges,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</a:rPr>
              <a:t>Pomerantseva-Urbanskaya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, etc.)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293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Guiding devices:</a:t>
            </a:r>
            <a:b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Weber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's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splint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4579" name="Picture 6" descr="IMG_157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412875"/>
            <a:ext cx="6340475" cy="4017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575220" y="476672"/>
            <a:ext cx="7777163" cy="1008062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  <a:t>Guiding devices:</a:t>
            </a:r>
            <a:b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</a:rPr>
              <a:t>Wire splint with 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  <a:t>shredder hinges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5603" name="Picture 6" descr="IMG_157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696" y="1628800"/>
            <a:ext cx="5256213" cy="4017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352425"/>
            <a:ext cx="8229600" cy="10556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Guiding devices: wire splint with Orange-Urban hinges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6627" name="Picture 6" descr="IMG_157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25613" y="1652588"/>
            <a:ext cx="5697537" cy="4456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2137"/>
          </a:xfrm>
        </p:spPr>
        <p:txBody>
          <a:bodyPr>
            <a:normAutofit fontScale="90000"/>
          </a:bodyPr>
          <a:lstStyle/>
          <a:p>
            <a:pPr algn="r"/>
            <a:r>
              <a:rPr lang="en-US" sz="3800" dirty="0">
                <a:solidFill>
                  <a:srgbClr val="FFFF00"/>
                </a:solidFill>
                <a:latin typeface="Times New Roman" pitchFamily="18" charset="0"/>
              </a:rPr>
              <a:t>Holding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08962" cy="4073525"/>
          </a:xfrm>
        </p:spPr>
        <p:txBody>
          <a:bodyPr/>
          <a:lstStyle/>
          <a:p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</a:rPr>
              <a:t>Retaining (fixing) - devices that hold the fragments of the jaw in the correct position and ensure their immobility</a:t>
            </a:r>
            <a:endParaRPr lang="ru-RU" sz="3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60648"/>
            <a:ext cx="6870700" cy="8286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  <a:t>Retaining (fixing) </a:t>
            </a:r>
            <a:b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  <a:t>devices</a:t>
            </a:r>
            <a:endParaRPr lang="ru-RU" sz="2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696200" cy="40020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They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are used when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Treatment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of jaw fractures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Bone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grafting (for example, when holding fragments of the lower jaw after resection).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232650" cy="176371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Systematization of orthopedic devices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2511425"/>
            <a:ext cx="7696200" cy="2987675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By appointment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By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the method of fixation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According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to the manufacturing technology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According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to the materials of manufacture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775" y="28575"/>
            <a:ext cx="8027987" cy="1600200"/>
          </a:xfrm>
        </p:spPr>
        <p:txBody>
          <a:bodyPr/>
          <a:lstStyle/>
          <a:p>
            <a:r>
              <a:rPr lang="en-US" sz="3000" dirty="0">
                <a:solidFill>
                  <a:srgbClr val="FFFF00"/>
                </a:solidFill>
                <a:latin typeface="Times New Roman" pitchFamily="18" charset="0"/>
              </a:rPr>
              <a:t>Retaining (fixing) </a:t>
            </a:r>
            <a:br>
              <a:rPr lang="en-US" sz="30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3000" dirty="0">
                <a:solidFill>
                  <a:srgbClr val="FFFF00"/>
                </a:solidFill>
                <a:latin typeface="Times New Roman" pitchFamily="18" charset="0"/>
              </a:rPr>
              <a:t>devices for various clinical situations</a:t>
            </a:r>
            <a:endParaRPr lang="ru-RU" sz="30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204946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1"/>
                </a:solidFill>
                <a:latin typeface="Times New Roman" pitchFamily="18" charset="0"/>
              </a:rPr>
              <a:t>I. preservation of the dentition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4067175" y="24209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72158" y="3777903"/>
            <a:ext cx="75615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stabilization by dental splints -smooth wire brace-aluminum wire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splint 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with spacers -extra-oral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devices for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fixing fragments of the lower jaw</a:t>
            </a:r>
            <a:endParaRPr lang="ru-RU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21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Retaining (fixing) devices: modified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Tigerstedt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splint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0723" name="Picture 5" descr="IMG_15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28800"/>
            <a:ext cx="3960812" cy="3743325"/>
          </a:xfrm>
        </p:spPr>
      </p:pic>
      <p:sp>
        <p:nvSpPr>
          <p:cNvPr id="3072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19836" y="1398811"/>
            <a:ext cx="3771900" cy="5184775"/>
          </a:xfrm>
        </p:spPr>
        <p:txBody>
          <a:bodyPr/>
          <a:lstStyle/>
          <a:p>
            <a:r>
              <a:rPr lang="en-US" sz="1600" dirty="0">
                <a:solidFill>
                  <a:srgbClr val="FFFF00"/>
                </a:solidFill>
              </a:rPr>
              <a:t>1-curved aluminum wire with hook loops</a:t>
            </a:r>
            <a:r>
              <a:rPr lang="en-US" sz="16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2-spacers </a:t>
            </a:r>
            <a:r>
              <a:rPr lang="en-US" sz="1600" dirty="0">
                <a:solidFill>
                  <a:srgbClr val="FFFF00"/>
                </a:solidFill>
              </a:rPr>
              <a:t>with support pads on the end parts</a:t>
            </a:r>
            <a:r>
              <a:rPr lang="en-US" sz="16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3-nylon </a:t>
            </a:r>
            <a:r>
              <a:rPr lang="en-US" sz="1600" dirty="0">
                <a:solidFill>
                  <a:srgbClr val="FFFF00"/>
                </a:solidFill>
              </a:rPr>
              <a:t>coupling</a:t>
            </a:r>
            <a:r>
              <a:rPr lang="en-US" sz="16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4-hook </a:t>
            </a:r>
            <a:r>
              <a:rPr lang="en-US" sz="1600" dirty="0">
                <a:solidFill>
                  <a:srgbClr val="FFFF00"/>
                </a:solidFill>
              </a:rPr>
              <a:t>loops</a:t>
            </a:r>
            <a:r>
              <a:rPr lang="en-US" sz="16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5-rubber </a:t>
            </a:r>
            <a:r>
              <a:rPr lang="en-US" sz="1600" dirty="0">
                <a:solidFill>
                  <a:srgbClr val="FFFF00"/>
                </a:solidFill>
              </a:rPr>
              <a:t>rods</a:t>
            </a:r>
            <a:r>
              <a:rPr lang="en-US" sz="16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6-U-shaped </a:t>
            </a:r>
            <a:r>
              <a:rPr lang="en-US" sz="1600" dirty="0">
                <a:solidFill>
                  <a:srgbClr val="FFFF00"/>
                </a:solidFill>
              </a:rPr>
              <a:t>spacer in the absence of a sufficient number of teeth</a:t>
            </a:r>
            <a:r>
              <a:rPr lang="en-US" sz="16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7-spacer </a:t>
            </a:r>
            <a:r>
              <a:rPr lang="en-US" sz="1600" dirty="0">
                <a:solidFill>
                  <a:srgbClr val="FFFF00"/>
                </a:solidFill>
              </a:rPr>
              <a:t>with support pads for abnormal bite</a:t>
            </a:r>
            <a:r>
              <a:rPr lang="en-US" sz="16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8-straight </a:t>
            </a:r>
            <a:r>
              <a:rPr lang="en-US" sz="1600" dirty="0">
                <a:solidFill>
                  <a:srgbClr val="FFFF00"/>
                </a:solidFill>
              </a:rPr>
              <a:t>spacer with normal bite</a:t>
            </a:r>
            <a:r>
              <a:rPr lang="en-US" sz="16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9-fixing </a:t>
            </a:r>
            <a:r>
              <a:rPr lang="en-US" sz="1600" dirty="0">
                <a:solidFill>
                  <a:srgbClr val="FFFF00"/>
                </a:solidFill>
              </a:rPr>
              <a:t>the spacer by puncturing the coupling on both jaws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696200" cy="4360863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II. mobility of teeth, atrophy of the alveolar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process</a:t>
            </a:r>
          </a:p>
          <a:p>
            <a:pPr algn="ctr">
              <a:lnSpc>
                <a:spcPct val="80000"/>
              </a:lnSpc>
              <a:buNone/>
            </a:pPr>
            <a:endParaRPr lang="en-US" sz="28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Stabilization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by dental splints is not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possible</a:t>
            </a:r>
          </a:p>
          <a:p>
            <a:pPr algn="ctr">
              <a:lnSpc>
                <a:spcPct val="80000"/>
              </a:lnSpc>
              <a:buNone/>
            </a:pPr>
            <a:endParaRPr lang="en-US" sz="28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use of dental splints (simultaneous coverage of teeth and alveolar processes)</a:t>
            </a:r>
            <a:endParaRPr lang="ru-RU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4289425" y="2312988"/>
            <a:ext cx="485775" cy="6477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AutoShape 7"/>
          <p:cNvSpPr>
            <a:spLocks noChangeArrowheads="1"/>
          </p:cNvSpPr>
          <p:nvPr/>
        </p:nvSpPr>
        <p:spPr bwMode="auto">
          <a:xfrm>
            <a:off x="4289424" y="4081173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Rectangle 9"/>
          <p:cNvSpPr>
            <a:spLocks noGrp="1" noChangeArrowheads="1"/>
          </p:cNvSpPr>
          <p:nvPr>
            <p:ph type="title"/>
          </p:nvPr>
        </p:nvSpPr>
        <p:spPr>
          <a:xfrm>
            <a:off x="2273300" y="404813"/>
            <a:ext cx="6870700" cy="828675"/>
          </a:xfrm>
          <a:noFill/>
        </p:spPr>
        <p:txBody>
          <a:bodyPr anchor="b">
            <a:normAutofit fontScale="90000"/>
          </a:bodyPr>
          <a:lstStyle/>
          <a:p>
            <a:pPr algn="r"/>
            <a: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  <a:t>Retaining (fixing) </a:t>
            </a:r>
            <a:b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  <a:t>devices for various clinical situations</a:t>
            </a:r>
            <a:endParaRPr lang="ru-RU" sz="2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9593" y="252413"/>
            <a:ext cx="5797475" cy="755650"/>
          </a:xfrm>
        </p:spPr>
        <p:txBody>
          <a:bodyPr/>
          <a:lstStyle/>
          <a:p>
            <a:pPr algn="r"/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Holding (fixing) devices: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2771" name="Picture 5" descr="IMG_157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700213"/>
            <a:ext cx="6919912" cy="3960812"/>
          </a:xfrm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2555875" y="1268413"/>
            <a:ext cx="3744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>
              <a:latin typeface="Comic Sans MS" pitchFamily="66" charset="0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2195513" y="1125538"/>
            <a:ext cx="460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Weber's dental splint</a:t>
            </a:r>
            <a:endParaRPr lang="ru-RU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00" y="274791"/>
            <a:ext cx="5543600" cy="684213"/>
          </a:xfrm>
        </p:spPr>
        <p:txBody>
          <a:bodyPr/>
          <a:lstStyle/>
          <a:p>
            <a:pPr algn="r"/>
            <a:r>
              <a:rPr lang="en-US" sz="3800">
                <a:solidFill>
                  <a:srgbClr val="FFFF00"/>
                </a:solidFill>
                <a:latin typeface="Times New Roman" pitchFamily="18" charset="0"/>
              </a:rPr>
              <a:t>Holding (fixing)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8062664" cy="511177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III. complete loss of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teeth</a:t>
            </a:r>
          </a:p>
          <a:p>
            <a:pPr algn="ctr">
              <a:lnSpc>
                <a:spcPct val="90000"/>
              </a:lnSpc>
              <a:buNone/>
            </a:pP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The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base plates simultaneously cover both toothless jaws, join together at the right distance    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monoblock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796" name="AutoShape 6"/>
          <p:cNvSpPr>
            <a:spLocks noChangeArrowheads="1"/>
          </p:cNvSpPr>
          <p:nvPr/>
        </p:nvSpPr>
        <p:spPr bwMode="auto">
          <a:xfrm>
            <a:off x="4474244" y="170080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AutoShape 7"/>
          <p:cNvSpPr>
            <a:spLocks noChangeArrowheads="1"/>
          </p:cNvSpPr>
          <p:nvPr/>
        </p:nvSpPr>
        <p:spPr bwMode="auto">
          <a:xfrm>
            <a:off x="4498923" y="3789040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7312"/>
            <a:ext cx="5868144" cy="68421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FFFF00"/>
                </a:solidFill>
                <a:latin typeface="Times New Roman" pitchFamily="18" charset="0"/>
              </a:rPr>
              <a:t>Holding (fixing)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4819" name="Picture 6" descr="DSC0708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836613"/>
            <a:ext cx="2808287" cy="4895850"/>
          </a:xfrm>
        </p:spPr>
      </p:pic>
      <p:pic>
        <p:nvPicPr>
          <p:cNvPr id="34820" name="Picture 7" descr="DSC0708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981075"/>
            <a:ext cx="2867025" cy="4824413"/>
          </a:xfrm>
        </p:spPr>
      </p:pic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1403350" y="306863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Splint Pont</a:t>
            </a:r>
            <a:endParaRPr lang="ru-RU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1331913" y="5876925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Splint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</a:rPr>
              <a:t>Gunt</a:t>
            </a:r>
            <a:endParaRPr lang="ru-RU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5220072" y="58054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Splint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</a:rPr>
              <a:t>Limberg</a:t>
            </a:r>
            <a:endParaRPr lang="ru-RU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404664"/>
            <a:ext cx="3250704" cy="592137"/>
          </a:xfrm>
        </p:spPr>
        <p:txBody>
          <a:bodyPr>
            <a:normAutofit fontScale="90000"/>
          </a:bodyPr>
          <a:lstStyle/>
          <a:p>
            <a:pPr algn="r"/>
            <a:r>
              <a:rPr lang="en-US" sz="3800" dirty="0">
                <a:solidFill>
                  <a:srgbClr val="FFFF00"/>
                </a:solidFill>
                <a:latin typeface="Times New Roman" pitchFamily="18" charset="0"/>
              </a:rPr>
              <a:t>Forming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28800"/>
            <a:ext cx="8280151" cy="3659188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Formative –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devices with the help of which a prosthetic bed is created (formed). They serve as a support for plastic material (a fixator of plastic material for the period of engraftment)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Forming devices are used for plastic compensation of defects in the soft tissues of the face, serve as a support for plastic material for the period of engraftment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699792" y="404664"/>
            <a:ext cx="3354559" cy="96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Forming devices</a:t>
            </a:r>
            <a:endParaRPr lang="ru-RU" sz="36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84313"/>
            <a:ext cx="7696200" cy="3657600"/>
          </a:xfrm>
        </p:spPr>
        <p:txBody>
          <a:bodyPr/>
          <a:lstStyle/>
          <a:p>
            <a:pPr algn="ctr"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I. Toothless jaws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722190" y="304800"/>
            <a:ext cx="3464669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Forming devices</a:t>
            </a:r>
            <a:endParaRPr lang="ru-RU" sz="36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423677" y="3022927"/>
            <a:ext cx="84850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operations to improve the conditions for fixing prostheses</a:t>
            </a:r>
            <a:endParaRPr lang="ru-RU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431543" y="4845497"/>
            <a:ext cx="677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the forming apparatus creates a prosthetic bed</a:t>
            </a:r>
            <a:endParaRPr lang="ru-RU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94" name="AutoShape 7"/>
          <p:cNvSpPr>
            <a:spLocks noChangeArrowheads="1"/>
          </p:cNvSpPr>
          <p:nvPr/>
        </p:nvSpPr>
        <p:spPr bwMode="auto">
          <a:xfrm>
            <a:off x="4354944" y="2356177"/>
            <a:ext cx="485775" cy="6477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AutoShape 8"/>
          <p:cNvSpPr>
            <a:spLocks noChangeArrowheads="1"/>
          </p:cNvSpPr>
          <p:nvPr/>
        </p:nvSpPr>
        <p:spPr bwMode="auto">
          <a:xfrm>
            <a:off x="4423296" y="3857716"/>
            <a:ext cx="485775" cy="6477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53058"/>
            <a:ext cx="3995936" cy="981075"/>
          </a:xfrm>
        </p:spPr>
        <p:txBody>
          <a:bodyPr/>
          <a:lstStyle/>
          <a:p>
            <a:pPr algn="r"/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Forming devices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8915" name="Picture 7" descr="DSC050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133600"/>
            <a:ext cx="4038600" cy="3028950"/>
          </a:xfrm>
          <a:noFill/>
        </p:spPr>
      </p:pic>
      <p:pic>
        <p:nvPicPr>
          <p:cNvPr id="38916" name="Picture 8" descr="DSC022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034133"/>
            <a:ext cx="3384550" cy="2473325"/>
          </a:xfrm>
          <a:noFill/>
        </p:spPr>
      </p:pic>
      <p:pic>
        <p:nvPicPr>
          <p:cNvPr id="38917" name="Picture 9" descr="DSC022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39518" y="3648075"/>
            <a:ext cx="3313113" cy="2592387"/>
          </a:xfrm>
        </p:spPr>
      </p:pic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435769" y="1194135"/>
            <a:ext cx="4103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A clinical case. A patient with fibromatosis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8919" name="Text Box 12"/>
          <p:cNvSpPr txBox="1">
            <a:spLocks noChangeArrowheads="1"/>
          </p:cNvSpPr>
          <p:nvPr/>
        </p:nvSpPr>
        <p:spPr bwMode="auto">
          <a:xfrm>
            <a:off x="4716016" y="6216650"/>
            <a:ext cx="4175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Ready-made prosthesis forming a prosthetic bed on the lower jaw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482" y="260648"/>
            <a:ext cx="7561263" cy="16002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According to the purpose , orthopedic devices are divided into:</a:t>
            </a:r>
            <a:endParaRPr lang="ru-RU" sz="40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Correcting (replicating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);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Guides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; 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Fixing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(holding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);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Substitutes;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Formative;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Disconnecting;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Combined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6060" y="188640"/>
            <a:ext cx="3491880" cy="836613"/>
          </a:xfrm>
        </p:spPr>
        <p:txBody>
          <a:bodyPr/>
          <a:lstStyle/>
          <a:p>
            <a:pPr algn="r"/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Forming devices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</a:rPr>
              <a:t>   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Application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maintenance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of facial soft tissues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after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</a:rPr>
              <a:t>surgery;creating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a rigid support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prevention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of scar formation.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2177640" y="0"/>
            <a:ext cx="5076825" cy="706438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Forming devices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0963" name="Picture 6" descr="IMG_159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9346" y="1491834"/>
            <a:ext cx="7234237" cy="4814887"/>
          </a:xfrm>
          <a:noFill/>
        </p:spPr>
      </p:pic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651706" y="714529"/>
            <a:ext cx="806489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Devices for the formation of a transitional fold when eliminating </a:t>
            </a:r>
            <a:r>
              <a:rPr lang="en-US" sz="2000" dirty="0" err="1">
                <a:solidFill>
                  <a:srgbClr val="FFFF00"/>
                </a:solidFill>
              </a:rPr>
              <a:t>cicatricial</a:t>
            </a:r>
            <a:r>
              <a:rPr lang="en-US" sz="2000" dirty="0">
                <a:solidFill>
                  <a:srgbClr val="FFFF00"/>
                </a:solidFill>
              </a:rPr>
              <a:t> changes.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970757" y="6306721"/>
            <a:ext cx="73453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b – forming structure for retaining the thermoplastic mass in the wound area</a:t>
            </a:r>
            <a:endParaRPr lang="ru-RU" sz="1600" dirty="0"/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989852" y="3362326"/>
            <a:ext cx="374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A – Aluminum wire loop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4643438" y="3357563"/>
            <a:ext cx="410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b – removable forming prosthesis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2937"/>
          </a:xfrm>
        </p:spPr>
        <p:txBody>
          <a:bodyPr>
            <a:normAutofit fontScale="90000"/>
          </a:bodyPr>
          <a:lstStyle/>
          <a:p>
            <a:pPr algn="r"/>
            <a:r>
              <a:rPr lang="en-US" sz="3800" dirty="0">
                <a:solidFill>
                  <a:srgbClr val="FFFF00"/>
                </a:solidFill>
                <a:latin typeface="Times New Roman" pitchFamily="18" charset="0"/>
              </a:rPr>
              <a:t>Replacement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Replacement devices replace lost tissues after jaw resection, with defects in the maxillofacial region of traumatic origin or after surgery</a:t>
            </a:r>
            <a:endParaRPr lang="ru-RU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260648"/>
            <a:ext cx="5003800" cy="865187"/>
          </a:xfrm>
        </p:spPr>
        <p:txBody>
          <a:bodyPr/>
          <a:lstStyle/>
          <a:p>
            <a:pPr algn="r" eaLnBrk="1" hangingPunct="1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Замещающие аппараты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7696200" cy="414496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300" dirty="0">
                <a:solidFill>
                  <a:srgbClr val="FFFF00"/>
                </a:solidFill>
                <a:latin typeface="Times New Roman" pitchFamily="18" charset="0"/>
              </a:rPr>
              <a:t>Replacement devices are divided into</a:t>
            </a:r>
            <a:r>
              <a:rPr lang="en-US" sz="2300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300" dirty="0" smtClean="0">
                <a:solidFill>
                  <a:srgbClr val="FFFF00"/>
                </a:solidFill>
                <a:latin typeface="Times New Roman" pitchFamily="18" charset="0"/>
              </a:rPr>
              <a:t>by </a:t>
            </a:r>
            <a:r>
              <a:rPr lang="en-US" sz="2300" dirty="0">
                <a:solidFill>
                  <a:srgbClr val="FFFF00"/>
                </a:solidFill>
                <a:latin typeface="Times New Roman" pitchFamily="18" charset="0"/>
              </a:rPr>
              <a:t>field of </a:t>
            </a:r>
            <a:r>
              <a:rPr lang="en-US" sz="2300" dirty="0" err="1">
                <a:solidFill>
                  <a:srgbClr val="FFFF00"/>
                </a:solidFill>
                <a:latin typeface="Times New Roman" pitchFamily="18" charset="0"/>
              </a:rPr>
              <a:t>application:dental</a:t>
            </a:r>
            <a:r>
              <a:rPr lang="en-US" sz="23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imes New Roman" pitchFamily="18" charset="0"/>
              </a:rPr>
              <a:t>alveolar;maxillary;facial;combined</a:t>
            </a:r>
            <a:r>
              <a:rPr lang="en-US" sz="2300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3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300" dirty="0">
                <a:solidFill>
                  <a:srgbClr val="FFFF00"/>
                </a:solidFill>
                <a:latin typeface="Times New Roman" pitchFamily="18" charset="0"/>
              </a:rPr>
              <a:t>. by </a:t>
            </a:r>
            <a:r>
              <a:rPr lang="en-US" sz="2300" dirty="0" err="1">
                <a:solidFill>
                  <a:srgbClr val="FFFF00"/>
                </a:solidFill>
                <a:latin typeface="Times New Roman" pitchFamily="18" charset="0"/>
              </a:rPr>
              <a:t>manufacture:standard;individual</a:t>
            </a:r>
            <a:r>
              <a:rPr lang="en-US" sz="2300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IMG_156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46225" y="763588"/>
            <a:ext cx="6108700" cy="5337175"/>
          </a:xfrm>
        </p:spPr>
      </p:pic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1835696" y="-1587"/>
            <a:ext cx="47879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Replacement devices</a:t>
            </a:r>
            <a:endParaRPr lang="ru-RU" sz="36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036" name="Rectangle 8"/>
          <p:cNvSpPr>
            <a:spLocks noChangeArrowheads="1"/>
          </p:cNvSpPr>
          <p:nvPr/>
        </p:nvSpPr>
        <p:spPr bwMode="auto">
          <a:xfrm>
            <a:off x="2699792" y="6237312"/>
            <a:ext cx="440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Implantation during nose surgery</a:t>
            </a:r>
            <a:endParaRPr lang="ru-RU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1312" y="115888"/>
            <a:ext cx="5697538" cy="792162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Replacement devices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5059" name="Picture 5" descr="IMG_158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981075"/>
            <a:ext cx="5545137" cy="4822825"/>
          </a:xfrm>
          <a:noFill/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611312" y="5907232"/>
            <a:ext cx="6480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Prosthesis with retaining clamps after resection of the upper jaw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6632"/>
            <a:ext cx="5003800" cy="692150"/>
          </a:xfrm>
        </p:spPr>
        <p:txBody>
          <a:bodyPr/>
          <a:lstStyle/>
          <a:p>
            <a:pPr algn="r"/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Replacement devices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6083" name="Picture 5" descr="IMG_159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052513"/>
            <a:ext cx="5561013" cy="4525962"/>
          </a:xfrm>
          <a:noFill/>
        </p:spPr>
      </p:pic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323850" y="5661025"/>
            <a:ext cx="8569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Direct prosthesis after resection of the chin of the lower jaw (according to </a:t>
            </a:r>
            <a:r>
              <a:rPr lang="en-US" sz="2400" dirty="0" err="1">
                <a:solidFill>
                  <a:srgbClr val="FFFF00"/>
                </a:solidFill>
              </a:rPr>
              <a:t>Oxman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931" y="260648"/>
            <a:ext cx="4341937" cy="539750"/>
          </a:xfrm>
        </p:spPr>
        <p:txBody>
          <a:bodyPr>
            <a:normAutofit fontScale="90000"/>
          </a:bodyPr>
          <a:lstStyle/>
          <a:p>
            <a:pPr algn="r"/>
            <a:r>
              <a:rPr lang="en-US" sz="3800" dirty="0">
                <a:solidFill>
                  <a:srgbClr val="FFFF00"/>
                </a:solidFill>
                <a:latin typeface="Times New Roman" pitchFamily="18" charset="0"/>
              </a:rPr>
              <a:t>Disconnecting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696200" cy="4002087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Disconnecting –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devices that separate the oral cavity and nose (obturators, protective palatal plate, devices used for the plastic elimination of acquired defects of the hard palate).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188913"/>
            <a:ext cx="5410200" cy="706437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FFFF00"/>
                </a:solidFill>
                <a:latin typeface="Times New Roman" pitchFamily="18" charset="0"/>
              </a:rPr>
              <a:t>Disconnecting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8131" name="Picture 5" descr="IMG_159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20838" y="1268413"/>
            <a:ext cx="5924550" cy="4525962"/>
          </a:xfrm>
          <a:noFill/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827088" y="5734050"/>
            <a:ext cx="75612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Obturator for replacement of soft palate defect by </a:t>
            </a:r>
            <a:r>
              <a:rPr lang="en-US" sz="2400" dirty="0" err="1">
                <a:solidFill>
                  <a:srgbClr val="FFFF00"/>
                </a:solidFill>
              </a:rPr>
              <a:t>Ilina-Markosyan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188913"/>
            <a:ext cx="5267325" cy="706437"/>
          </a:xfrm>
        </p:spPr>
        <p:txBody>
          <a:bodyPr/>
          <a:lstStyle/>
          <a:p>
            <a:r>
              <a:rPr lang="en-US" sz="3800" dirty="0">
                <a:solidFill>
                  <a:srgbClr val="FFFF00"/>
                </a:solidFill>
                <a:latin typeface="Times New Roman" pitchFamily="18" charset="0"/>
              </a:rPr>
              <a:t>Disconnecting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9155" name="Picture 5" descr="IMG_159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125538"/>
            <a:ext cx="5756275" cy="4525962"/>
          </a:xfrm>
          <a:noFill/>
        </p:spPr>
      </p:pic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250825" y="5661025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View of the obturator prosthesis from the side adjacent to the cleft of the soft palate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What devices will be used to treat jaw fractures?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Correcting (replicating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);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Fixing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(holding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);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Guides;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Substitutes;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Formative;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Disconnecting;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Combined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116013" y="2060575"/>
            <a:ext cx="576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b="1">
                <a:solidFill>
                  <a:schemeClr val="tx2"/>
                </a:solidFill>
                <a:latin typeface="Comic Sans MS" pitchFamily="66" charset="0"/>
              </a:rPr>
              <a:t>______________________________________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116013" y="2492375"/>
            <a:ext cx="576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b="1">
                <a:solidFill>
                  <a:schemeClr val="tx2"/>
                </a:solidFill>
                <a:latin typeface="Comic Sans MS" pitchFamily="66" charset="0"/>
              </a:rPr>
              <a:t>______________________________________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116013" y="2997200"/>
            <a:ext cx="576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______________________________________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4" grpId="0"/>
      <p:bldP spid="5837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274638"/>
            <a:ext cx="5410200" cy="633412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Disconnecting devices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0179" name="Picture 6" descr="IMG_159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3788" y="1125538"/>
            <a:ext cx="7119937" cy="4525962"/>
          </a:xfrm>
          <a:noFill/>
        </p:spPr>
      </p:pic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2555875" y="5734050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Floating obturator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2137"/>
          </a:xfrm>
        </p:spPr>
        <p:txBody>
          <a:bodyPr>
            <a:normAutofit fontScale="90000"/>
          </a:bodyPr>
          <a:lstStyle/>
          <a:p>
            <a:pPr algn="r"/>
            <a:r>
              <a:rPr lang="en-US" sz="3800" dirty="0">
                <a:solidFill>
                  <a:srgbClr val="FFFF00"/>
                </a:solidFill>
                <a:latin typeface="Times New Roman" pitchFamily="18" charset="0"/>
              </a:rPr>
              <a:t>Combined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696200" cy="3929062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Combined devices provide several functions, for example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1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. for fractures of the jaws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repositioning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of fragments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their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immobilization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. during plastic surgery, retention of fragments of the lower jaw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formation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of the lower lip.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8" y="116632"/>
            <a:ext cx="7232650" cy="176371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Systematization of orthopedic devices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2511425"/>
            <a:ext cx="7696200" cy="2987675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By appointment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By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the method of fixation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According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to the manufacturing technology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According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to the materials of manufacture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2484" y="404664"/>
            <a:ext cx="4402832" cy="642937"/>
          </a:xfrm>
        </p:spPr>
        <p:txBody>
          <a:bodyPr>
            <a:normAutofit fontScale="90000"/>
          </a:bodyPr>
          <a:lstStyle/>
          <a:p>
            <a:pPr algn="r"/>
            <a:r>
              <a:rPr lang="en-US" sz="3800" dirty="0">
                <a:solidFill>
                  <a:srgbClr val="FFFF00"/>
                </a:solidFill>
                <a:latin typeface="Times New Roman" pitchFamily="18" charset="0"/>
              </a:rPr>
              <a:t>Maxillofacial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696200" cy="4073525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according to the method of fixation, they are divided into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intraoral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(located in the oral cavity, strengthened on the teeth and alveolar part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);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extraoral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(located outside the oral cavity on the tissues of the head and face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);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. inside-outside the mouth (one part is fixed inside, the other outside the oral cavity).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131175" cy="400208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according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to the method of manufacture , they are divided into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1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. standard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. individual (made in a dental laboratory).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4494510" cy="900113"/>
          </a:xfrm>
          <a:noFill/>
        </p:spPr>
        <p:txBody>
          <a:bodyPr anchor="b"/>
          <a:lstStyle/>
          <a:p>
            <a:pPr algn="r"/>
            <a:r>
              <a:rPr lang="en-US" sz="3800" dirty="0">
                <a:solidFill>
                  <a:srgbClr val="FFFF00"/>
                </a:solidFill>
                <a:latin typeface="Times New Roman" pitchFamily="18" charset="0"/>
              </a:rPr>
              <a:t>Maxillofacial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696200" cy="392906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according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to the materials used, 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they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are divided into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plastic;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composite;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of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metal alloys (bent, cast, soldered, combined)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>
          <a:xfrm>
            <a:off x="2332484" y="404664"/>
            <a:ext cx="4402832" cy="592137"/>
          </a:xfrm>
          <a:noFill/>
        </p:spPr>
        <p:txBody>
          <a:bodyPr anchor="b">
            <a:normAutofit fontScale="90000"/>
          </a:bodyPr>
          <a:lstStyle/>
          <a:p>
            <a:pPr algn="r"/>
            <a:r>
              <a:rPr lang="en-US" sz="3800" dirty="0">
                <a:solidFill>
                  <a:srgbClr val="FFFF00"/>
                </a:solidFill>
                <a:latin typeface="Times New Roman" pitchFamily="18" charset="0"/>
              </a:rPr>
              <a:t>Maxillofacial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696200" cy="4144962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</a:rPr>
              <a:t>according to the therapeutic purpose, they are divided into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</a:rPr>
              <a:t>basic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</a:rPr>
              <a:t>(has an independent therapeutic value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</a:rPr>
              <a:t>):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</a:rPr>
              <a:t>fixing;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</a:rPr>
              <a:t>substitutes;</a:t>
            </a:r>
          </a:p>
          <a:p>
            <a:pPr>
              <a:buNone/>
            </a:pP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</a:rPr>
              <a:t>correcting:auxiliary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</a:rPr>
              <a:t>(ensure the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</a:rPr>
              <a:t>successfulperformance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</a:rPr>
              <a:t>of bone (skin) plastic surgery).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1" eaLnBrk="1" hangingPunct="1"/>
            <a:endParaRPr lang="ru-RU" sz="2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title"/>
          </p:nvPr>
        </p:nvSpPr>
        <p:spPr>
          <a:xfrm>
            <a:off x="2123728" y="260648"/>
            <a:ext cx="4485184" cy="642937"/>
          </a:xfrm>
          <a:noFill/>
        </p:spPr>
        <p:txBody>
          <a:bodyPr anchor="b">
            <a:normAutofit fontScale="90000"/>
          </a:bodyPr>
          <a:lstStyle/>
          <a:p>
            <a:pPr algn="r"/>
            <a:r>
              <a:rPr lang="en-US" sz="3800" dirty="0">
                <a:solidFill>
                  <a:srgbClr val="FFFF00"/>
                </a:solidFill>
                <a:latin typeface="Times New Roman" pitchFamily="18" charset="0"/>
              </a:rPr>
              <a:t>Maxillofacial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48680"/>
            <a:ext cx="5353877" cy="539750"/>
          </a:xfrm>
        </p:spPr>
        <p:txBody>
          <a:bodyPr>
            <a:normAutofit fontScale="90000"/>
          </a:bodyPr>
          <a:lstStyle/>
          <a:p>
            <a:pPr algn="r"/>
            <a:r>
              <a:rPr lang="en-US" sz="3800" dirty="0">
                <a:solidFill>
                  <a:srgbClr val="FFFF00"/>
                </a:solidFill>
                <a:latin typeface="Times New Roman" pitchFamily="18" charset="0"/>
              </a:rPr>
              <a:t>Repositioning devices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131175" cy="414496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Correcting (repositioning) – devices with which the fragments are installed in the correct position (wire, plastic tires for inter-jaw traction, devices with screws, with extra-screw control levers.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1475656" y="354012"/>
            <a:ext cx="5864225" cy="900113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Repositioning devices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5363" name="Picture 7" descr="IMG_156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1900" y="1341438"/>
            <a:ext cx="6600825" cy="4160837"/>
          </a:xfrm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4211638" y="558958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>
              <a:latin typeface="Comic Sans MS" pitchFamily="66" charset="0"/>
            </a:endParaRP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1845977" y="5589588"/>
            <a:ext cx="5976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The Shura apparatus on the working model</a:t>
            </a:r>
            <a:endParaRPr lang="ru-RU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069975" y="244475"/>
            <a:ext cx="7016750" cy="75565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Repositioning devices for the reduction of fragments of the lower jaw: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6387" name="Picture 10" descr="IMG_1567 - копия - коп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196975"/>
            <a:ext cx="2087563" cy="1968500"/>
          </a:xfrm>
        </p:spPr>
      </p:pic>
      <p:pic>
        <p:nvPicPr>
          <p:cNvPr id="16388" name="Picture 12" descr="IMG_1567 - копия - копия (2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196975"/>
            <a:ext cx="2592387" cy="2016125"/>
          </a:xfrm>
        </p:spPr>
      </p:pic>
      <p:pic>
        <p:nvPicPr>
          <p:cNvPr id="16389" name="Picture 13" descr="IMG_1567 - копия - копия (4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069975" y="3848100"/>
            <a:ext cx="2813050" cy="2170113"/>
          </a:xfrm>
        </p:spPr>
      </p:pic>
      <p:pic>
        <p:nvPicPr>
          <p:cNvPr id="16390" name="Picture 14" descr="IMG_156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997450" y="3848100"/>
            <a:ext cx="3024188" cy="2170113"/>
          </a:xfrm>
        </p:spPr>
      </p:pic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1116013" y="3284538"/>
            <a:ext cx="3455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>
              <a:latin typeface="Comic Sans MS" pitchFamily="66" charset="0"/>
            </a:endParaRPr>
          </a:p>
        </p:txBody>
      </p:sp>
      <p:sp>
        <p:nvSpPr>
          <p:cNvPr id="16392" name="Text Box 17"/>
          <p:cNvSpPr txBox="1">
            <a:spLocks noChangeArrowheads="1"/>
          </p:cNvSpPr>
          <p:nvPr/>
        </p:nvSpPr>
        <p:spPr bwMode="auto">
          <a:xfrm>
            <a:off x="1547813" y="3213100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a – on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</a:rPr>
              <a:t>Urbanskaya</a:t>
            </a:r>
            <a:endParaRPr lang="ru-RU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5076825" y="3284538"/>
            <a:ext cx="295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In - on Sometimes and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</a:rPr>
              <a:t>Psom</a:t>
            </a:r>
            <a:endParaRPr lang="ru-RU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1331913" y="6092825"/>
            <a:ext cx="2449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b – according to the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</a:rPr>
              <a:t>Grozovsky</a:t>
            </a:r>
            <a:endParaRPr lang="ru-RU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95" name="Text Box 20"/>
          <p:cNvSpPr txBox="1">
            <a:spLocks noChangeArrowheads="1"/>
          </p:cNvSpPr>
          <p:nvPr/>
        </p:nvSpPr>
        <p:spPr bwMode="auto">
          <a:xfrm>
            <a:off x="5076825" y="6168448"/>
            <a:ext cx="3313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d – the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</a:rPr>
              <a:t>Kurlandsky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 apparatus</a:t>
            </a:r>
            <a:endParaRPr lang="ru-RU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81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Repositioning devices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411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610100" y="1341438"/>
            <a:ext cx="3771900" cy="4144962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a – Katz apparatus with springy levers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endParaRPr lang="en-US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endParaRPr lang="en-US" sz="2800" dirty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endParaRPr lang="ru-RU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b –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</a:rPr>
              <a:t>Brun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apparatus with rubber traction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  <p:pic>
        <p:nvPicPr>
          <p:cNvPr id="17412" name="Picture 11" descr="IMG_1569 - копия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196975"/>
            <a:ext cx="3217863" cy="1968500"/>
          </a:xfrm>
        </p:spPr>
      </p:pic>
      <p:pic>
        <p:nvPicPr>
          <p:cNvPr id="17413" name="Picture 12" descr="IMG_156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87624" y="3417398"/>
            <a:ext cx="2522538" cy="218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</a:rPr>
              <a:t>reponding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  <a:t>devices.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</a:rPr>
              <a:t>Oxman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  <a:endParaRPr lang="ru-RU" sz="2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8435" name="Picture 6" descr="IMG_157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981075"/>
            <a:ext cx="5040312" cy="4535488"/>
          </a:xfrm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6372225" y="2205038"/>
            <a:ext cx="25923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a–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</a:rPr>
              <a:t>reponent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b– fixing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b– fixing and replacing</a:t>
            </a:r>
            <a:endParaRPr lang="ru-RU" sz="20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1229</Words>
  <Application>Microsoft Office PowerPoint</Application>
  <PresentationFormat>Экран (4:3)</PresentationFormat>
  <Paragraphs>187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Comic Sans MS</vt:lpstr>
      <vt:lpstr>Times New Roman</vt:lpstr>
      <vt:lpstr>Тема Office</vt:lpstr>
      <vt:lpstr>Tasks of orthopedic treatment of patients with diseases and injuries of the maxillofacial region</vt:lpstr>
      <vt:lpstr>Systematization of orthopedic devices</vt:lpstr>
      <vt:lpstr>According to the purpose , orthopedic devices are divided into:</vt:lpstr>
      <vt:lpstr>What devices will be used to treat jaw fractures?</vt:lpstr>
      <vt:lpstr>Repositioning devices</vt:lpstr>
      <vt:lpstr>Repositioning devices</vt:lpstr>
      <vt:lpstr>Repositioning devices for the reduction of fragments of the lower jaw:</vt:lpstr>
      <vt:lpstr>Repositioning devices</vt:lpstr>
      <vt:lpstr>reponding devices. Oxman:</vt:lpstr>
      <vt:lpstr>Repositioning devices</vt:lpstr>
      <vt:lpstr>Repositioning devices</vt:lpstr>
      <vt:lpstr>Репонирующие аппараты</vt:lpstr>
      <vt:lpstr>Functional repositioning devices:</vt:lpstr>
      <vt:lpstr>Guiding devices</vt:lpstr>
      <vt:lpstr>Guiding devices: Weber 's splint</vt:lpstr>
      <vt:lpstr>Guiding devices:  Wire splint with shredder hinges</vt:lpstr>
      <vt:lpstr>Guiding devices: wire splint with Orange-Urban hinges</vt:lpstr>
      <vt:lpstr>Holding devices</vt:lpstr>
      <vt:lpstr>Retaining (fixing)  devices</vt:lpstr>
      <vt:lpstr>Retaining (fixing)  devices for various clinical situations</vt:lpstr>
      <vt:lpstr>Retaining (fixing) devices: modified Tigerstedt splint</vt:lpstr>
      <vt:lpstr>Retaining (fixing)  devices for various clinical situations</vt:lpstr>
      <vt:lpstr>Holding (fixing) devices:</vt:lpstr>
      <vt:lpstr>Holding (fixing) devices</vt:lpstr>
      <vt:lpstr>Holding (fixing) devices</vt:lpstr>
      <vt:lpstr>Forming devices</vt:lpstr>
      <vt:lpstr>Презентация PowerPoint</vt:lpstr>
      <vt:lpstr>Презентация PowerPoint</vt:lpstr>
      <vt:lpstr>Forming devices</vt:lpstr>
      <vt:lpstr>Forming devices</vt:lpstr>
      <vt:lpstr>Forming devices</vt:lpstr>
      <vt:lpstr>Replacement devices</vt:lpstr>
      <vt:lpstr>Замещающие аппараты</vt:lpstr>
      <vt:lpstr>Презентация PowerPoint</vt:lpstr>
      <vt:lpstr>Replacement devices</vt:lpstr>
      <vt:lpstr>Replacement devices</vt:lpstr>
      <vt:lpstr>Disconnecting devices</vt:lpstr>
      <vt:lpstr>Disconnecting devices</vt:lpstr>
      <vt:lpstr>Disconnecting devices</vt:lpstr>
      <vt:lpstr>Disconnecting devices</vt:lpstr>
      <vt:lpstr>Combined devices</vt:lpstr>
      <vt:lpstr>Systematization of orthopedic devices</vt:lpstr>
      <vt:lpstr>Maxillofacial devices</vt:lpstr>
      <vt:lpstr>Maxillofacial devices</vt:lpstr>
      <vt:lpstr>Maxillofacial devices</vt:lpstr>
      <vt:lpstr>Maxillofacial devices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Зaдaчи oртoпeдичecкoгo лeчeния пaциeнтoв c зaбoлeвaниями и трaвмaми чeлюcтнo-лицeвoй oблacти</dc:title>
  <dc:creator>User</dc:creator>
  <cp:lastModifiedBy>Мансур Бакашев</cp:lastModifiedBy>
  <cp:revision>7</cp:revision>
  <dcterms:created xsi:type="dcterms:W3CDTF">2017-01-15T18:53:35Z</dcterms:created>
  <dcterms:modified xsi:type="dcterms:W3CDTF">2022-11-09T10:21:42Z</dcterms:modified>
</cp:coreProperties>
</file>