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13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48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71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57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54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52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15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03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5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13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34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5EA0D-2EA8-4AC1-A9D9-DAA45D2C1726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27E8D-EED6-4E62-8F97-87BCEAFE6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62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PROSTHETICS</a:t>
            </a:r>
            <a:br>
              <a:rPr lang="en-US" dirty="0" smtClean="0"/>
            </a:br>
            <a:r>
              <a:rPr lang="en-US" dirty="0" smtClean="0"/>
              <a:t>DEFECTS</a:t>
            </a:r>
            <a:br>
              <a:rPr lang="en-US" dirty="0" smtClean="0"/>
            </a:br>
            <a:r>
              <a:rPr lang="en-US" dirty="0" smtClean="0"/>
              <a:t>HARD AND SOFT PALATE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502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Patients with minor defects in the solid</a:t>
            </a:r>
          </a:p>
          <a:p>
            <a:r>
              <a:rPr lang="en-US" dirty="0" smtClean="0"/>
              <a:t>the sky, located in its middle part,</a:t>
            </a:r>
          </a:p>
          <a:p>
            <a:r>
              <a:rPr lang="en-US" dirty="0" smtClean="0"/>
              <a:t>with enough teeth to</a:t>
            </a:r>
          </a:p>
          <a:p>
            <a:r>
              <a:rPr lang="en-US" dirty="0" smtClean="0"/>
              <a:t>• clasp fixation, prostheses</a:t>
            </a:r>
          </a:p>
          <a:p>
            <a:r>
              <a:rPr lang="en-US" dirty="0" smtClean="0"/>
              <a:t>arc prostheses.</a:t>
            </a:r>
          </a:p>
          <a:p>
            <a:r>
              <a:rPr lang="en-US" dirty="0" smtClean="0"/>
              <a:t>• The arch of the prosthesis does not bear the </a:t>
            </a:r>
            <a:r>
              <a:rPr lang="en-US" dirty="0" err="1" smtClean="0"/>
              <a:t>obturating</a:t>
            </a:r>
            <a:r>
              <a:rPr lang="en-US" dirty="0" smtClean="0"/>
              <a:t> part.</a:t>
            </a:r>
          </a:p>
          <a:p>
            <a:r>
              <a:rPr lang="en-US" dirty="0" smtClean="0"/>
              <a:t>When the conditions for fixing an arc prosthesis</a:t>
            </a:r>
          </a:p>
          <a:p>
            <a:r>
              <a:rPr lang="en-US" dirty="0" smtClean="0"/>
              <a:t>absent or there is a major defect</a:t>
            </a:r>
          </a:p>
          <a:p>
            <a:r>
              <a:rPr lang="en-US" dirty="0" smtClean="0"/>
              <a:t>hard palate, apply removable</a:t>
            </a:r>
          </a:p>
          <a:p>
            <a:r>
              <a:rPr lang="en-US" dirty="0" smtClean="0"/>
              <a:t>plate prosthesis. He must be tight</a:t>
            </a:r>
          </a:p>
          <a:p>
            <a:r>
              <a:rPr lang="en-US" dirty="0" smtClean="0"/>
              <a:t>adhere to the edges of the defect, creating a reliable</a:t>
            </a:r>
          </a:p>
          <a:p>
            <a:r>
              <a:rPr lang="en-US" dirty="0" smtClean="0"/>
              <a:t>separation of the oral cavity from the nasal cavity.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400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Prosthetics of patients</a:t>
            </a:r>
          </a:p>
          <a:p>
            <a:r>
              <a:rPr lang="en-US" dirty="0" smtClean="0"/>
              <a:t>with front and side</a:t>
            </a:r>
          </a:p>
          <a:p>
            <a:r>
              <a:rPr lang="en-US" dirty="0" smtClean="0"/>
              <a:t>hard palate defects</a:t>
            </a:r>
          </a:p>
          <a:p>
            <a:r>
              <a:rPr lang="en-US" dirty="0" smtClean="0"/>
              <a:t>• Tasks of prosthetics for patients with</a:t>
            </a:r>
          </a:p>
          <a:p>
            <a:r>
              <a:rPr lang="en-US" dirty="0" smtClean="0"/>
              <a:t>anterior hard palate defects</a:t>
            </a:r>
          </a:p>
          <a:p>
            <a:r>
              <a:rPr lang="en-US" dirty="0" smtClean="0"/>
              <a:t>• consist in separation of the oral cavity from</a:t>
            </a:r>
          </a:p>
          <a:p>
            <a:r>
              <a:rPr lang="en-US" dirty="0" smtClean="0"/>
              <a:t>nasal cavity, restoration of speech and</a:t>
            </a:r>
          </a:p>
          <a:p>
            <a:r>
              <a:rPr lang="en-US" dirty="0" smtClean="0"/>
              <a:t>appearance of the patient.</a:t>
            </a:r>
          </a:p>
          <a:p>
            <a:r>
              <a:rPr lang="en-US" dirty="0" smtClean="0"/>
              <a:t>• If there are teeth on the jaw</a:t>
            </a:r>
          </a:p>
          <a:p>
            <a:r>
              <a:rPr lang="en-US" dirty="0" smtClean="0"/>
              <a:t>prosthetics are removable</a:t>
            </a:r>
          </a:p>
          <a:p>
            <a:r>
              <a:rPr lang="en-US" dirty="0" smtClean="0"/>
              <a:t>plate prosthesis.</a:t>
            </a:r>
          </a:p>
          <a:p>
            <a:r>
              <a:rPr lang="en-US" dirty="0" smtClean="0"/>
              <a:t>• Features of prosthetics in patients with this</a:t>
            </a:r>
          </a:p>
          <a:p>
            <a:r>
              <a:rPr lang="en-US" dirty="0" smtClean="0"/>
              <a:t>groups are determined by the size of the defect.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584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If the defect extends into the transition zone</a:t>
            </a:r>
          </a:p>
          <a:p>
            <a:r>
              <a:rPr lang="en-US" dirty="0" smtClean="0"/>
              <a:t>folds, then there are difficulties in isolation</a:t>
            </a:r>
          </a:p>
          <a:p>
            <a:r>
              <a:rPr lang="en-US" dirty="0" smtClean="0"/>
              <a:t>oral cavity from the nasal cavity. This is achieved</a:t>
            </a:r>
          </a:p>
          <a:p>
            <a:r>
              <a:rPr lang="en-US" dirty="0" smtClean="0"/>
              <a:t>application of an elastic lining on a removable</a:t>
            </a:r>
          </a:p>
          <a:p>
            <a:r>
              <a:rPr lang="en-US" dirty="0" smtClean="0"/>
              <a:t>prosthesis.</a:t>
            </a:r>
          </a:p>
          <a:p>
            <a:r>
              <a:rPr lang="en-US" dirty="0" smtClean="0"/>
              <a:t>• With extensive defects in the anterior hard</a:t>
            </a:r>
          </a:p>
          <a:p>
            <a:r>
              <a:rPr lang="en-US" dirty="0" smtClean="0"/>
              <a:t>palate, the prosthesis loses its support in the anterior part of the palate and</a:t>
            </a:r>
          </a:p>
          <a:p>
            <a:r>
              <a:rPr lang="en-US" dirty="0" smtClean="0"/>
              <a:t>may tip over. In addition, the upper lip</a:t>
            </a:r>
          </a:p>
          <a:p>
            <a:r>
              <a:rPr lang="en-US" dirty="0" smtClean="0"/>
              <a:t>devoid of support on the alveolar process,</a:t>
            </a:r>
          </a:p>
          <a:p>
            <a:r>
              <a:rPr lang="en-US" dirty="0" smtClean="0"/>
              <a:t>exerts pressure on the prosthesis from front to back, due to</a:t>
            </a:r>
          </a:p>
          <a:p>
            <a:r>
              <a:rPr lang="en-US" dirty="0" smtClean="0"/>
              <a:t>which increases the load on the abutment teeth.</a:t>
            </a:r>
          </a:p>
          <a:p>
            <a:r>
              <a:rPr lang="en-US" dirty="0" smtClean="0"/>
              <a:t>• To hold the prosthesis on the jaw and reduce</a:t>
            </a:r>
          </a:p>
          <a:p>
            <a:r>
              <a:rPr lang="en-US" dirty="0" smtClean="0"/>
              <a:t>functional overload of teeth is necessary</a:t>
            </a:r>
          </a:p>
          <a:p>
            <a:r>
              <a:rPr lang="en-US" dirty="0" smtClean="0"/>
              <a:t>increase the number of clasps in the prosthesis. Can</a:t>
            </a:r>
          </a:p>
          <a:p>
            <a:r>
              <a:rPr lang="en-US" dirty="0" smtClean="0"/>
              <a:t>use telescopic crowns, which</a:t>
            </a:r>
          </a:p>
          <a:p>
            <a:r>
              <a:rPr lang="en-US" dirty="0" smtClean="0"/>
              <a:t>significantly improves the fixation of the prosthesis.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364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Lateral defects of the hard palate can be</a:t>
            </a:r>
          </a:p>
          <a:p>
            <a:r>
              <a:rPr lang="en-US" dirty="0" smtClean="0"/>
              <a:t>of various sizes. Small defects</a:t>
            </a:r>
          </a:p>
          <a:p>
            <a:r>
              <a:rPr lang="en-US" dirty="0" smtClean="0"/>
              <a:t>may occur when removing side</a:t>
            </a:r>
          </a:p>
          <a:p>
            <a:r>
              <a:rPr lang="en-US" dirty="0" smtClean="0"/>
              <a:t>teeth with perforation of the maxillary sinus.</a:t>
            </a:r>
          </a:p>
          <a:p>
            <a:r>
              <a:rPr lang="en-US" dirty="0" smtClean="0"/>
              <a:t>Closing a defect is not always</a:t>
            </a:r>
          </a:p>
          <a:p>
            <a:r>
              <a:rPr lang="en-US" dirty="0" smtClean="0"/>
              <a:t>• wear success. For dissociation of the maxillary</a:t>
            </a:r>
          </a:p>
          <a:p>
            <a:r>
              <a:rPr lang="en-US" dirty="0" smtClean="0"/>
              <a:t>sinuses and oral cavity use small</a:t>
            </a:r>
          </a:p>
          <a:p>
            <a:r>
              <a:rPr lang="en-US" dirty="0" smtClean="0"/>
              <a:t>saddle prostheses with clasps</a:t>
            </a:r>
          </a:p>
          <a:p>
            <a:r>
              <a:rPr lang="en-US" dirty="0" smtClean="0"/>
              <a:t>fixed or telescopic</a:t>
            </a:r>
          </a:p>
          <a:p>
            <a:r>
              <a:rPr lang="en-US" smtClean="0"/>
              <a:t>crowns.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86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Defects in the hard and soft palate can be</a:t>
            </a:r>
          </a:p>
          <a:p>
            <a:r>
              <a:rPr lang="en-US" dirty="0" smtClean="0"/>
              <a:t>congenital and acquired.</a:t>
            </a:r>
          </a:p>
          <a:p>
            <a:r>
              <a:rPr lang="en-US" dirty="0" smtClean="0"/>
              <a:t>• The former are malformations</a:t>
            </a:r>
          </a:p>
          <a:p>
            <a:r>
              <a:rPr lang="en-US" dirty="0" smtClean="0"/>
              <a:t>maxillofacial area, second</a:t>
            </a:r>
          </a:p>
          <a:p>
            <a:r>
              <a:rPr lang="en-US" dirty="0" smtClean="0"/>
              <a:t>occur as a result of trauma</a:t>
            </a:r>
          </a:p>
          <a:p>
            <a:r>
              <a:rPr lang="en-US" dirty="0" smtClean="0"/>
              <a:t>(firearms, mechanical) and after</a:t>
            </a:r>
          </a:p>
          <a:p>
            <a:r>
              <a:rPr lang="en-US" dirty="0" smtClean="0"/>
              <a:t>removal of tumors. The defects in the sky</a:t>
            </a:r>
          </a:p>
          <a:p>
            <a:r>
              <a:rPr lang="en-US" dirty="0" smtClean="0"/>
              <a:t>syphilis and tuberculous lupus in</a:t>
            </a:r>
          </a:p>
          <a:p>
            <a:r>
              <a:rPr lang="en-US" dirty="0" smtClean="0"/>
              <a:t>currently extremely rare.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367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Acquired defects have different</a:t>
            </a:r>
          </a:p>
          <a:p>
            <a:r>
              <a:rPr lang="en-US" dirty="0" smtClean="0"/>
              <a:t>localization and form.</a:t>
            </a:r>
          </a:p>
          <a:p>
            <a:r>
              <a:rPr lang="en-US" dirty="0" smtClean="0"/>
              <a:t>• Unlike them, congenital ones are located</a:t>
            </a:r>
          </a:p>
          <a:p>
            <a:r>
              <a:rPr lang="en-US" dirty="0" smtClean="0"/>
              <a:t>in the middle of the sky and have the shape of a cleft.</a:t>
            </a:r>
          </a:p>
          <a:p>
            <a:r>
              <a:rPr lang="en-US" dirty="0" smtClean="0"/>
              <a:t>• Acquired defects may</a:t>
            </a:r>
          </a:p>
          <a:p>
            <a:r>
              <a:rPr lang="en-US" dirty="0" smtClean="0"/>
              <a:t>be located in a solid or</a:t>
            </a:r>
          </a:p>
          <a:p>
            <a:r>
              <a:rPr lang="en-US" dirty="0" smtClean="0"/>
              <a:t>soft palate, or both</a:t>
            </a:r>
          </a:p>
          <a:p>
            <a:r>
              <a:rPr lang="en-US" dirty="0" smtClean="0"/>
              <a:t>simultaneously. These flaws, in contrast to</a:t>
            </a:r>
          </a:p>
          <a:p>
            <a:r>
              <a:rPr lang="en-US" dirty="0" smtClean="0"/>
              <a:t>congenital are accompanied by </a:t>
            </a:r>
            <a:r>
              <a:rPr lang="en-US" dirty="0" err="1" smtClean="0"/>
              <a:t>cicatricial</a:t>
            </a:r>
            <a:endParaRPr lang="en-US" dirty="0" smtClean="0"/>
          </a:p>
          <a:p>
            <a:r>
              <a:rPr lang="en-US" dirty="0" smtClean="0"/>
              <a:t>mucosal changes.</a:t>
            </a:r>
          </a:p>
          <a:p>
            <a:r>
              <a:rPr lang="en-US" dirty="0" smtClean="0"/>
              <a:t>Distinguish between anterior, lateral and medial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739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Anterior defects may be associated with</a:t>
            </a:r>
          </a:p>
          <a:p>
            <a:r>
              <a:rPr lang="en-US" dirty="0" smtClean="0"/>
              <a:t>defect of the alveolar process. Wherein</a:t>
            </a:r>
          </a:p>
          <a:p>
            <a:r>
              <a:rPr lang="en-US" dirty="0" smtClean="0"/>
              <a:t>the transitional fold is distorted by scars,</a:t>
            </a:r>
          </a:p>
          <a:p>
            <a:r>
              <a:rPr lang="en-US" dirty="0" smtClean="0"/>
              <a:t>upper lip retracts, there is a message</a:t>
            </a:r>
          </a:p>
          <a:p>
            <a:r>
              <a:rPr lang="en-US" dirty="0" smtClean="0"/>
              <a:t>oral cavity with the nasal cavity, there are</a:t>
            </a:r>
          </a:p>
          <a:p>
            <a:r>
              <a:rPr lang="en-US" dirty="0" smtClean="0"/>
              <a:t>• destruction of aesthetics. On the side of the sky</a:t>
            </a:r>
          </a:p>
          <a:p>
            <a:r>
              <a:rPr lang="en-US" dirty="0" smtClean="0"/>
              <a:t>The defect may also extend to</a:t>
            </a:r>
          </a:p>
          <a:p>
            <a:r>
              <a:rPr lang="en-US" dirty="0" smtClean="0"/>
              <a:t>alveolar process with formation</a:t>
            </a:r>
          </a:p>
          <a:p>
            <a:r>
              <a:rPr lang="en-US" dirty="0" smtClean="0"/>
              <a:t>communications with the maxillary and nasal</a:t>
            </a:r>
          </a:p>
          <a:p>
            <a:r>
              <a:rPr lang="en-US" dirty="0" smtClean="0"/>
              <a:t>cavity. The transitional fold is also</a:t>
            </a:r>
          </a:p>
          <a:p>
            <a:r>
              <a:rPr lang="en-US" dirty="0" smtClean="0"/>
              <a:t>deformed by scars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01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nature of the tissues along the edge of the defect has</a:t>
            </a:r>
          </a:p>
          <a:p>
            <a:r>
              <a:rPr lang="en-US" dirty="0" smtClean="0"/>
              <a:t>great importance in creating</a:t>
            </a:r>
          </a:p>
          <a:p>
            <a:r>
              <a:rPr lang="en-US" dirty="0" err="1" smtClean="0"/>
              <a:t>obturating</a:t>
            </a:r>
            <a:r>
              <a:rPr lang="en-US" dirty="0" smtClean="0"/>
              <a:t> part of the prosthesis. Some</a:t>
            </a:r>
          </a:p>
          <a:p>
            <a:r>
              <a:rPr lang="en-US" dirty="0" smtClean="0"/>
              <a:t>patients defect solid</a:t>
            </a:r>
          </a:p>
          <a:p>
            <a:r>
              <a:rPr lang="en-US" dirty="0" smtClean="0"/>
              <a:t>• the palate is limited by a bone covered with mucous</a:t>
            </a:r>
          </a:p>
          <a:p>
            <a:r>
              <a:rPr lang="en-US" dirty="0" smtClean="0"/>
              <a:t>shell of varying degrees of compliance</a:t>
            </a:r>
          </a:p>
          <a:p>
            <a:r>
              <a:rPr lang="en-US" dirty="0" smtClean="0"/>
              <a:t>(hard edge). In other patients, the edge</a:t>
            </a:r>
          </a:p>
          <a:p>
            <a:r>
              <a:rPr lang="en-US" dirty="0" smtClean="0"/>
              <a:t>the defect is formed only by soft tissues,</a:t>
            </a:r>
          </a:p>
          <a:p>
            <a:r>
              <a:rPr lang="en-US" dirty="0" smtClean="0"/>
              <a:t>boneless (soft edge)</a:t>
            </a:r>
          </a:p>
          <a:p>
            <a:r>
              <a:rPr lang="en-US" dirty="0" smtClean="0"/>
              <a:t>• and easily displaced on palpation.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317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Functional disorders</a:t>
            </a:r>
          </a:p>
          <a:p>
            <a:r>
              <a:rPr lang="en-US" dirty="0" smtClean="0"/>
              <a:t>• Sky defects cause disturbances</a:t>
            </a:r>
          </a:p>
          <a:p>
            <a:r>
              <a:rPr lang="en-US" dirty="0" smtClean="0"/>
              <a:t>functions, due to the message</a:t>
            </a:r>
          </a:p>
          <a:p>
            <a:r>
              <a:rPr lang="en-US" dirty="0" smtClean="0"/>
              <a:t>• oral cavity with nasal cavity. violated</a:t>
            </a:r>
          </a:p>
          <a:p>
            <a:r>
              <a:rPr lang="en-US" dirty="0" smtClean="0"/>
              <a:t>food intake, liquid food enters the</a:t>
            </a:r>
          </a:p>
          <a:p>
            <a:r>
              <a:rPr lang="en-US" dirty="0" smtClean="0"/>
              <a:t>nasal cavity, causing chronic</a:t>
            </a:r>
          </a:p>
          <a:p>
            <a:r>
              <a:rPr lang="en-US" dirty="0" smtClean="0"/>
              <a:t>inflammation of the mucous membrane. Change</a:t>
            </a:r>
          </a:p>
          <a:p>
            <a:r>
              <a:rPr lang="en-US" dirty="0" smtClean="0"/>
              <a:t>speech appears in the form of an open</a:t>
            </a:r>
          </a:p>
          <a:p>
            <a:r>
              <a:rPr lang="en-US" dirty="0" smtClean="0"/>
              <a:t>nasality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744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Scar shortening of the soft palate in</a:t>
            </a:r>
          </a:p>
          <a:p>
            <a:r>
              <a:rPr lang="en-US" dirty="0" smtClean="0"/>
              <a:t>caused by trauma</a:t>
            </a:r>
          </a:p>
          <a:p>
            <a:r>
              <a:rPr lang="en-US" dirty="0" smtClean="0"/>
              <a:t>• swallowing disorder and may lead to</a:t>
            </a:r>
          </a:p>
          <a:p>
            <a:r>
              <a:rPr lang="en-US" dirty="0" smtClean="0"/>
              <a:t>hearing change. As you know, muscle</a:t>
            </a:r>
          </a:p>
          <a:p>
            <a:r>
              <a:rPr lang="en-US" dirty="0" smtClean="0"/>
              <a:t>straining soft palate (</a:t>
            </a:r>
            <a:r>
              <a:rPr lang="en-US" dirty="0" err="1" smtClean="0"/>
              <a:t>m.tensor</a:t>
            </a:r>
            <a:r>
              <a:rPr lang="en-US" dirty="0" smtClean="0"/>
              <a:t> </a:t>
            </a:r>
            <a:r>
              <a:rPr lang="en-US" dirty="0" err="1" smtClean="0"/>
              <a:t>veli</a:t>
            </a:r>
            <a:endParaRPr lang="en-US" dirty="0" smtClean="0"/>
          </a:p>
          <a:p>
            <a:r>
              <a:rPr lang="en-US" dirty="0" err="1" smtClean="0"/>
              <a:t>palatini</a:t>
            </a:r>
            <a:r>
              <a:rPr lang="en-US" dirty="0" smtClean="0"/>
              <a:t>) starts from the cartilaginous and</a:t>
            </a:r>
          </a:p>
          <a:p>
            <a:r>
              <a:rPr lang="en-US" dirty="0" smtClean="0"/>
              <a:t>membranous part of the auditory tube,</a:t>
            </a:r>
          </a:p>
          <a:p>
            <a:r>
              <a:rPr lang="en-US" dirty="0" smtClean="0"/>
              <a:t>facilitating the passage of air into</a:t>
            </a:r>
          </a:p>
          <a:p>
            <a:r>
              <a:rPr lang="en-US" dirty="0" smtClean="0"/>
              <a:t>drum cavity. Damage to this</a:t>
            </a:r>
          </a:p>
          <a:p>
            <a:r>
              <a:rPr lang="en-US" dirty="0" smtClean="0"/>
              <a:t>muscles leads to gaping of the auditory tube,</a:t>
            </a:r>
          </a:p>
          <a:p>
            <a:r>
              <a:rPr lang="en-US" dirty="0" smtClean="0"/>
              <a:t>which is the cause of chronic</a:t>
            </a:r>
          </a:p>
          <a:p>
            <a:r>
              <a:rPr lang="en-US" dirty="0" smtClean="0"/>
              <a:t>inflammation of the inner ear and consequently</a:t>
            </a:r>
          </a:p>
          <a:p>
            <a:r>
              <a:rPr lang="en-US" dirty="0" smtClean="0"/>
              <a:t>this is hearing loss.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869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Prosthetics of palate defects is carried out</a:t>
            </a:r>
          </a:p>
          <a:p>
            <a:r>
              <a:rPr lang="en-US" dirty="0" smtClean="0"/>
              <a:t>only with contraindications to plastic or</a:t>
            </a:r>
          </a:p>
          <a:p>
            <a:r>
              <a:rPr lang="en-US" dirty="0" smtClean="0"/>
              <a:t>when the patient refuses the operation. Aim</a:t>
            </a:r>
          </a:p>
          <a:p>
            <a:r>
              <a:rPr lang="en-US" dirty="0" smtClean="0"/>
              <a:t>prosthetics is dissociation</a:t>
            </a:r>
          </a:p>
          <a:p>
            <a:r>
              <a:rPr lang="en-US" dirty="0" smtClean="0"/>
              <a:t>oral and nasal cavity and restoration</a:t>
            </a:r>
          </a:p>
          <a:p>
            <a:r>
              <a:rPr lang="en-US" dirty="0" smtClean="0"/>
              <a:t>lost functions.</a:t>
            </a:r>
          </a:p>
          <a:p>
            <a:r>
              <a:rPr lang="en-US" dirty="0" smtClean="0"/>
              <a:t>• Prosthetics for palate defects in</a:t>
            </a:r>
          </a:p>
          <a:p>
            <a:r>
              <a:rPr lang="en-US" dirty="0" smtClean="0"/>
              <a:t>each patient has its own characteristics,</a:t>
            </a:r>
          </a:p>
          <a:p>
            <a:r>
              <a:rPr lang="en-US" dirty="0" smtClean="0"/>
              <a:t>determined by the presence on the upper jaw</a:t>
            </a:r>
          </a:p>
          <a:p>
            <a:r>
              <a:rPr lang="en-US" dirty="0" smtClean="0"/>
              <a:t>teeth, localization and size of the defect and</a:t>
            </a:r>
          </a:p>
          <a:p>
            <a:r>
              <a:rPr lang="en-US" dirty="0" smtClean="0"/>
              <a:t>the state of the tissues of its edge.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491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Prosthetics of patients</a:t>
            </a:r>
          </a:p>
          <a:p>
            <a:r>
              <a:rPr lang="en-US" dirty="0" smtClean="0"/>
              <a:t>with median defects</a:t>
            </a:r>
          </a:p>
          <a:p>
            <a:r>
              <a:rPr lang="en-US" dirty="0" smtClean="0"/>
              <a:t>hard palate</a:t>
            </a:r>
          </a:p>
          <a:p>
            <a:r>
              <a:rPr lang="en-US" dirty="0" smtClean="0"/>
              <a:t>with teeth on the top</a:t>
            </a:r>
          </a:p>
          <a:p>
            <a:r>
              <a:rPr lang="en-US" dirty="0" smtClean="0"/>
              <a:t>jaws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781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847</Words>
  <Application>Microsoft Office PowerPoint</Application>
  <PresentationFormat>Широкоэкранный</PresentationFormat>
  <Paragraphs>131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PROSTHETICS DEFECTS HARD AND SOFT PALATE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PROSTHETICS DEFECTS HARD AND SOFT PALATE</dc:title>
  <dc:creator>user</dc:creator>
  <cp:lastModifiedBy>user</cp:lastModifiedBy>
  <cp:revision>1</cp:revision>
  <dcterms:created xsi:type="dcterms:W3CDTF">2022-11-16T09:30:53Z</dcterms:created>
  <dcterms:modified xsi:type="dcterms:W3CDTF">2022-11-16T09:37:07Z</dcterms:modified>
</cp:coreProperties>
</file>