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73" r:id="rId4"/>
    <p:sldId id="259" r:id="rId5"/>
    <p:sldId id="260" r:id="rId6"/>
    <p:sldId id="271" r:id="rId7"/>
    <p:sldId id="261" r:id="rId8"/>
    <p:sldId id="265" r:id="rId9"/>
    <p:sldId id="267" r:id="rId10"/>
    <p:sldId id="264" r:id="rId11"/>
    <p:sldId id="268" r:id="rId12"/>
    <p:sldId id="278" r:id="rId13"/>
    <p:sldId id="303" r:id="rId14"/>
    <p:sldId id="287" r:id="rId15"/>
    <p:sldId id="290" r:id="rId16"/>
    <p:sldId id="288" r:id="rId17"/>
    <p:sldId id="291" r:id="rId18"/>
    <p:sldId id="292" r:id="rId19"/>
    <p:sldId id="293" r:id="rId20"/>
    <p:sldId id="294" r:id="rId21"/>
    <p:sldId id="304" r:id="rId22"/>
    <p:sldId id="308" r:id="rId23"/>
    <p:sldId id="305" r:id="rId24"/>
    <p:sldId id="310" r:id="rId25"/>
    <p:sldId id="282" r:id="rId26"/>
    <p:sldId id="283" r:id="rId27"/>
    <p:sldId id="302" r:id="rId28"/>
    <p:sldId id="300" r:id="rId29"/>
    <p:sldId id="285" r:id="rId30"/>
    <p:sldId id="31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8" autoAdjust="0"/>
    <p:restoredTop sz="94660"/>
  </p:normalViewPr>
  <p:slideViewPr>
    <p:cSldViewPr>
      <p:cViewPr varScale="1">
        <p:scale>
          <a:sx n="81" d="100"/>
          <a:sy n="81" d="100"/>
        </p:scale>
        <p:origin x="122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0BC66-F0E1-4F58-BB7A-8DCCC9258EF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10329-6369-4B99-A7C1-91F0E5284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5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7C0F0-A46E-4CD8-9AFC-9CFF0B39C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E0F542-C038-45AC-8939-6ED432235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E2A3B2-E063-45F3-8B9D-46DAF9E8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A029-D21C-4DAA-B463-93A33F5C035D}" type="datetime1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ED4309-1AE8-4AD5-B83C-3057264E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78677C-436A-4D18-AD76-10DD8D2D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0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75407-003E-4D3D-A52E-81CAD508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164A8D-01ED-443D-A3E0-2D53C8F99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53F124-2888-438B-A8A0-C3A9B714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DFB8-F11E-4610-9792-46AE1389628A}" type="datetime1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A7C77-85B6-4B67-9BC6-1026485F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01299-525F-4D73-8503-D46FD042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2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B45956-22A2-4B0D-A5BC-2B23E10A5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7580D2-2602-4557-967B-F78B3B7AE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30B65C-66F2-4A94-BC27-A4951CF8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46E2-1CF0-442F-8791-2F1B5519E02D}" type="datetime1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F3330-53CA-440F-9E12-30A9987A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E057A8-4AC1-4F2A-8136-54C21254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2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20443-A9D5-4AC0-924D-44C63964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4A6C8-AF98-4D4C-8A47-D604BF06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0631EA-3A59-4404-953F-EAD30911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2A63-4CEA-46C9-99A5-7F6FFD282516}" type="datetime1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A816B6-8745-4540-A739-7B61547A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9E20F-740D-45E8-8E48-FC16289C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0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B1033-7496-416F-A4BD-76D343B8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30D022-14CE-4BC7-9115-9DFE169F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D8E44D-71AE-4D21-B2A5-7BFC13B0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A268-0DE0-43D4-ADC8-E7A931C3116B}" type="datetime1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AA6C83-0883-4BF7-BBDD-ACF66794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D740E-53FA-46D0-AF6D-B2FA6F84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7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2052C-BD45-4626-8EC8-64267B37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DD97A-6BE6-4540-BAA1-4E66BBA09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AD120B-4329-4EF3-9EFD-B00564A94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D506F-1FCD-44FA-8DAB-2030BD23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1ECF-635A-4263-B82D-9F5A8E737B6B}" type="datetime1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7FFA76-1CAD-4D58-831A-9E5A7631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1526C5-AA5F-4DA9-84FB-EC3D6FD9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4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25BEE-C52E-4DB5-9EE2-A6EAAF3E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D5B5B9-1610-411D-B24B-87A05F0E2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60244C-C3D4-4BEB-B295-CE99D4731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5E6E04-04F2-4A34-A959-CFE542777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F76B9B-04F5-4AEA-A4D3-E15CD5C04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A30B52-11F6-4E06-9115-CC5A8CB2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C1B9-C294-4711-9B2F-1F2048A0D3CD}" type="datetime1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952810-B7E5-4027-B76C-4BEBA822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5D3C97-5ED3-46A3-BC89-64E9AE48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549AB-2AFA-4471-B434-A70B9E468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59BD8-026A-4B68-8647-D8977EF9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5C8B-8A60-44F0-B6C2-B8146CB1C4DB}" type="datetime1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6A3611-B30B-483D-98F5-08588448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40F753-2294-4F34-828C-D25D0F9F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6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DA41DD-DC17-496A-A6FE-E969D7D4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B0E1-4845-4C91-A75B-8985AFD090F3}" type="datetime1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1C6FBE-95A3-4F1B-A657-365D308D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006FCD-FA89-4F23-8864-FF4547DA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9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A1DCE-40F5-4770-81E6-587CB0A3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18C82-6897-407B-B161-FD5D0209E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AAFF30-D8FD-433A-9243-D0A6DB80D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63989-4D1C-4A3A-B021-1C82002CB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7A03-174E-48C9-A131-5B90F9C0AC1A}" type="datetime1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74813-9AE7-4219-A103-55315F2C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331140-4B29-49A0-BE26-919F9523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7B472-AE25-4D0B-9677-CF96735A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8AE418-22D7-4353-9265-43455DDB3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689BA3-03AD-4069-9FD6-E341D582A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003AC-2F07-4BED-B76A-DAB9E833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7D2D-CA7D-4BA7-8A5A-3EF4D2617DCA}" type="datetime1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23D71A-8908-4CD0-BB2C-5964BAC9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465FB-90BD-4D60-9A32-0240713D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1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340D5-7FAE-46B8-983A-4E81CDCC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B906A1-0574-4495-8635-F6812B710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9D915A-A7C8-4FFE-AF08-765C97FFD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E64D-58EC-4681-A3B0-AD4B3B162A2A}" type="datetime1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898A-B82D-46D1-8CCB-A5801F5C2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422ED-57AA-4276-BB2A-C10675DDC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5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0456"/>
            <a:ext cx="8501122" cy="1898384"/>
          </a:xfr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ЛЕКЦИЯ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Внутриаптечный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растворов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инъекций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15393"/>
            <a:ext cx="1857388" cy="250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719" y="4843494"/>
            <a:ext cx="18288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1439" y="2315467"/>
            <a:ext cx="2162181" cy="311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2507" y="4721212"/>
            <a:ext cx="279083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039" y="2214554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5F48F70-2600-4BCA-927D-2A0CD6FD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6524"/>
            <a:ext cx="8856984" cy="6584952"/>
          </a:xfrm>
        </p:spPr>
        <p:txBody>
          <a:bodyPr>
            <a:normAutofit/>
          </a:bodyPr>
          <a:lstStyle/>
          <a:p>
            <a:pPr marL="0" indent="4492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ГФ предписывает стабилизировать растворы глюкозы смесью натрия хлорида и 0,1 н. раствора кислоты хлористоводородной до рН = 3-4. </a:t>
            </a:r>
          </a:p>
          <a:p>
            <a:pPr marL="0" indent="4492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готовят небольшой объем раствора глюкозы в аптеке, то добавляют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стабилизатор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Вейбеля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(HCl + NaCl)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приготовленный и проверенный заранее. При больших объемах добавляют стабилизаторы по отдельности при основном приготовлении раствора глюкозы.</a:t>
            </a:r>
          </a:p>
          <a:p>
            <a:pPr marL="0" indent="3603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Большое значение для стабильности изготавливаемых растворов имеет качество самой глюкозы, которая может содержать кристаллизационную воду. В соответствии с НД промышленностью производится глюкоза безводная, содержащая 0,5% воды (вместо 10%) Она отличается растворимостью, прозрачностью и цветом раствора . </a:t>
            </a:r>
          </a:p>
          <a:p>
            <a:pPr marL="0" indent="3603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использовании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глюкозы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водной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её берут больше, чем указано в рецепте.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56EEB2D-2130-4770-A882-3698EBC7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971182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ВНУТРИАПТЕЧНЫЙ КОНТРОЛЬ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ИНЪЕКЦИОННЫХ РАСТВОРОВ</a:t>
            </a:r>
          </a:p>
          <a:p>
            <a:pPr marL="0" indent="0"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Раствор натрия  гидрокарбоната 4% - 100,0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рН = 8,1-8,9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Кач. 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HCl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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Кол. Ацидиметрия, </a:t>
            </a:r>
          </a:p>
          <a:p>
            <a:pPr marL="0" indent="0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метиловый красный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Раствор натрия гидрокарбоната 2%, 3%, 4%, 5%,7%.</a:t>
            </a: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2780928"/>
            <a:ext cx="971156" cy="25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DBADF4-F0C5-4140-8717-702F07E4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6524"/>
                <a:ext cx="8784976" cy="6388820"/>
              </a:xfrm>
            </p:spPr>
            <p:txBody>
              <a:bodyPr>
                <a:noAutofit/>
              </a:bodyPr>
              <a:lstStyle/>
              <a:p>
                <a:pPr marL="0" indent="357188" algn="just">
                  <a:buNone/>
                </a:pP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Алкалиметрия,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М.м.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NaHCO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)=84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г/моль</a:t>
                </a:r>
              </a:p>
              <a:p>
                <a:pPr marL="0" indent="357188" algn="just"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7188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b="1" baseline="-25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 мл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𝐻𝐶𝑙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,04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0,00840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4,76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мл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7188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7188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b="1" baseline="-25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0,5 мл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          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𝐻𝐶𝑙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 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38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мл</a:t>
                </a:r>
                <a:endParaRPr lang="ru-RU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7188" algn="just"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 водных растворах натрия гидрокарбонат гидролизуется, поэтому разводить лекарственную форму не желательно, будет большая ошибка.</a:t>
                </a:r>
              </a:p>
              <a:p>
                <a:pPr marL="0" indent="357188" algn="just"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Методика: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к 0,5 мл ЛФ прибавляем 1 каплю метилового красного и титруем 0,1 н.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HCI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до розовой окраски.</a:t>
                </a:r>
              </a:p>
              <a:p>
                <a:pPr marL="0" indent="357188" algn="just"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7188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𝑁𝑎𝐻𝐶𝑂</m:t>
                            </m:r>
                          </m:e>
                          <m:sub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2,38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∙1∙0,00840∙100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4,0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г</a:t>
                </a:r>
              </a:p>
              <a:p>
                <a:pPr marL="0" indent="357188" algn="just"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Расчет отклонений.</a:t>
                </a:r>
              </a:p>
              <a:p>
                <a:pPr marL="0" indent="357188" algn="just"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Заключение.</a:t>
                </a: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6524"/>
                <a:ext cx="8784976" cy="6388820"/>
              </a:xfrm>
              <a:blipFill>
                <a:blip r:embed="rId2"/>
                <a:stretch>
                  <a:fillRect l="-1040" t="-1336" r="-1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6BE1CF-53F6-4446-A5E8-C1DE2A8D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5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табилизатор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Вейбеля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1000,0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Состав: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Раствор кислоты хлористоводородной 8,3% 4,4 мл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Натрия хлорид 5,2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Воды для инъекций до 1000,0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5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Подлинность</a:t>
            </a:r>
            <a:endParaRPr lang="en-US" sz="5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51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en-US" sz="5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: к 0,5 мл ЛФ 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2 кап. раствора 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51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51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белый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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: к 0,5 мл ЛФ 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1 кап. метилового красного</a:t>
            </a:r>
            <a:r>
              <a:rPr lang="ru-RU" sz="51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розовое окрашивание.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Количественное определение</a:t>
            </a:r>
            <a:endParaRPr lang="en-US" sz="5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определяют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алкалиметрически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по метиловому красному.</a:t>
            </a:r>
            <a:endParaRPr lang="en-US" sz="5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en-US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HCl 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NaCl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определяют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аргентометрически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(методом Фаянса по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синему или методом Мора после нейтрализации Н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при этом 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HCl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титруются в одной навеске)</a:t>
            </a:r>
          </a:p>
          <a:p>
            <a:pPr marL="0" indent="0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150203E-97E7-401C-A93F-EBB6D56B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3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856984" cy="6167711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вариант – титруем 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HCl </a:t>
                </a: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NaCl </a:t>
                </a: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отдельно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сли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  4,4 мл 8,3% Н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Cl + H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до 100 мл  –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           получим 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100 мл 0,1 М раствора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 стабилизаторе разводят до 1000 мл, следовательно,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после изготовления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в стабилизаторе будет 0,01 М раствор 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HCl </a:t>
                </a:r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ru-RU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для 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:     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0,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M = 0,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н.,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т.к.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400" baseline="-25000" dirty="0">
                    <a:latin typeface="Times New Roman" pitchFamily="18" charset="0"/>
                    <a:cs typeface="Times New Roman" pitchFamily="18" charset="0"/>
                  </a:rPr>
                  <a:t>экв.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)=1</a:t>
                </a:r>
                <a:endPara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Какую навеску ЛФ нужно взять, чтобы на титрование израсходовалось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0,5 мл 0,1 н. р-</a:t>
                </a:r>
                <a:r>
                  <a:rPr lang="ru-RU" sz="24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ра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𝑯𝑪𝒍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𝑯𝑪𝒍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𝑵𝒂𝑶𝑯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𝑵𝒂𝑶𝑯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ru-RU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н.</m:t>
                          </m:r>
                        </m:sup>
                      </m:sSubSup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0,01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н.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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0,1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н.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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0,5 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мл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𝟎𝟏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𝟓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мл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7188" algn="just">
                  <a:buNone/>
                </a:pPr>
                <a:endParaRPr lang="ru-RU" sz="3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7188">
                  <a:buNone/>
                </a:pP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856984" cy="6167711"/>
              </a:xfrm>
              <a:blipFill>
                <a:blip r:embed="rId2"/>
                <a:stretch>
                  <a:fillRect l="-1032" t="-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334E29-22A5-4D59-B2FC-EC471C34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4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6524"/>
                <a:ext cx="8856984" cy="646082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Методика: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к 5 мл ЛФ прибавляют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каплю метилового красного и титруют 0,1 н.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NaOH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до жёлтой окраски.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     8,3 г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HCl   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– 100 мл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0,003646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2400" baseline="-25000" dirty="0" err="1">
                    <a:latin typeface="Times New Roman" pitchFamily="18" charset="0"/>
                    <a:cs typeface="Times New Roman" pitchFamily="18" charset="0"/>
                  </a:rPr>
                  <a:t>усл</a:t>
                </a:r>
                <a:r>
                  <a:rPr lang="ru-RU" sz="2400" baseline="-25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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Т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усл.</m:t>
                        </m:r>
                      </m:sub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0,1н.</m:t>
                        </m:r>
                      </m:sup>
                    </m:sSubSup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= 0,04393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𝐻𝐶𝑙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8,3%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0,5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∙1∙0,04393∙1000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=4,4 мл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Сумма 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NaCl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b="1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 мл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        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𝑽</m:t>
                        </m:r>
                      </m:e>
                      <m: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𝑨𝒈𝑵𝑶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sub>
                        </m:sSub>
                      </m:sub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𝟎𝟎𝟓𝟐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𝟎𝟎𝟓𝟖𝟒</m:t>
                        </m:r>
                      </m:den>
                    </m:f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𝟖𝟗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𝟗𝟗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мл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5,2 – 1000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х  – 1 мл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х = 0,0052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Для</a:t>
                </a:r>
                <a:r>
                  <a:rPr lang="ru-RU" sz="24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т.к.</a:t>
                </a: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на 5 мл ЛФ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затратится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0,5 мл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0,1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н.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NaOH (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слайд 14), и, следовательно,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AgNO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израсходуется столько же,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тогда на 1 мл ЛФ израсходуется </a:t>
                </a: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0,1 мл 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AgNO</a:t>
                </a:r>
                <a:r>
                  <a:rPr lang="en-US" sz="24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 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6524"/>
                <a:ext cx="8856984" cy="6460828"/>
              </a:xfrm>
              <a:blipFill>
                <a:blip r:embed="rId2"/>
                <a:stretch>
                  <a:fillRect l="-1101" t="-755" r="-1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E0E324-8DC1-4A2E-B259-E687571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9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6524"/>
                <a:ext cx="8928992" cy="6584952"/>
              </a:xfrm>
            </p:spPr>
            <p:txBody>
              <a:bodyPr>
                <a:normAutofit/>
              </a:bodyPr>
              <a:lstStyle/>
              <a:p>
                <a:pPr marL="0" indent="357188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Методика: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к 1 мл ЛФ прибавляют 2-3 кап. раствора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бромфенолового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синего, добавляют по каплям разведённую уксусную кислоту до зеленовато-жёлтой окраски и титруют 0,1н. раствором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AgNO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до фиолетового окрашивания.</a:t>
                </a:r>
              </a:p>
              <a:p>
                <a:pPr marL="0" indent="357188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𝑁𝑎𝐶𝑙</m:t>
                          </m:r>
                        </m:sub>
                      </m:sSub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𝐴𝑔𝑁𝑂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0,1</m:t>
                              </m:r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н.</m:t>
                              </m:r>
                            </m:sup>
                          </m:sSub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𝟓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𝑁𝑎𝑂𝐻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0,1</m:t>
                              </m:r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н.</m:t>
                              </m:r>
                            </m:sup>
                          </m:sSub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)∙1∙0,00584∙1000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𝑁𝑎𝐶𝑙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0,99</m:t>
                          </m:r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0,5</m:t>
                          </m:r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)∙1∙0,00584∙1000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=5,2 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г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1/5/1 - приведение к одной навеске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6524"/>
                <a:ext cx="8928992" cy="6584952"/>
              </a:xfrm>
              <a:blipFill>
                <a:blip r:embed="rId2"/>
                <a:stretch>
                  <a:fillRect l="-1093" t="-740" r="-1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078239-3E64-4861-AF33-F713A009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73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88640"/>
                <a:ext cx="8928992" cy="6532836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вариант                </a:t>
                </a:r>
                <a:endParaRPr lang="ru-RU" sz="2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600" b="1" dirty="0">
                    <a:latin typeface="Times New Roman" pitchFamily="18" charset="0"/>
                    <a:cs typeface="Times New Roman" pitchFamily="18" charset="0"/>
                  </a:rPr>
                  <a:t>Титрование в одной навеске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6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6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𝑯𝑪𝒍</m:t>
                              </m:r>
                            </m:sub>
                          </m:sSub>
                          <m: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6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6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𝑯𝑪𝒍</m:t>
                              </m:r>
                            </m:sub>
                          </m:sSub>
                          <m: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6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6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𝑵𝒂𝑶𝑯</m:t>
                              </m:r>
                            </m:sub>
                          </m:sSub>
                          <m: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𝑵𝒂𝑶𝑯</m:t>
                          </m:r>
                        </m:sub>
                        <m:sup>
                          <m: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ru-RU" sz="2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н.</m:t>
                          </m:r>
                        </m:sup>
                      </m:sSubSup>
                    </m:oMath>
                  </m:oMathPara>
                </a14:m>
                <a:endParaRPr lang="ru-RU" sz="2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0,01</a:t>
                </a:r>
                <a:r>
                  <a:rPr lang="ru-RU" sz="2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н.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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0,1</a:t>
                </a:r>
                <a:r>
                  <a:rPr lang="ru-RU" sz="2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н.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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0,5 </a:t>
                </a:r>
                <a:r>
                  <a:rPr lang="ru-RU" sz="2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мл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</m:t>
                      </m:r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ru-RU" sz="2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𝟎𝟏</m:t>
                          </m:r>
                        </m:den>
                      </m:f>
                      <m:r>
                        <a:rPr lang="ru-RU" sz="2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2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𝟓</m:t>
                      </m:r>
                      <m:r>
                        <a:rPr lang="ru-RU" sz="2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мл</m:t>
                      </m:r>
                    </m:oMath>
                  </m:oMathPara>
                </a14:m>
                <a:endParaRPr lang="ru-RU" sz="2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т. образом, на 5 мл ЛФ </a:t>
                </a:r>
                <a:r>
                  <a:rPr lang="ru-RU" sz="2600" dirty="0" err="1">
                    <a:latin typeface="Times New Roman" pitchFamily="18" charset="0"/>
                    <a:cs typeface="Times New Roman" pitchFamily="18" charset="0"/>
                  </a:rPr>
                  <a:t>затратится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 0,5 мл 0,1 н. 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на 1 мл ЛФ – 0,1 мл 0,1 н. 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 или 0,5 мл 0,02 н. 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NaOH</a:t>
                </a:r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т.е. </a:t>
                </a:r>
                <a:r>
                  <a:rPr lang="ru-RU" sz="2600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 =5 мл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𝑁𝑎𝑂𝐻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  <m:r>
                          <a:rPr lang="ru-RU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=0,5 мл</m:t>
                    </m:r>
                  </m:oMath>
                </a14:m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ru-RU" sz="2600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 =1 мл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𝑁𝑎𝑂𝐻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  <m:r>
                          <a:rPr lang="ru-RU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=0,1 мл</m:t>
                    </m:r>
                  </m:oMath>
                </a14:m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𝑁𝑎𝑂𝐻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</m:t>
                        </m:r>
                        <m:r>
                          <a:rPr lang="ru-RU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02</m:t>
                        </m:r>
                        <m:r>
                          <a:rPr lang="ru-RU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600" i="1">
                        <a:latin typeface="Cambria Math" panose="02040503050406030204" pitchFamily="18" charset="0"/>
                        <a:cs typeface="Times New Roman" pitchFamily="18" charset="0"/>
                      </a:rPr>
                      <m:t>=0,5 мл</m:t>
                    </m:r>
                  </m:oMath>
                </a14:m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Сначала титруем 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 щёлочью, далее сумму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HCl+NaCl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титруем методом Мора</a:t>
                </a:r>
              </a:p>
              <a:p>
                <a:pPr marL="0" indent="0" algn="ctr">
                  <a:buNone/>
                </a:pPr>
                <a:endParaRPr lang="ru-RU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88640"/>
                <a:ext cx="8928992" cy="6532836"/>
              </a:xfrm>
              <a:blipFill>
                <a:blip r:embed="rId2"/>
                <a:stretch>
                  <a:fillRect l="-1230" t="-840" r="-1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3D098E8-321C-4AD4-9DE9-832F39A9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7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60648"/>
                <a:ext cx="8856984" cy="6460828"/>
              </a:xfrm>
            </p:spPr>
            <p:txBody>
              <a:bodyPr>
                <a:normAutofit/>
              </a:bodyPr>
              <a:lstStyle/>
              <a:p>
                <a:pPr marL="0" indent="357188" algn="just"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Методика: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к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 мл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ЛФ прибавляют 1 кап. раствора метилового красного и титруют 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0,02 н.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раствором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NaOH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до желтой окраски. Далее к оттитрованной жидкости прибавляют 2-3 кап. раствора хромата калия  и титруют 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0,1 н.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AgNO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до желто-бурой окраски.</a:t>
                </a:r>
              </a:p>
              <a:p>
                <a:pPr marL="0" indent="357188" algn="just"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𝑁𝑎𝐶𝑙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ru-RU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𝐴𝑔𝑁𝑂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0,1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н.</m:t>
                              </m:r>
                            </m:sup>
                          </m:sSubSup>
                          <m:r>
                            <a:rPr lang="ru-RU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𝟓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𝑁𝑎𝑂𝐻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0,</m:t>
                              </m:r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02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н.</m:t>
                              </m:r>
                            </m:sup>
                          </m:sSubSup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)∙1∙0,00584∙1000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𝑁𝑎𝐶𝑙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0,99</m:t>
                          </m:r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0,5</m:t>
                          </m:r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)∙1∙0,00584∙1000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=5,2 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г 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1/5 - приведение к одной концентрации. </a:t>
                </a:r>
                <a:endParaRPr lang="ru-RU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7188" algn="just">
                  <a:buNone/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Расчет отклонений.</a:t>
                </a:r>
              </a:p>
              <a:p>
                <a:pPr marL="0" indent="357188" algn="just">
                  <a:buNone/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Заключение.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60648"/>
                <a:ext cx="8856984" cy="6460828"/>
              </a:xfrm>
              <a:blipFill>
                <a:blip r:embed="rId2"/>
                <a:stretch>
                  <a:fillRect l="-1032" t="-1321" r="-1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C005D9A-83CB-43EA-82D9-2D702F73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62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087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Раствор глюкозы 25% - 1000,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Глюкозы безводной 50,0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Раствор кислоты хлористоводородной 0,1 М - 5 мл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Натрия хлорида 0,26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Воды для инъекций  до 1000 мл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рН = 3-4.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приготовлении небольших объёмов раствора глюкозы добавляют стабилизатор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Вейбеля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5% от объема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Стабилизатора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Вейбеля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1000 мл раствора глюкозы будет добавлено 50 мл.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в стабилизаторе 0,01 М раствор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образом, добавлено будет 50 мл 0,01 М раствора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HCl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0,26 г натрия хлорида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содержание и будем находить)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41B5A-7CF9-42B4-B150-85A0D707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2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6524"/>
            <a:ext cx="8784976" cy="6584952"/>
          </a:xfrm>
        </p:spPr>
        <p:txBody>
          <a:bodyPr>
            <a:noAutofit/>
          </a:bodyPr>
          <a:lstStyle/>
          <a:p>
            <a:pPr marL="0" indent="360363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инъекционным ЛФ предъявляются следующие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отсутствие механических примесей, стерильность, стабильность,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апирогенность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изотоничность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Приготовление инъекционных растворов производится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массо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-объёмным методом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 котором ЛВ берется по массе, а растворитель - до получения определенного объёма раствора. Необходимость приготовления растворов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массо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-объёмной концентрации объясняется тем, что при введении с помощью шприца лекарственный препарат дозируется по объёму. 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Взятое по массе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ЛВ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помещают в стерильную мерную колбу, растворяют в небольшом количестве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растворителя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затем доводят до определенного объёма. При отсутствии мерной посуды количество растворителя, необходимое для приготовления раствора, определяют расчётным способом, пользуясь величиной плотности раствора данной концентрации или коэффициентом увеличения объёма.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Объём, занимаемый стабилизаторами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входит в общий объём раствора, поэтому они добавляются одновременно с лекарственными веществами.</a:t>
            </a:r>
          </a:p>
          <a:p>
            <a:pPr marL="0" indent="360363" algn="just">
              <a:spcBef>
                <a:spcPts val="0"/>
              </a:spcBef>
              <a:buNone/>
            </a:pP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E24199-602A-440D-8C01-96419EA6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5709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Подлинность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0,5 мл ЛФ прибавляют 5 кап. раствора нитрата серебра образуется белый осадок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затем прибавляют 0,5 мл аммиака, нагревают; серый осадок серебра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(глюкоза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Количественное определение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определяют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алкалиметрически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метиловому красному,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HCl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NaCl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определяют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аргентометрически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(методом Фаянса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синему или методом Мора после нейтрализации 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 этом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HCl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титруются в одной навеске),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глюкозу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рефрактометрически.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311A8D-5BF6-4373-9B04-862B0ACD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2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3508" y="188640"/>
                <a:ext cx="8856984" cy="640871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помним, что 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в стабилизаторе 0,01 М р-р Н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Какую навеску ЛФ нужно взять, чтобы на титрование израсходовалось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0,5 мл 0,1 н. р-</a:t>
                </a:r>
                <a:r>
                  <a:rPr lang="ru-RU" sz="24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ра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𝑯𝑪𝒍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𝑯𝑪𝒍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𝑵𝒂𝑶𝑯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𝑵𝒂𝑶𝑯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ru-RU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н.</m:t>
                          </m:r>
                        </m:sup>
                      </m:sSubSup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𝟎𝟏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∙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𝟓𝟎</m:t>
                        </m:r>
                      </m:num>
                      <m:den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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0,1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н.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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0,5 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мл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𝟏𝟎𝟎𝟎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𝟎𝟏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𝟓𝟎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𝟏𝟎𝟎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мл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Уменьшаем навеску до 20 мл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=20 мл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𝑁𝑎𝑂𝐻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=0,1 мл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𝑁𝑎𝑂𝐻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=0,5 мл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355600" algn="just">
                  <a:spcBef>
                    <a:spcPts val="0"/>
                  </a:spcBef>
                  <a:buNone/>
                </a:pPr>
                <a:endParaRPr lang="ru-RU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5600" algn="just"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Методика: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к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20 мл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ЛФ прибавляют 1 кап. метилового красного и титруют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0,02 н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NaOH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до жёлтого окрашивания.</a:t>
                </a:r>
              </a:p>
              <a:p>
                <a:pPr marL="0" indent="0" algn="just">
                  <a:buNone/>
                </a:pPr>
                <a:endParaRPr lang="ru-RU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08" y="188640"/>
                <a:ext cx="8856984" cy="6408712"/>
              </a:xfrm>
              <a:blipFill>
                <a:blip r:embed="rId2"/>
                <a:stretch>
                  <a:fillRect l="-1102" t="-761" r="-1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224C1F-EE02-4DF5-803B-1BDEA1E8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6524"/>
                <a:ext cx="8928992" cy="658495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Расчёт содержания 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ru-RU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в мл: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способ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(сначала рассчитываем содержание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в граммах, затем переводим в мл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0,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1 М Н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):</a:t>
                </a:r>
              </a:p>
              <a:p>
                <a:pPr marL="0" indent="35560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ru-RU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𝟎𝟏</m:t>
                          </m:r>
                          <m:r>
                            <a:rPr lang="ru-RU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М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𝑯𝑪𝒍</m:t>
                          </m:r>
                        </m:sub>
                      </m:sSub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𝟎𝟎𝟎𝟕𝟐𝟗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𝟏𝟎𝟎𝟎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  <m:r>
                        <a:rPr lang="ru-RU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г</m:t>
                      </m:r>
                    </m:oMath>
                  </m:oMathPara>
                </a14:m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560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где для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Т</a:t>
                </a:r>
                <a:r>
                  <a:rPr lang="ru-RU" sz="2800" baseline="30000" dirty="0">
                    <a:latin typeface="Times New Roman" pitchFamily="18" charset="0"/>
                    <a:cs typeface="Times New Roman" pitchFamily="18" charset="0"/>
                  </a:rPr>
                  <a:t>0,1н.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=0,003646; т.к.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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в 5 раз, то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2800" baseline="30000" dirty="0">
                    <a:latin typeface="Times New Roman" pitchFamily="18" charset="0"/>
                    <a:cs typeface="Times New Roman" pitchFamily="18" charset="0"/>
                  </a:rPr>
                  <a:t>0,02н.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=0,000729</a:t>
                </a:r>
              </a:p>
              <a:p>
                <a:pPr marL="0" indent="35560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Пересчёт г 0,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М Н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в мл 0,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М Н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35560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ru-RU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 0,3646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г Н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1000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мл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(это содержание Н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в 0,01 М растворе в г*)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Х г 0,01 М Н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  –  Х мл 0,01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Н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2800" b="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0,01 М 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𝐻𝐶𝑙</m:t>
                          </m:r>
                        </m:sub>
                      </m:sSub>
                      <m:r>
                        <a:rPr lang="ru-RU" sz="2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𝟎𝟎𝟎𝟕𝟐𝟗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𝟏𝟎𝟎𝟎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C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lang="ru-RU" sz="2800" b="1" dirty="0">
                              <a:solidFill>
                                <a:srgbClr val="C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ru-RU" sz="2800" dirty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𝟑𝟔𝟒𝟔</m:t>
                          </m:r>
                        </m:den>
                      </m:f>
                      <m:r>
                        <a:rPr lang="ru-RU" sz="2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2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𝟓𝟎</m:t>
                      </m:r>
                      <m:r>
                        <a:rPr lang="ru-RU" sz="2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мл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Так как: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*1 М =1 моль/</a:t>
                </a:r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л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р-р (т.к. </a:t>
                </a:r>
                <a:r>
                  <a:rPr lang="ru-RU" sz="2800" dirty="0" err="1">
                    <a:latin typeface="Times New Roman" pitchFamily="18" charset="0"/>
                    <a:cs typeface="Times New Roman" pitchFamily="18" charset="0"/>
                  </a:rPr>
                  <a:t>М.м.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HCl = 36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,46 г/моль)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Т.е. </a:t>
                </a:r>
                <a:r>
                  <a:rPr lang="ru-RU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 моль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HCl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или </a:t>
                </a:r>
                <a:r>
                  <a:rPr lang="ru-RU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36,46 г</a:t>
                </a:r>
                <a:r>
                  <a:rPr lang="ru-RU" sz="28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содержится в </a:t>
                </a: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000 мл 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  </a:t>
                </a:r>
                <a:r>
                  <a:rPr lang="ru-RU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0,01 моль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HCl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или </a:t>
                </a:r>
                <a:r>
                  <a:rPr lang="ru-RU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0,3646 г</a:t>
                </a:r>
                <a:r>
                  <a:rPr lang="ru-RU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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в </a:t>
                </a: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8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000 мл</a:t>
                </a:r>
                <a:endParaRPr lang="ru-RU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6524"/>
                <a:ext cx="8928992" cy="6584952"/>
              </a:xfrm>
              <a:blipFill>
                <a:blip r:embed="rId2"/>
                <a:stretch>
                  <a:fillRect l="-1093" t="-740" r="-615" b="-1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53E58E-1714-4EE0-B099-CB39D2F6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94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6524"/>
                <a:ext cx="8928992" cy="658495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способ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(рассчитываем через титр условный):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    0,3646 г Н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– 1000 мл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2400" baseline="30000" dirty="0">
                    <a:latin typeface="Times New Roman" pitchFamily="18" charset="0"/>
                    <a:cs typeface="Times New Roman" pitchFamily="18" charset="0"/>
                  </a:rPr>
                  <a:t>0,1н.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=0,003646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–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2400" baseline="-25000" dirty="0" err="1">
                    <a:latin typeface="Times New Roman" pitchFamily="18" charset="0"/>
                    <a:cs typeface="Times New Roman" pitchFamily="18" charset="0"/>
                  </a:rPr>
                  <a:t>усл</a:t>
                </a:r>
                <a:r>
                  <a:rPr lang="ru-RU" sz="2400" baseline="-25000" dirty="0">
                    <a:latin typeface="Times New Roman" pitchFamily="18" charset="0"/>
                    <a:cs typeface="Times New Roman" pitchFamily="18" charset="0"/>
                  </a:rPr>
                  <a:t>.   </a:t>
                </a:r>
                <a:endParaRPr lang="ru-RU" sz="2400" b="1" baseline="-25000" dirty="0"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            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2400" baseline="-25000" dirty="0" err="1">
                    <a:latin typeface="Times New Roman" pitchFamily="18" charset="0"/>
                    <a:cs typeface="Times New Roman" pitchFamily="18" charset="0"/>
                  </a:rPr>
                  <a:t>усл</a:t>
                </a:r>
                <a:r>
                  <a:rPr lang="ru-RU" sz="2400" baseline="-25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= 10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anose="05050102010706020507" pitchFamily="18" charset="2"/>
                          </a:rPr>
                          <m:t>           Т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anose="05050102010706020507" pitchFamily="18" charset="2"/>
                          </a:rPr>
                          <m:t>усл.</m:t>
                        </m:r>
                      </m:sub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anose="05050102010706020507" pitchFamily="18" charset="2"/>
                          </a:rPr>
                          <m:t>0,02н.</m:t>
                        </m:r>
                      </m:sup>
                    </m:sSubSup>
                    <m:r>
                      <a:rPr lang="ru-RU" sz="2400" b="0" i="1">
                        <a:latin typeface="Cambria Math" panose="02040503050406030204" pitchFamily="18" charset="0"/>
                        <a:cs typeface="Times New Roman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anose="05050102010706020507" pitchFamily="18" charset="2"/>
                          </a:rPr>
                          <m:t>10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anose="05050102010706020507" pitchFamily="18" charset="2"/>
                          </a:rPr>
                          <m:t>5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 panose="05050102010706020507" pitchFamily="18" charset="2"/>
                      </a:rPr>
                      <m:t>=2</m:t>
                    </m:r>
                  </m:oMath>
                </a14:m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560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𝟎𝟏</m:t>
                          </m:r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М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𝑯𝑪𝒍</m:t>
                          </m:r>
                        </m:sub>
                      </m:sSub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𝟏𝟎𝟎𝟎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𝟓𝟎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мл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560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Сумма 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NaCl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b="1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20 мл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     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𝑽</m:t>
                        </m:r>
                      </m:e>
                      <m: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𝑨𝒈𝑵𝑶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sub>
                        </m:sSub>
                      </m:sub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𝟎𝟎𝟓𝟐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𝟎𝟎𝟓𝟖𝟒</m:t>
                        </m:r>
                      </m:den>
                    </m:f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ru-R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𝟖𝟗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𝟗𝟗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мл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0,26 – 1000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х  – 20 мл 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х = 0,0052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Для</a:t>
                </a:r>
                <a:r>
                  <a:rPr lang="ru-RU" sz="24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на 20 мл ЛФ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затратится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0,1 мл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0,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н.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NaOH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, или </a:t>
                </a: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0,1 мл 0,1 н. 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AgNO</a:t>
                </a:r>
                <a:r>
                  <a:rPr lang="en-US" sz="24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6524"/>
                <a:ext cx="8928992" cy="6584952"/>
              </a:xfrm>
              <a:blipFill>
                <a:blip r:embed="rId2"/>
                <a:stretch>
                  <a:fillRect l="-1093" t="-1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B26214-0F25-4B57-8FDB-5F2F3E20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65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6524"/>
                <a:ext cx="8928992" cy="658495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357188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Методика:</a:t>
                </a:r>
                <a:r>
                  <a:rPr lang="ru-RU" sz="28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к оттитрованной жидкости + 2-3 кап. </a:t>
                </a:r>
                <a:r>
                  <a:rPr lang="ru-RU" sz="2800" dirty="0" err="1">
                    <a:latin typeface="Times New Roman" pitchFamily="18" charset="0"/>
                    <a:cs typeface="Times New Roman" pitchFamily="18" charset="0"/>
                  </a:rPr>
                  <a:t>бромфенолового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синего, прибавляют по каплям раз. уксусную кислоту до зеленовато-жёлтой окраски и титруют 0,1н.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AgNO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до </a:t>
                </a:r>
                <a:r>
                  <a:rPr lang="ru-RU" sz="2800" dirty="0" err="1">
                    <a:latin typeface="Times New Roman" pitchFamily="18" charset="0"/>
                    <a:cs typeface="Times New Roman" pitchFamily="18" charset="0"/>
                  </a:rPr>
                  <a:t>фиол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800" dirty="0" err="1">
                    <a:latin typeface="Times New Roman" pitchFamily="18" charset="0"/>
                    <a:cs typeface="Times New Roman" pitchFamily="18" charset="0"/>
                  </a:rPr>
                  <a:t>окраш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-я 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(м. Фаянса)</a:t>
                </a:r>
              </a:p>
              <a:p>
                <a:pPr marL="0" indent="357188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Или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к оттитрованной жидкости + 2-3 к.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CrO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и титруют до кирпично-красного окрашивания осадка 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(метод Мора)</a:t>
                </a:r>
              </a:p>
              <a:p>
                <a:pPr marL="0" indent="357188" algn="just">
                  <a:spcBef>
                    <a:spcPts val="0"/>
                  </a:spcBef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𝑁𝑎𝐶𝑙</m:t>
                          </m:r>
                        </m:sub>
                      </m:sSub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𝐴𝑔𝑁𝑂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0,1</m:t>
                              </m:r>
                              <m: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н.</m:t>
                              </m:r>
                            </m:sup>
                          </m:sSubSup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𝟓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𝑁𝑎𝑂𝐻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0,</m:t>
                              </m:r>
                              <m: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02н.</m:t>
                              </m:r>
                            </m:sup>
                          </m:sSubSup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)∙1∙0,00584∙1000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𝑁𝑎𝐶𝑙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0,99</m:t>
                          </m:r>
                          <m:r>
                            <a:rPr lang="ru-RU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0,5</m:t>
                          </m:r>
                          <m:r>
                            <a:rPr lang="ru-RU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)∙1∙0,00584∙1000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0,26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г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ru-RU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Глюкоза: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%</m:t>
                        </m:r>
                      </m:sub>
                    </m:sSub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𝐹</m:t>
                        </m:r>
                      </m:den>
                    </m:f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ru-RU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ru-RU" sz="2800" dirty="0">
                        <a:latin typeface="Times New Roman" pitchFamily="18" charset="0"/>
                        <a:cs typeface="Times New Roman" pitchFamily="18" charset="0"/>
                      </a:rPr>
                      <m:t>Н</m:t>
                    </m:r>
                    <m:r>
                      <m:rPr>
                        <m:nor/>
                      </m:rPr>
                      <a:rPr lang="en-US" sz="2800" dirty="0">
                        <a:latin typeface="Times New Roman" pitchFamily="18" charset="0"/>
                        <a:cs typeface="Times New Roman" pitchFamily="18" charset="0"/>
                      </a:rPr>
                      <m:t>Cl</m:t>
                    </m:r>
                    <m:r>
                      <m:rPr>
                        <m:nor/>
                      </m:rPr>
                      <a:rPr lang="en-US" sz="28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800" dirty="0">
                        <a:latin typeface="Times New Roman" pitchFamily="18" charset="0"/>
                        <a:cs typeface="Times New Roman" pitchFamily="18" charset="0"/>
                      </a:rPr>
                      <m:t>и </m:t>
                    </m:r>
                    <m:r>
                      <m:rPr>
                        <m:nor/>
                      </m:rPr>
                      <a:rPr lang="en-US" sz="2800" dirty="0">
                        <a:latin typeface="Times New Roman" pitchFamily="18" charset="0"/>
                        <a:cs typeface="Times New Roman" pitchFamily="18" charset="0"/>
                      </a:rPr>
                      <m:t>NaCl</m:t>
                    </m:r>
                    <m:r>
                      <m:rPr>
                        <m:nor/>
                      </m:rPr>
                      <a:rPr lang="ru-RU" sz="2800" dirty="0">
                        <a:latin typeface="Times New Roman" pitchFamily="18" charset="0"/>
                        <a:cs typeface="Times New Roman" pitchFamily="18" charset="0"/>
                      </a:rPr>
                      <m:t> не учитывают. </m:t>
                    </m:r>
                  </m:oMath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2800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0,00142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для глюкозы безводной</a:t>
                </a:r>
              </a:p>
              <a:p>
                <a:pPr marL="0" indent="357188" algn="just">
                  <a:spcBef>
                    <a:spcPts val="0"/>
                  </a:spcBef>
                  <a:buNone/>
                </a:pP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                                                  </a:t>
                </a:r>
                <a:endParaRPr lang="ru-RU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7188" algn="just">
                  <a:buNone/>
                </a:pPr>
                <a:r>
                  <a:rPr lang="ru-RU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1/5 - приведение к одной концентрации. </a:t>
                </a:r>
                <a:endParaRPr lang="ru-RU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7188" algn="just">
                  <a:buNone/>
                </a:pPr>
                <a:r>
                  <a:rPr lang="ru-RU" sz="28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Расчет отклонений.</a:t>
                </a:r>
              </a:p>
              <a:p>
                <a:pPr marL="0" indent="357188" algn="just">
                  <a:buNone/>
                </a:pPr>
                <a:r>
                  <a:rPr lang="ru-RU" sz="28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Заключение.</a:t>
                </a:r>
              </a:p>
              <a:p>
                <a:pPr marL="0" indent="0">
                  <a:buNone/>
                </a:pPr>
                <a:endPara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6524"/>
                <a:ext cx="8928992" cy="6584952"/>
              </a:xfrm>
              <a:blipFill>
                <a:blip r:embed="rId2"/>
                <a:stretch>
                  <a:fillRect l="-888" t="-555" r="-956" b="-1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078239-3E64-4861-AF33-F713A009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42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6524"/>
            <a:ext cx="8712968" cy="6584952"/>
          </a:xfrm>
        </p:spPr>
        <p:txBody>
          <a:bodyPr>
            <a:noAutofit/>
          </a:bodyPr>
          <a:lstStyle/>
          <a:p>
            <a:pPr marL="0" indent="357188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Раствор новокаина 1% - 100, 0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Новокаина 1,0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Раствор кислоты хлористоводородной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0,1 М (стабилизатор)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0,9 мл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Воды для инъекций  до 100 мл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рН = 3,8 – 4,5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0,25% - 0,3 мл на 100 мл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0,5% - 0,4 мл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1% - 0,9 мл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2% - 1,2 мл</a:t>
            </a:r>
            <a:br>
              <a:rPr lang="ru-RU" sz="2400" b="1" dirty="0">
                <a:solidFill>
                  <a:srgbClr val="0070C0"/>
                </a:solidFill>
              </a:rPr>
            </a:b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0,1 М 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- 100,0 (рН = 1)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Готовят из 8,3% 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 берут 4,4 мл 8,3% 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доводят водой очищенной до 100,0 мл (помним!)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534995" y="502332"/>
            <a:ext cx="1184777" cy="312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CFD98C0-A789-4000-A6F5-FE7E19F8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6524"/>
            <a:ext cx="8784976" cy="64248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Подлинность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Новокаин.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 0,5 мл лекарственной формы + 2-3 капли разведенной серной кислоты и 3-4 капли раствора калия перманганата; обесцвечивается.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Хлорид-ион.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 0,5 мл лекарственной формы + 2-3 капли раствора серебра нитрата; образуется белый аморфный осадок.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Количественное определение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Алкалиметрия. Инд - метиловый красный. При этом новокаин по метиловому красному не титруется.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Сумму новокаина и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титруем методом Фаянса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синему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524F8A7-5002-4A60-84B4-BFB252D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856984" cy="633670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Какую навеску ЛФ нужно взять, чтобы на титрование израсходовалось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0,5 мл 0,1 н. р-</a:t>
                </a:r>
                <a:r>
                  <a:rPr lang="ru-RU" sz="24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ра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𝑯𝑪𝒍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𝑯𝑪𝒍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𝑵𝒂𝑶𝑯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𝑵𝒂𝑶𝑯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ru-RU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н.</m:t>
                          </m:r>
                        </m:sup>
                      </m:sSubSup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∙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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0,1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н.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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0,5 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мл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𝟓𝟓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мл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Уменьшаем навеску до 20 мл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Тогда, какой объём 0,1 н. раствора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NaOH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израсходуется на титрование 20 мл ЛФ?</a:t>
                </a:r>
                <a:endPara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=20 мл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∙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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0,1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н.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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𝑁𝑎𝑂𝐻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𝑁𝑎𝑂𝐻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0,1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н.</m:t>
                          </m:r>
                        </m:sup>
                      </m:sSub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𝟏𝟖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мл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ru-RU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𝑁𝑎𝑂𝐻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=0,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9</m:t>
                    </m:r>
                    <m:r>
                      <a:rPr lang="ru-RU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 мл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ru-RU" sz="3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856984" cy="6336704"/>
              </a:xfrm>
              <a:blipFill>
                <a:blip r:embed="rId2"/>
                <a:stretch>
                  <a:fillRect l="-1032" t="-770" r="-4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17D9234-A97E-4668-B251-14A2458D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13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6524"/>
                <a:ext cx="8928992" cy="6460828"/>
              </a:xfrm>
            </p:spPr>
            <p:txBody>
              <a:bodyPr>
                <a:noAutofit/>
              </a:bodyPr>
              <a:lstStyle/>
              <a:p>
                <a:pPr marL="0" indent="360363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Методика: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к 20 мл исследуемого раствора прибавляют 1 каплю метилового красного и  титруют 0,02 н.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до жёлтого окрашивания. </a:t>
                </a: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Расчёты: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  1 способ     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3,646 г – 1000 мл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        Т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= 0,003646 –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2400" baseline="-25000" dirty="0" err="1">
                    <a:latin typeface="Times New Roman" pitchFamily="18" charset="0"/>
                    <a:cs typeface="Times New Roman" pitchFamily="18" charset="0"/>
                  </a:rPr>
                  <a:t>усл</a:t>
                </a:r>
                <a:r>
                  <a:rPr lang="ru-RU" sz="2400" baseline="-25000" dirty="0">
                    <a:latin typeface="Times New Roman" pitchFamily="18" charset="0"/>
                    <a:cs typeface="Times New Roman" pitchFamily="18" charset="0"/>
                  </a:rPr>
                  <a:t>.            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2400" baseline="-25000" dirty="0" err="1">
                    <a:latin typeface="Times New Roman" pitchFamily="18" charset="0"/>
                    <a:cs typeface="Times New Roman" pitchFamily="18" charset="0"/>
                  </a:rPr>
                  <a:t>усл</a:t>
                </a:r>
                <a:r>
                  <a:rPr lang="ru-RU" sz="2400" baseline="-25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= 1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anose="05050102010706020507" pitchFamily="18" charset="2"/>
                          </a:rPr>
                          <m:t>           Т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anose="05050102010706020507" pitchFamily="18" charset="2"/>
                          </a:rPr>
                          <m:t>усл.</m:t>
                        </m:r>
                      </m:sub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anose="05050102010706020507" pitchFamily="18" charset="2"/>
                          </a:rPr>
                          <m:t>0,02н.</m:t>
                        </m:r>
                      </m:sup>
                    </m:sSubSup>
                    <m:r>
                      <a:rPr lang="ru-RU" sz="2400" b="0" i="1">
                        <a:latin typeface="Cambria Math" panose="02040503050406030204" pitchFamily="18" charset="0"/>
                        <a:cs typeface="Times New Roman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anose="05050102010706020507" pitchFamily="18" charset="2"/>
                          </a:rPr>
                          <m:t>5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 panose="05050102010706020507" pitchFamily="18" charset="2"/>
                      </a:rPr>
                      <m:t>=0,2</m:t>
                    </m:r>
                  </m:oMath>
                </a14:m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0,1 М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𝐻𝐶𝑙</m:t>
                          </m:r>
                        </m:sub>
                      </m:sSub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=0,9 мл</m:t>
                      </m:r>
                    </m:oMath>
                  </m:oMathPara>
                </a14:m>
                <a:endParaRPr lang="ru-RU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способ</a:t>
                </a:r>
              </a:p>
              <a:p>
                <a:pPr marL="0" indent="35560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0,1 М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𝐻𝐶𝑙</m:t>
                          </m:r>
                        </m:sub>
                      </m:sSub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𝟎𝟎𝟎𝟕𝟐𝟗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г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560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3,646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г Н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1000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мл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  Х г 0,1 М Н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  –  Х мл 0,1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Н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4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35560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0,1 М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𝐻𝐶𝑙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𝟎𝟎𝟎𝟕𝟐𝟗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C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lang="ru-RU" sz="2400" b="1" dirty="0">
                              <a:solidFill>
                                <a:srgbClr val="C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ru-RU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𝟔𝟒𝟔</m:t>
                          </m:r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=0,9 мл</m:t>
                      </m:r>
                    </m:oMath>
                  </m:oMathPara>
                </a14:m>
                <a:endParaRPr lang="ru-RU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560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556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где для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Т</a:t>
                </a:r>
                <a:r>
                  <a:rPr lang="ru-RU" sz="2400" baseline="30000" dirty="0">
                    <a:latin typeface="Times New Roman" pitchFamily="18" charset="0"/>
                    <a:cs typeface="Times New Roman" pitchFamily="18" charset="0"/>
                  </a:rPr>
                  <a:t>0,1н.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=0,003646; т.к.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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в 5 раз, то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2400" baseline="30000" dirty="0">
                    <a:latin typeface="Times New Roman" pitchFamily="18" charset="0"/>
                    <a:cs typeface="Times New Roman" pitchFamily="18" charset="0"/>
                  </a:rPr>
                  <a:t>0,02н.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=0,000729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70000"/>
                  </a:lnSpc>
                  <a:spcBef>
                    <a:spcPts val="0"/>
                  </a:spcBef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6524"/>
                <a:ext cx="8928992" cy="6460828"/>
              </a:xfrm>
              <a:blipFill>
                <a:blip r:embed="rId2"/>
                <a:stretch>
                  <a:fillRect l="-1093" t="-755" r="-1093" b="-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57C1A3-DD82-4B5E-A7E8-25C8511C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465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6524"/>
                <a:ext cx="8856984" cy="6584952"/>
              </a:xfrm>
            </p:spPr>
            <p:txBody>
              <a:bodyPr>
                <a:noAutofit/>
              </a:bodyPr>
              <a:lstStyle/>
              <a:p>
                <a:pPr marL="0" indent="3603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Новокаин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Аргентометрия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метод Фаянса, </a:t>
                </a:r>
                <a:r>
                  <a:rPr lang="ru-RU" sz="2400" b="1" dirty="0" err="1">
                    <a:latin typeface="Times New Roman" pitchFamily="18" charset="0"/>
                    <a:cs typeface="Times New Roman" pitchFamily="18" charset="0"/>
                  </a:rPr>
                  <a:t>М.м.</a:t>
                </a:r>
                <a:r>
                  <a:rPr lang="ru-RU" sz="2400" baseline="-25000" dirty="0" err="1">
                    <a:latin typeface="Times New Roman" pitchFamily="18" charset="0"/>
                    <a:cs typeface="Times New Roman" pitchFamily="18" charset="0"/>
                  </a:rPr>
                  <a:t>нов</a:t>
                </a:r>
                <a:r>
                  <a:rPr lang="ru-RU" sz="2400" baseline="-25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=272,78 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b="1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 мл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</m:t>
                        </m:r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𝑽</m:t>
                        </m:r>
                      </m:e>
                      <m:sub>
                        <m:sSub>
                          <m:sSubPr>
                            <m:ctrlPr>
                              <a:rPr lang="ru-RU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𝑨𝒈𝑵𝑶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sub>
                        </m:sSub>
                      </m:sub>
                      <m:sup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ru-RU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𝟎𝟏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𝟎𝟐𝟕𝟐𝟖</m:t>
                        </m:r>
                      </m:den>
                    </m:f>
                    <m:r>
                      <a:rPr lang="ru-RU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ru-RU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𝟎𝟎𝟗</m:t>
                    </m:r>
                    <m:r>
                      <a:rPr lang="ru-RU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ru-RU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ru-RU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𝟑𝟔𝟕</m:t>
                    </m:r>
                    <m:r>
                      <a:rPr lang="ru-RU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ru-RU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ru-RU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ru-RU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𝟎𝟎𝟗</m:t>
                    </m:r>
                    <m:r>
                      <a:rPr lang="ru-RU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ru-RU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ru-RU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𝟑𝟕𝟔</m:t>
                    </m:r>
                    <m:r>
                      <a:rPr lang="ru-RU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мл</m:t>
                    </m:r>
                  </m:oMath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1 – 100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х  – 1 мл             </a:t>
                </a: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b="1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 мл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𝑽</m:t>
                        </m:r>
                      </m:e>
                      <m: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𝑨𝒈𝑵𝑶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sub>
                        </m:sSub>
                      </m:sub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𝟕𝟓</m:t>
                    </m:r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мл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х = 0,01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Для</a:t>
                </a:r>
                <a:r>
                  <a:rPr lang="ru-RU" sz="20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en-US" sz="20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20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т.к.</a:t>
                </a:r>
                <a:r>
                  <a:rPr lang="ru-RU" sz="20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на 20 мл ЛФ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затратится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0,18 мл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0,1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н.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NaOH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AgNO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,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тогда на 1 мл ЛФ израсходуется </a:t>
                </a:r>
                <a:r>
                  <a:rPr lang="ru-RU" sz="20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0,009 мл </a:t>
                </a:r>
                <a:r>
                  <a:rPr lang="en-US" sz="20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AgNO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60363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Методика: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к 2 мл ЛФ прибавляем 2-3 капли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бромфенолового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синего, прибавляем по каплям разведенную уксусную кислоту до зеленовато-жёлтого окрашивания и титруем 0,1 н. раствором нитрата серебра до фиолетового окрашивания.</a:t>
                </a:r>
              </a:p>
              <a:p>
                <a:pPr marL="0" indent="360363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нов.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75</m:t>
                          </m:r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ru-RU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𝟐𝟎</m:t>
                              </m:r>
                            </m:den>
                          </m:f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ru-RU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0,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9</m:t>
                          </m:r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)∙1∙0,0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2728</m:t>
                          </m:r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∙100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1%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60363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60363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Привели к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одной навеске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одной концентрации</a:t>
                </a:r>
              </a:p>
              <a:p>
                <a:pPr marL="0" indent="360363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ru-RU" sz="1400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6524"/>
                <a:ext cx="8856984" cy="6584952"/>
              </a:xfrm>
              <a:blipFill>
                <a:blip r:embed="rId2"/>
                <a:stretch>
                  <a:fillRect l="-1032" t="-740" r="-1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A18B1A-32D4-4DB0-8C23-57D5FCB3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01056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66C532-1CC0-4EDA-BFA7-883B828D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6524"/>
                <a:ext cx="8856984" cy="6584952"/>
              </a:xfrm>
            </p:spPr>
            <p:txBody>
              <a:bodyPr>
                <a:noAutofit/>
              </a:bodyPr>
              <a:lstStyle/>
              <a:p>
                <a:pPr marL="0" indent="3603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Раствор никотиновой кислоты 1% - 1000,0</a:t>
                </a:r>
              </a:p>
              <a:p>
                <a:pPr marL="0" indent="3603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Состав: Кислоты никотиновой 10 г</a:t>
                </a:r>
              </a:p>
              <a:p>
                <a:pPr marL="0" indent="3603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NaHCO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– 7 г</a:t>
                </a:r>
              </a:p>
              <a:p>
                <a:pPr marL="0" indent="3603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             Воды для инъекций 1000,0      Бесцветная прозрачная жидкость</a:t>
                </a:r>
              </a:p>
              <a:p>
                <a:pPr marL="0" indent="3603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Никот.к</a:t>
                </a:r>
                <a:r>
                  <a:rPr lang="ru-RU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-та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: 2-3 к. ЛФ +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Cu(CH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COO)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+ NH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SCN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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зелёное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окраш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-е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603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HCO</a:t>
                </a:r>
                <a:r>
                  <a:rPr lang="en-US" sz="2000" b="1" baseline="-25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b="1" baseline="30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: 2-3 к. ЛФ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+ HCl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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CO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2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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603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en-US" sz="2000" b="1" baseline="30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: 2-3 к. ЛФ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+ K[Sb(OH)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]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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 белый </a:t>
                </a:r>
                <a:endParaRPr lang="ru-RU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603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NaHCO</a:t>
                </a:r>
                <a:r>
                  <a:rPr lang="en-US" sz="2000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0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Ацидиметрия, </a:t>
                </a:r>
                <a:r>
                  <a:rPr lang="ru-RU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м/о (1:5),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М.м.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NaHCO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)=84,01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000" b="1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 мл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𝑯𝑪𝒍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ru-RU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𝟎𝟎𝟕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𝟎𝟎𝟖𝟒𝟎</m:t>
                        </m:r>
                      </m:den>
                    </m:f>
                    <m:r>
                      <a:rPr lang="ru-RU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𝟖𝟑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мл</m:t>
                    </m:r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Никот</a:t>
                </a:r>
                <a:r>
                  <a:rPr lang="ru-RU" sz="20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. к-та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Алкалиметия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М.м.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Ник.к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-ты)=123,11 Титруют в одной навеске</a:t>
                </a:r>
                <a:endParaRPr lang="en-US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000" b="1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 мл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𝑵𝒂𝑶𝑯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ru-RU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𝟎𝟏𝟐𝟑𝟏</m:t>
                        </m:r>
                      </m:den>
                    </m:f>
                    <m:r>
                      <a:rPr lang="ru-RU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𝟖𝟏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мл</m:t>
                    </m:r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60363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Методика: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к 1 мл ЛФ + 1 каплю м/о (1:5) и титруют 0,1 н.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до розового окрашивания, кипятят 1-2 мин (удаление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охлаждают, + 2-3 к. ф/ф и титруют 0,1 н.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до жёлтого окрашивания.</a:t>
                </a:r>
              </a:p>
              <a:p>
                <a:pPr marL="0" indent="360363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𝑁𝑎𝐻𝐶𝑂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</m:t>
                          </m:r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83</m:t>
                          </m:r>
                          <m: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∙1∙0,0</m:t>
                          </m:r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0840</m:t>
                          </m:r>
                          <m: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∙100</m:t>
                          </m:r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7 г</m:t>
                      </m:r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60363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200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н</m:t>
                          </m:r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ик.к−та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</m:t>
                          </m:r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81</m:t>
                          </m:r>
                          <m: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∙1∙0,0</m:t>
                          </m:r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1231</m:t>
                          </m:r>
                          <m: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∙100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1 %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360363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Спасибо за внимание!</a:t>
                </a:r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6524"/>
                <a:ext cx="8856984" cy="6584952"/>
              </a:xfrm>
              <a:blipFill>
                <a:blip r:embed="rId2"/>
                <a:stretch>
                  <a:fillRect l="-688" t="-740" r="-7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A18B1A-32D4-4DB0-8C23-57D5FCB3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0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6524"/>
            <a:ext cx="8928992" cy="6584952"/>
          </a:xfrm>
        </p:spPr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Немедленно после приготовления раствора проводят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опросный контроль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Далее приготовленный раствор для инъекций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подвергают полному первичному химическому контролю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который заключается в определении подлинности (качественный анализ) и количественного содержания (количественный анализ) действующих веществ и стабилизатора. Результаты полного химического контроля растворов для инъекций регистрируются в журнале по установленной форме. В случае удовлетворительного результата приступают к фильтрованию и фасовке. 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Контроль готовой продукции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Сначала проводят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первичный контроль на отсутствие механических включений.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 механическими включениями понимают постоянно подвижные нерастворимые вещества, кроме пузырьков газа, случайно присутствующие в растворах. Первичный контроль осуществляется после фильтрации и фасовки раствора. Просмотру подлежит каждая бутылка или флакон с раствором.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 обнаружении механических включений раствор повторно фильтруют и вновь просматривают, укупоривают, маркируют и стерилизуют.</a:t>
            </a:r>
            <a:endParaRPr lang="ru-RU" sz="2600" dirty="0"/>
          </a:p>
          <a:p>
            <a:pPr marL="0" indent="360363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7F4CAA9-8053-46C4-ACEF-639D25A8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6524"/>
            <a:ext cx="8856984" cy="6507186"/>
          </a:xfrm>
        </p:spPr>
        <p:txBody>
          <a:bodyPr>
            <a:normAutofit fontScale="92500"/>
          </a:bodyPr>
          <a:lstStyle/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стерилизации проводят,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вторичный контроль на отсутствие механических включений, качественный и количественный анализ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анализа отбирают один флакон раствора от каждой серии (за одну серию раствора считают продукцию, полученную в одной емкости от одной загрузки лекарственного вещества). </a:t>
            </a: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Одновременно проводится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 качества укупорки флаконов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(алюминиевый колпачок не должен прокручиваться при повороте вручную) и объем наполнения флаконов (±5%).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процессе изготовления проводится письменный, органолептический контроль и контроль при отпуске - обязательно; опросный, физический - выборочно и полный химический контроль.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письменном контроле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кроме общих правил оформления паспортов, следует помнить, что концентрация и объем (масса)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изотонирующего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стабилизирующего вещества, добавленных в растворы для инъекций, должны быть указаны не только в паспортах, но и на рецептах.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Опросный контроль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проводиться выборочно после изготовления не более пять лекарственных форм.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E905072-8FE7-4C73-8A06-641F114E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32836"/>
          </a:xfrm>
        </p:spPr>
        <p:txBody>
          <a:bodyPr>
            <a:normAutofit lnSpcReduction="10000"/>
          </a:bodyPr>
          <a:lstStyle/>
          <a:p>
            <a:pPr marL="0" indent="3603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Органолептический контроль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заключается в проверке лекарственной формы по показаниям: описание (внешний вид, цвет, запах); однородность; отсутствие видимых механических включений                      (в жидких лекарственных формах).</a:t>
            </a:r>
          </a:p>
          <a:p>
            <a:pPr marL="0" indent="3603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Физический контроль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заключается в проверке массы или объема лекарственной формы, количества и массы отдельных компонентов, входящих в данную лекарственную форму. При этом проверяется каждая серия раствора лекарственного препарата, требующая стерилизации, после расфасовки и до их стерилизации.</a:t>
            </a:r>
          </a:p>
          <a:p>
            <a:pPr marL="0" indent="3603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растворы для инъекций и инфузий до стерилизации подвергаются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полному химическому контролю обязательно,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включая определение величины рН,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изотонирующих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стабилизирующих веществ. </a:t>
            </a:r>
          </a:p>
          <a:p>
            <a:pPr marL="0" indent="3603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стадии изготовления растворов для инъекций и инфузий должны отражаться 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журнале регистрации результатов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контроля отдельных стадий изготовления растворов для инъекций и инфузий.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FE1706E-785E-40B4-B7AE-7791DF16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097310"/>
          </a:xfrm>
        </p:spPr>
        <p:txBody>
          <a:bodyPr>
            <a:normAutofit/>
          </a:bodyPr>
          <a:lstStyle/>
          <a:p>
            <a:pPr marL="0" indent="36036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Стерильные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растворы должны храниться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условиях, учитывающих физико-химические свойства входящих в них веществ, и не более установленного срока годности. По истечении сроков годности стерильные растворы подлежат изъятию.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Повторная стерилизация растворов не допускается.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Стерильные растворы считаются забракованными при несоответствии требованиям нормативных документов по внешнему виду; величине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подлинности и количественному содержанию входящих веществ; присутствию видимых механических включений; при недопустимых отклонениях от номинального объема раствора; нарушениях укупорки; нарушениях оформления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предназначенных к отпуску.</a:t>
            </a: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DD7F1E-D31F-472B-8D08-F7775846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6524"/>
            <a:ext cx="8856984" cy="6532836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ЛЕКАРСТВЕННЫЕ ФОРМЫ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Растворы натрия гидрокарбоната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концентрации 2, 3, 4, 5 и 7% применяются для капельного внутривенного введения для регулирования солевого равновесия.</a:t>
            </a: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Ввиду потенциальной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нестабильности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натрия гидрокарбоната его растворяют при возможно более низкой температуре (15-20 °С), избегая сильного взбалтывания раствора. Проводят первичный химический анализ, фильтруют, укупоривают и проверяют на отсутствие механических примесей. </a:t>
            </a: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положительном анализе флакон, укупоренный резиновой пробкой, закрывают металлическим колпачком и обкатывают.       </a:t>
            </a: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избежание разрыва флаконов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стерилизации их заполняют раствором не более чем на 80% объема. Раствор стерилизуют при 120 °С 8 минут.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стерилизации натрия гидрокарбонат подвергается гидролизу.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этом выделяется углерода диоксид и образуется натрия карбонат. При охлаждении идет обратный процесс, углекислота растворяется и образуется натрия гидрокарбонат.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01CA037-DD00-4CA7-9987-B30790A0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6524"/>
            <a:ext cx="8928992" cy="6584952"/>
          </a:xfrm>
        </p:spPr>
        <p:txBody>
          <a:bodyPr>
            <a:normAutofit/>
          </a:bodyPr>
          <a:lstStyle/>
          <a:p>
            <a:pPr marL="0" indent="449263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Поэтому для достижения равновесия в системе,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простерилизованные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растворы можно использовать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после их полного охлаждения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ранее чем через 2 часа, перевернув их несколько раз с целью перемешивания и растворения углекислоты, находящейся над раствором. </a:t>
            </a:r>
          </a:p>
          <a:p>
            <a:pPr marL="0" indent="449263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стерилизации проводят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вторичный контроль качества раствора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оформляют к отпуску. Полученный раствор должен быть бесцветным и прозрачным, рН 8,9 - 9,1. </a:t>
            </a:r>
          </a:p>
          <a:p>
            <a:pPr marL="0" indent="449263"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Растворы глюкозы.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Промышленностью выпускаются растворы - глюкозы для инъекций в концентрации 5%, 10%, 25% и 40%. Вместе с тем, инъекционные растворы глюкозы готовятся и в аптеках. </a:t>
            </a:r>
          </a:p>
          <a:p>
            <a:pPr marL="0" indent="449263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Растворы глюкозы сравнительно нестойки при длительном хранении. Основным фактором, определяющим устойчивость глюкозы в растворе, является рН среды. В щелочной среде происходит ее окисление,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карамелизация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полимеризация. При этом наблюдается пожелтение, а иногда побурение раствора. </a:t>
            </a:r>
          </a:p>
          <a:p>
            <a:pPr marL="0" indent="449263" algn="just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F5629C-6FB0-4811-B4BA-5E488B95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3654</TotalTime>
  <Words>3052</Words>
  <Application>Microsoft Office PowerPoint</Application>
  <PresentationFormat>Экран (4:3)</PresentationFormat>
  <Paragraphs>288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Тема Office</vt:lpstr>
      <vt:lpstr>ЛЕКЦИЯ Внутриаптечный контроль растворов для инъекций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Раствор новокаина 1% - 100, 0 Состав: Новокаина 1,0 Раствор кислоты хлористоводородной  0,1 М (стабилизатор) 0,9 мл Воды для инъекций  до 100 мл рН = 3,8 – 4,5  0,25% - 0,3 мл на 100 мл 0,5% - 0,4 мл 1% - 0,9 мл 2% - 1,2 мл  0,1 М НCl  - 100,0 (рН = 1) Готовят из 8,3% НCl:  берут 4,4 мл 8,3% НCl и доводят водой очищенной до 100,0 мл (помним!)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растворов для инъекций</dc:title>
  <dc:creator>Admin</dc:creator>
  <cp:lastModifiedBy>Svetlana Abdullina</cp:lastModifiedBy>
  <cp:revision>127</cp:revision>
  <dcterms:created xsi:type="dcterms:W3CDTF">2018-10-18T13:50:28Z</dcterms:created>
  <dcterms:modified xsi:type="dcterms:W3CDTF">2022-11-18T04:56:24Z</dcterms:modified>
</cp:coreProperties>
</file>