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57" r:id="rId8"/>
    <p:sldId id="258" r:id="rId9"/>
    <p:sldId id="269" r:id="rId10"/>
    <p:sldId id="270" r:id="rId11"/>
    <p:sldId id="271" r:id="rId12"/>
    <p:sldId id="272" r:id="rId13"/>
    <p:sldId id="273" r:id="rId14"/>
    <p:sldId id="259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10" r:id="rId28"/>
    <p:sldId id="260" r:id="rId29"/>
    <p:sldId id="261" r:id="rId30"/>
    <p:sldId id="279" r:id="rId31"/>
    <p:sldId id="280" r:id="rId32"/>
    <p:sldId id="262" r:id="rId33"/>
    <p:sldId id="263" r:id="rId34"/>
    <p:sldId id="264" r:id="rId35"/>
    <p:sldId id="265" r:id="rId36"/>
    <p:sldId id="266" r:id="rId37"/>
    <p:sldId id="267" r:id="rId38"/>
    <p:sldId id="281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6" r:id="rId49"/>
    <p:sldId id="292" r:id="rId50"/>
    <p:sldId id="293" r:id="rId51"/>
    <p:sldId id="294" r:id="rId52"/>
    <p:sldId id="295" r:id="rId53"/>
    <p:sldId id="307" r:id="rId54"/>
    <p:sldId id="308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1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6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2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8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6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2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0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7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9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3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5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FE64-3AF2-4F63-871F-0C88A9D8135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EC03-6532-4E79-A722-E100A1940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9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Implantology</a:t>
            </a:r>
            <a:r>
              <a:rPr lang="en-US" dirty="0"/>
              <a:t> in maxillofacial and dental prosthetics.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2686" y="41952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/>
              <a:t>disciplines "Maxillofacial surgery", module "Maxillofacial </a:t>
            </a:r>
            <a:r>
              <a:rPr lang="en-US" i="1" dirty="0" err="1"/>
              <a:t>prosthetics"Topic</a:t>
            </a:r>
            <a:r>
              <a:rPr lang="en-US" i="1" dirty="0"/>
              <a:t> 6.1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800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Subperiosteal</a:t>
            </a:r>
            <a:r>
              <a:rPr lang="en-US" dirty="0"/>
              <a:t> implants</a:t>
            </a:r>
            <a:endParaRPr lang="ru-RU" dirty="0"/>
          </a:p>
        </p:txBody>
      </p:sp>
      <p:pic>
        <p:nvPicPr>
          <p:cNvPr id="9220" name="Picture 4" descr="http://www.alternativa-mc.ru/files/images/vidi_implantov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80659"/>
            <a:ext cx="5080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zhusev.ru/assets/images/news2012/Sub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97" y="1690688"/>
            <a:ext cx="3427073" cy="257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tomatology1.ru/img/Subperiostalnye_implant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64" y="4431435"/>
            <a:ext cx="3532006" cy="23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Intra-mucosal implants</a:t>
            </a:r>
            <a:endParaRPr lang="ru-RU" dirty="0"/>
          </a:p>
        </p:txBody>
      </p:sp>
      <p:pic>
        <p:nvPicPr>
          <p:cNvPr id="10242" name="Picture 2" descr="http://vseostomatologii.ru/data/files/vstav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91" y="2101900"/>
            <a:ext cx="4820379" cy="39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Basal implants</a:t>
            </a:r>
            <a:endParaRPr lang="ru-RU" dirty="0"/>
          </a:p>
        </p:txBody>
      </p:sp>
      <p:pic>
        <p:nvPicPr>
          <p:cNvPr id="11266" name="Picture 2" descr="http://drkondratev.ru/_Media/_____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94" y="2517159"/>
            <a:ext cx="5218179" cy="30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topdent.ru/uploads/content/530/bas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0744"/>
            <a:ext cx="4573249" cy="41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kulikovimplant.com/images/stories/foto_ho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62" y="1945521"/>
            <a:ext cx="80456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Basal implants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0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Plate implants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Outdated </a:t>
            </a:r>
            <a:r>
              <a:rPr lang="en-US" sz="4000" dirty="0" smtClean="0">
                <a:latin typeface="+mj-lt"/>
              </a:rPr>
              <a:t>methodology</a:t>
            </a:r>
            <a:endParaRPr lang="ru-RU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Limitations </a:t>
            </a:r>
            <a:r>
              <a:rPr lang="en-US" sz="4000" dirty="0">
                <a:latin typeface="+mj-lt"/>
              </a:rPr>
              <a:t>in terms of </a:t>
            </a:r>
            <a:r>
              <a:rPr lang="en-US" sz="4000" dirty="0" smtClean="0">
                <a:latin typeface="+mj-lt"/>
              </a:rPr>
              <a:t>prosthetics</a:t>
            </a:r>
            <a:endParaRPr lang="ru-RU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Applicable </a:t>
            </a:r>
            <a:r>
              <a:rPr lang="en-US" sz="4000" dirty="0">
                <a:latin typeface="+mj-lt"/>
              </a:rPr>
              <a:t>with a narrow ridge</a:t>
            </a:r>
            <a:endParaRPr lang="ru-RU" sz="4000" dirty="0">
              <a:latin typeface="+mj-lt"/>
            </a:endParaRPr>
          </a:p>
        </p:txBody>
      </p:sp>
      <p:pic>
        <p:nvPicPr>
          <p:cNvPr id="2050" name="Picture 2" descr="http://mydentist.ua/upload/iblock/40d/%D0%9F%D0%BB%D0%B0%D1%81%D1%82%D0%B8%D0%BD%D1%87%D0%B0%D1%82%D1%8B%D0%B5%20%D0%B8%D0%BC%D0%BF%D0%BB%D0%B0%D0%BD%D1%82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08" y="3891801"/>
            <a:ext cx="3612629" cy="2707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7173210.ru/d/131040/d/100_9353.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8" t="27074" r="21947" b="19366"/>
          <a:stretch/>
        </p:blipFill>
        <p:spPr bwMode="auto">
          <a:xfrm>
            <a:off x="1109272" y="3891800"/>
            <a:ext cx="3627619" cy="274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604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7" name="Picture 3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51" y="1279390"/>
            <a:ext cx="7239000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205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1" name="Picture 3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3" y="76200"/>
            <a:ext cx="579596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892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60" name="Text Box 4"/>
          <p:cNvSpPr txBox="1">
            <a:spLocks noChangeArrowheads="1"/>
          </p:cNvSpPr>
          <p:nvPr/>
        </p:nvSpPr>
        <p:spPr bwMode="auto">
          <a:xfrm>
            <a:off x="2332039" y="5146675"/>
            <a:ext cx="3559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000" dirty="0"/>
              <a:t>Mucosal incision</a:t>
            </a:r>
            <a:endParaRPr lang="ru-RU" altLang="ru-RU" sz="2000" dirty="0"/>
          </a:p>
        </p:txBody>
      </p:sp>
      <p:pic>
        <p:nvPicPr>
          <p:cNvPr id="1094662" name="Picture 6" descr="13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563"/>
          <a:stretch>
            <a:fillRect/>
          </a:stretch>
        </p:blipFill>
        <p:spPr bwMode="auto">
          <a:xfrm>
            <a:off x="1895476" y="1403351"/>
            <a:ext cx="3865563" cy="30702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094663" name="Picture 7" descr="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3190875"/>
            <a:ext cx="4254500" cy="3240088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8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82" name="Picture 2" descr="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9" y="3157538"/>
            <a:ext cx="4206875" cy="32448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095683" name="Picture 3" descr="134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398589"/>
            <a:ext cx="3860800" cy="3087687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4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706" name="Picture 2" descr="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4" y="3173413"/>
            <a:ext cx="4129087" cy="32258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096707" name="Picture 3" descr="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431926"/>
            <a:ext cx="3860800" cy="31083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2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6th century BC ancient Incas – implants from the shell of sea mussels.1-6 century AD in Europe, evidence of the use of implants made of metal and stone.6th–18th century - dental </a:t>
            </a:r>
            <a:r>
              <a:rPr lang="en-US" sz="3200" dirty="0" err="1">
                <a:latin typeface="+mj-lt"/>
              </a:rPr>
              <a:t>transplantationThe</a:t>
            </a:r>
            <a:r>
              <a:rPr lang="en-US" sz="3200" dirty="0">
                <a:latin typeface="+mj-lt"/>
              </a:rPr>
              <a:t> end of the 19th century-scientists returned to the idea of implantation: </a:t>
            </a:r>
            <a:r>
              <a:rPr lang="en-US" sz="3200" dirty="0" err="1">
                <a:latin typeface="+mj-lt"/>
              </a:rPr>
              <a:t>S.Perry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N.Znamensky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A.Hartmann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U.Greenfield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A.Strock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H.Dahlen</a:t>
            </a:r>
            <a:r>
              <a:rPr lang="en-US" sz="3200" dirty="0">
                <a:latin typeface="+mj-lt"/>
              </a:rPr>
              <a:t>.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5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730" name="Picture 2" descr="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157538"/>
            <a:ext cx="4208462" cy="3249612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097731" name="Picture 3" descr="138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"/>
          <a:stretch>
            <a:fillRect/>
          </a:stretch>
        </p:blipFill>
        <p:spPr bwMode="auto">
          <a:xfrm>
            <a:off x="1920876" y="1416051"/>
            <a:ext cx="3852863" cy="3052763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6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754" name="Picture 2" descr="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157538"/>
            <a:ext cx="4210050" cy="32702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098755" name="Picture 3" descr="140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431925"/>
            <a:ext cx="3841750" cy="3049588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9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778" name="Picture 2" descr="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173414"/>
            <a:ext cx="4129088" cy="3279775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099779" name="Picture 3" descr="142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1" y="1430338"/>
            <a:ext cx="3838575" cy="30416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826" name="Picture 2" descr="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227388"/>
            <a:ext cx="4108450" cy="3141662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101827" name="Picture 3" descr="147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33513"/>
            <a:ext cx="3859212" cy="30480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101830" name="Text Box 6"/>
          <p:cNvSpPr txBox="1">
            <a:spLocks noChangeArrowheads="1"/>
          </p:cNvSpPr>
          <p:nvPr/>
        </p:nvSpPr>
        <p:spPr bwMode="auto">
          <a:xfrm>
            <a:off x="3592514" y="5059364"/>
            <a:ext cx="2281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/>
              <a:t>Ушитая рана     в полости рта</a:t>
            </a:r>
          </a:p>
        </p:txBody>
      </p:sp>
    </p:spTree>
    <p:extLst>
      <p:ext uri="{BB962C8B-B14F-4D97-AF65-F5344CB8AC3E}">
        <p14:creationId xmlns:p14="http://schemas.microsoft.com/office/powerpoint/2010/main" val="9418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194" name="Picture 2" descr="Тимофеева 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63" y="684349"/>
            <a:ext cx="91440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892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9" name="Picture 3" descr="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20713"/>
            <a:ext cx="8388350" cy="55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921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 descr="Розенфельд_орто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92150"/>
            <a:ext cx="8529638" cy="55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294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husev.ru/assets/images/clinic/Err4/Image108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1664563"/>
            <a:ext cx="5344357" cy="40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husev.ru/assets/images/clinic/Err4/Image108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29" y="1658983"/>
            <a:ext cx="5351797" cy="40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17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Screw and cylindrical implants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190" y="1825625"/>
            <a:ext cx="5097378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Screw</a:t>
            </a:r>
            <a:endParaRPr lang="ru-RU" sz="4000" dirty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r>
              <a:rPr lang="en-US" sz="4000" dirty="0">
                <a:latin typeface="+mj-lt"/>
              </a:rPr>
              <a:t>Cylindrical</a:t>
            </a:r>
            <a:endParaRPr lang="ru-RU" sz="4000" dirty="0">
              <a:latin typeface="+mj-lt"/>
            </a:endParaRPr>
          </a:p>
        </p:txBody>
      </p:sp>
      <p:pic>
        <p:nvPicPr>
          <p:cNvPr id="1032" name="Picture 8" descr="http://dentaltechnic.info/Bjuking_Stomatologicheskaja_sokrovishhnica_files/Bjuking_Stomatologicheskaja_sokrovishhnica-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19" y="1825624"/>
            <a:ext cx="6950535" cy="4007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623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Screw implants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7706193" cy="4351338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Implants with parallel walls</a:t>
            </a: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en-US" sz="3200" dirty="0">
                <a:latin typeface="+mj-lt"/>
              </a:rPr>
              <a:t>Root-shaped implants</a:t>
            </a:r>
            <a:endParaRPr lang="ru-RU" sz="3200" dirty="0">
              <a:latin typeface="+mj-lt"/>
            </a:endParaRPr>
          </a:p>
        </p:txBody>
      </p:sp>
      <p:pic>
        <p:nvPicPr>
          <p:cNvPr id="3074" name="Picture 2" descr="http://www.dent-prestige.ru/images/nicost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98" y="13726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afater.ru/assets/images/gallery/new/2013-08-26-lafater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98" y="3712394"/>
            <a:ext cx="1905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уб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8" y="809469"/>
            <a:ext cx="7792380" cy="53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entalpalace.ru/img/1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772" y="2733676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lafater.ru/assets/images/gallery/new/2013-08-26-lafater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30" y="1690688"/>
            <a:ext cx="3787024" cy="46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stomacentre.ru/images/uploads/687c3f3949631200002aba4e2c5e8ee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7" t="33088" r="41131" b="17023"/>
          <a:stretch/>
        </p:blipFill>
        <p:spPr bwMode="auto">
          <a:xfrm>
            <a:off x="6866254" y="2218544"/>
            <a:ext cx="1352398" cy="40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satellitegroup-vrn.ru/cf/i/AB3687C2/765/200/200/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43" y="3319073"/>
            <a:ext cx="2991786" cy="29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icon.com/cases/wp-content/gallery/FS/FS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38" y="1849346"/>
            <a:ext cx="44481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of coating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Hydroxyapatite</a:t>
            </a:r>
            <a:endParaRPr lang="ru-RU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Titanium-plasma spraying</a:t>
            </a:r>
            <a:endParaRPr lang="ru-RU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Uncoated</a:t>
            </a:r>
            <a:endParaRPr lang="ru-RU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A </a:t>
            </a:r>
            <a:r>
              <a:rPr lang="en-US" sz="4400" dirty="0">
                <a:latin typeface="+mj-lt"/>
              </a:rPr>
              <a:t>new generation of coating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5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obel-biocare-annual-report-2010.production.investis.com/success-factors/~/media/Images/N/Nobel-Biocare-Annual-Report-2010/Images/content-2010/tiunit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65" y="2337699"/>
            <a:ext cx="4097234" cy="31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obelbiocare.com/Images/fr/About_research_tiunite500_tcm284-317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71" y="2337699"/>
            <a:ext cx="4762500" cy="31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jomr.org/JOMR/archives/2010/3/e3/e3pic/fig.%2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11" y="1194300"/>
            <a:ext cx="9834797" cy="47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zwp-online.info/sites/default/files/imagecache/scale_crop_402x182/teaserbild/98b685a8426edb8183876844020f53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23" y="1227266"/>
            <a:ext cx="10255896" cy="46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traumann.com/content/internet/straumann_com/en/home/about-straumann/our-company/our-history/_jcr_content/content/accordioncontainer/accordioncontainer/accordion_6/accordion/imagegallery/image.gallery/13294746614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01" y="1404140"/>
            <a:ext cx="7109710" cy="48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/>
              <a:t>Implantological</a:t>
            </a:r>
            <a:r>
              <a:rPr lang="en-US" sz="6000" dirty="0"/>
              <a:t> protocol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>
                <a:latin typeface="+mj-lt"/>
              </a:rPr>
              <a:t>Two-stage</a:t>
            </a:r>
            <a:endParaRPr lang="ru-RU" sz="4800" dirty="0" smtClean="0">
              <a:latin typeface="+mj-lt"/>
            </a:endParaRPr>
          </a:p>
          <a:p>
            <a:r>
              <a:rPr lang="en-US" sz="4800" dirty="0" smtClean="0">
                <a:latin typeface="+mj-lt"/>
              </a:rPr>
              <a:t>Single – stage</a:t>
            </a:r>
            <a:endParaRPr lang="ru-RU" sz="4800" dirty="0" smtClean="0">
              <a:latin typeface="+mj-lt"/>
            </a:endParaRPr>
          </a:p>
          <a:p>
            <a:pPr marL="0" indent="0">
              <a:buNone/>
            </a:pPr>
            <a:r>
              <a:rPr lang="en-US" sz="4800" dirty="0" smtClean="0">
                <a:latin typeface="+mj-lt"/>
              </a:rPr>
              <a:t>One-step </a:t>
            </a:r>
            <a:r>
              <a:rPr lang="en-US" sz="4800" dirty="0">
                <a:latin typeface="+mj-lt"/>
              </a:rPr>
              <a:t>protocol with immediate non-functional </a:t>
            </a:r>
            <a:r>
              <a:rPr lang="en-US" sz="4800" dirty="0" smtClean="0">
                <a:latin typeface="+mj-lt"/>
              </a:rPr>
              <a:t>prosthetics</a:t>
            </a:r>
            <a:endParaRPr lang="ru-RU" sz="4800" dirty="0" smtClean="0">
              <a:latin typeface="+mj-lt"/>
            </a:endParaRPr>
          </a:p>
          <a:p>
            <a:pPr marL="0" indent="0">
              <a:buNone/>
            </a:pPr>
            <a:r>
              <a:rPr lang="en-US" sz="4800" dirty="0" smtClean="0">
                <a:latin typeface="+mj-lt"/>
              </a:rPr>
              <a:t>One-step </a:t>
            </a:r>
            <a:r>
              <a:rPr lang="en-US" sz="4800" dirty="0">
                <a:latin typeface="+mj-lt"/>
              </a:rPr>
              <a:t>protocol with immediate functional prosthetics</a:t>
            </a:r>
            <a:endParaRPr lang="ru-RU" sz="4800" dirty="0" smtClean="0">
              <a:latin typeface="+mj-lt"/>
            </a:endParaRPr>
          </a:p>
          <a:p>
            <a:endParaRPr lang="ru-RU" sz="4800" dirty="0" smtClean="0">
              <a:latin typeface="+mj-lt"/>
            </a:endParaRPr>
          </a:p>
          <a:p>
            <a:pPr marL="0" indent="0">
              <a:buNone/>
            </a:pPr>
            <a:endParaRPr lang="ru-RU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75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04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10062" r="2314" b="11047"/>
          <a:stretch/>
        </p:blipFill>
        <p:spPr>
          <a:xfrm>
            <a:off x="1514006" y="710008"/>
            <a:ext cx="9173981" cy="59381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76"/>
          <p:cNvSpPr>
            <a:spLocks noGrp="1" noChangeAspect="1" noChangeArrowheads="1"/>
          </p:cNvSpPr>
          <p:nvPr/>
        </p:nvSpPr>
        <p:spPr bwMode="auto">
          <a:xfrm>
            <a:off x="0" y="1"/>
            <a:ext cx="12191999" cy="6850504"/>
          </a:xfrm>
          <a:prstGeom prst="rect">
            <a:avLst/>
          </a:prstGeom>
          <a:blipFill dpi="0" rotWithShape="1">
            <a:blip r:embed="rId2"/>
            <a:srcRect/>
            <a:stretch>
              <a:fillRect l="-136" r="-26" b="-2347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Modern implantation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Char char="•"/>
            </a:pPr>
            <a:r>
              <a:rPr lang="en-US" sz="3600" dirty="0">
                <a:latin typeface="+mj-lt"/>
              </a:rPr>
              <a:t>In the 50s – 60s, more than 300,000 implants were installed in Italy, Sweden and the </a:t>
            </a:r>
            <a:r>
              <a:rPr lang="en-US" sz="3600" dirty="0" err="1">
                <a:latin typeface="+mj-lt"/>
              </a:rPr>
              <a:t>USA.Since</a:t>
            </a:r>
            <a:r>
              <a:rPr lang="en-US" sz="3600" dirty="0">
                <a:latin typeface="+mj-lt"/>
              </a:rPr>
              <a:t> 1980-2000, more than 2000000 implants have been installed in the USA.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68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78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35806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79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79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35806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79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81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44683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63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04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44683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63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06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53561"/>
          </a:xfrm>
          <a:prstGeom prst="rect">
            <a:avLst/>
          </a:prstGeom>
          <a:blipFill dpi="0" rotWithShape="1">
            <a:blip r:embed="rId2"/>
            <a:srcRect/>
            <a:stretch>
              <a:fillRect t="1" r="-26" b="-2048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08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62439"/>
          </a:xfrm>
          <a:prstGeom prst="rect">
            <a:avLst/>
          </a:prstGeom>
          <a:blipFill dpi="0" rotWithShape="1">
            <a:blip r:embed="rId2"/>
            <a:srcRect/>
            <a:stretch>
              <a:fillRect t="1" r="-26" b="-2032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10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53561"/>
          </a:xfrm>
          <a:prstGeom prst="rect">
            <a:avLst/>
          </a:prstGeom>
          <a:blipFill dpi="0" rotWithShape="1">
            <a:blip r:embed="rId2"/>
            <a:srcRect/>
            <a:stretch>
              <a:fillRect t="1" r="-26" b="-2048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12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44683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63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13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44683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63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15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44683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63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534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1963 – Dr. Ingvar </a:t>
            </a:r>
            <a:r>
              <a:rPr lang="en-US" sz="3600" dirty="0" err="1">
                <a:latin typeface="+mj-lt"/>
              </a:rPr>
              <a:t>Branemark</a:t>
            </a:r>
            <a:r>
              <a:rPr lang="en-US" sz="3600" dirty="0">
                <a:latin typeface="+mj-lt"/>
              </a:rPr>
              <a:t>, using vital microscopy, discovers and describes the phenomenon of </a:t>
            </a:r>
            <a:r>
              <a:rPr lang="en-US" sz="3600" dirty="0" err="1" smtClean="0">
                <a:latin typeface="+mj-lt"/>
              </a:rPr>
              <a:t>osseointegration</a:t>
            </a:r>
            <a:endParaRPr lang="ru-RU" sz="3600" dirty="0" smtClean="0">
              <a:latin typeface="+mj-lt"/>
            </a:endParaRPr>
          </a:p>
          <a:p>
            <a:endParaRPr lang="ru-RU" sz="3600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1965 </a:t>
            </a:r>
            <a:r>
              <a:rPr lang="en-US" sz="3600" dirty="0">
                <a:latin typeface="+mj-lt"/>
              </a:rPr>
              <a:t>- </a:t>
            </a:r>
            <a:r>
              <a:rPr lang="en-US" sz="3600" dirty="0" err="1">
                <a:latin typeface="+mj-lt"/>
              </a:rPr>
              <a:t>Branemark</a:t>
            </a:r>
            <a:r>
              <a:rPr lang="en-US" sz="3600" dirty="0">
                <a:latin typeface="+mj-lt"/>
              </a:rPr>
              <a:t> developed and installed the first cylindrical implant.</a:t>
            </a:r>
            <a:endParaRPr lang="ru-RU" sz="3600" i="1" dirty="0" smtClean="0">
              <a:latin typeface="+mj-lt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Modern implantation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0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18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44684"/>
          </a:xfrm>
          <a:prstGeom prst="rect">
            <a:avLst/>
          </a:prstGeom>
          <a:blipFill dpi="0" rotWithShape="1">
            <a:blip r:embed="rId2"/>
            <a:srcRect/>
            <a:stretch>
              <a:fillRect t="-1" r="-26" b="-2063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20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35806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79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23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35806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79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08263"/>
              </p:ext>
            </p:extLst>
          </p:nvPr>
        </p:nvGraphicFramePr>
        <p:xfrm>
          <a:off x="713913" y="958788"/>
          <a:ext cx="10515600" cy="56098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1852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Density</a:t>
                      </a:r>
                      <a:endParaRPr lang="ru-RU" dirty="0">
                        <a:effectLst/>
                      </a:endParaRPr>
                    </a:p>
                  </a:txBody>
                  <a:tcPr marL="53340" marR="53340" marT="22860" marB="15240" anchor="ctr">
                    <a:lnL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marL="53340" marR="53340" marT="22860" marB="15240" anchor="ctr">
                    <a:lnL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752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Type 1</a:t>
                      </a:r>
                      <a:endParaRPr lang="ru-RU" dirty="0">
                        <a:effectLst/>
                      </a:endParaRPr>
                    </a:p>
                  </a:txBody>
                  <a:tcPr marL="53340" marR="53340" marT="22860" marB="15240" anchor="ctr">
                    <a:lnL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Mostly the cortical bone</a:t>
                      </a:r>
                      <a:endParaRPr lang="ru-RU" dirty="0">
                        <a:effectLst/>
                      </a:endParaRPr>
                    </a:p>
                  </a:txBody>
                  <a:tcPr marL="53340" marR="53340" marT="22860" marB="15240" anchor="ctr">
                    <a:lnL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608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Type II</a:t>
                      </a:r>
                      <a:endParaRPr lang="en-US" dirty="0">
                        <a:effectLst/>
                      </a:endParaRPr>
                    </a:p>
                  </a:txBody>
                  <a:tcPr marL="53340" marR="53340" marT="22860" marB="15240" anchor="ctr">
                    <a:lnL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Dense cortical-spongy bone</a:t>
                      </a:r>
                      <a:endParaRPr lang="ru-RU" dirty="0">
                        <a:effectLst/>
                      </a:endParaRPr>
                    </a:p>
                  </a:txBody>
                  <a:tcPr marL="53340" marR="53340" marT="22860" marB="15240" anchor="ctr">
                    <a:lnL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608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Type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III</a:t>
                      </a:r>
                    </a:p>
                  </a:txBody>
                  <a:tcPr marL="53340" marR="53340" marT="22860" marB="15240" anchor="ctr">
                    <a:lnL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Loose cortical-spongy bone</a:t>
                      </a:r>
                      <a:endParaRPr lang="ru-RU" dirty="0">
                        <a:effectLst/>
                      </a:endParaRPr>
                    </a:p>
                  </a:txBody>
                  <a:tcPr marL="53340" marR="53340" marT="22860" marB="15240" anchor="ctr">
                    <a:lnL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02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Type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IV</a:t>
                      </a:r>
                      <a:endParaRPr lang="en-US" dirty="0">
                        <a:effectLst/>
                      </a:endParaRPr>
                    </a:p>
                  </a:txBody>
                  <a:tcPr marL="53340" marR="53340" marT="22860" marB="15240" anchor="ctr">
                    <a:lnL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A thin cortical layer with a very porous spongy substance</a:t>
                      </a:r>
                      <a:endParaRPr lang="ru-RU" dirty="0">
                        <a:effectLst/>
                      </a:endParaRPr>
                    </a:p>
                  </a:txBody>
                  <a:tcPr marL="53340" marR="53340" marT="22860" marB="15240" anchor="ctr">
                    <a:lnL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65776" y="314702"/>
            <a:ext cx="4297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0" dirty="0" err="1" smtClean="0">
                <a:effectLst/>
                <a:latin typeface="+mj-lt"/>
              </a:rPr>
              <a:t>Lekholm</a:t>
            </a:r>
            <a:r>
              <a:rPr lang="en-US" sz="3600" i="0" dirty="0" smtClean="0">
                <a:effectLst/>
                <a:latin typeface="+mj-lt"/>
              </a:rPr>
              <a:t> </a:t>
            </a:r>
            <a:r>
              <a:rPr lang="ru-RU" sz="3600" i="0" dirty="0" smtClean="0">
                <a:effectLst/>
                <a:latin typeface="+mj-lt"/>
              </a:rPr>
              <a:t>и </a:t>
            </a:r>
            <a:r>
              <a:rPr lang="en-US" sz="3600" i="0" dirty="0" err="1" smtClean="0">
                <a:effectLst/>
                <a:latin typeface="+mj-lt"/>
              </a:rPr>
              <a:t>Zarb</a:t>
            </a:r>
            <a:r>
              <a:rPr lang="en-US" sz="3600" i="0" dirty="0" smtClean="0">
                <a:effectLst/>
                <a:latin typeface="+mj-lt"/>
              </a:rPr>
              <a:t>, 1985 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713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остная ткань делится на 4 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3"/>
          <a:stretch/>
        </p:blipFill>
        <p:spPr bwMode="auto">
          <a:xfrm>
            <a:off x="2809998" y="2911875"/>
            <a:ext cx="5304192" cy="240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4793" y="2727209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                        II                            III                     IV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13429" y="1326756"/>
            <a:ext cx="4297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0" dirty="0" err="1" smtClean="0">
                <a:effectLst/>
                <a:latin typeface="+mj-lt"/>
              </a:rPr>
              <a:t>Lekholm</a:t>
            </a:r>
            <a:r>
              <a:rPr lang="en-US" sz="3600" i="0" dirty="0" smtClean="0">
                <a:effectLst/>
                <a:latin typeface="+mj-lt"/>
              </a:rPr>
              <a:t> </a:t>
            </a:r>
            <a:r>
              <a:rPr lang="ru-RU" sz="3600" i="0" dirty="0" smtClean="0">
                <a:effectLst/>
                <a:latin typeface="+mj-lt"/>
              </a:rPr>
              <a:t>и </a:t>
            </a:r>
            <a:r>
              <a:rPr lang="en-US" sz="3600" i="0" dirty="0" err="1" smtClean="0">
                <a:effectLst/>
                <a:latin typeface="+mj-lt"/>
              </a:rPr>
              <a:t>Zarb</a:t>
            </a:r>
            <a:r>
              <a:rPr lang="en-US" sz="3600" i="0" dirty="0" smtClean="0">
                <a:effectLst/>
                <a:latin typeface="+mj-lt"/>
              </a:rPr>
              <a:t>, 1985 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345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26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62439"/>
          </a:xfrm>
          <a:prstGeom prst="rect">
            <a:avLst/>
          </a:prstGeom>
          <a:blipFill dpi="0" rotWithShape="1">
            <a:blip r:embed="rId2"/>
            <a:srcRect/>
            <a:stretch>
              <a:fillRect t="1" r="-26" b="-2032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28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53561"/>
          </a:xfrm>
          <a:prstGeom prst="rect">
            <a:avLst/>
          </a:prstGeom>
          <a:blipFill dpi="0" rotWithShape="1">
            <a:blip r:embed="rId2"/>
            <a:srcRect/>
            <a:stretch>
              <a:fillRect t="1" r="-26" b="-2048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31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35806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79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32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53561"/>
          </a:xfrm>
          <a:prstGeom prst="rect">
            <a:avLst/>
          </a:prstGeom>
          <a:blipFill dpi="0" rotWithShape="1">
            <a:blip r:embed="rId2"/>
            <a:srcRect/>
            <a:stretch>
              <a:fillRect t="1" r="-26" b="-2048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33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62439"/>
          </a:xfrm>
          <a:prstGeom prst="rect">
            <a:avLst/>
          </a:prstGeom>
          <a:blipFill dpi="0" rotWithShape="1">
            <a:blip r:embed="rId2"/>
            <a:srcRect/>
            <a:stretch>
              <a:fillRect t="1" r="-26" b="-2032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27" y="2585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Leonard </a:t>
            </a:r>
            <a:r>
              <a:rPr lang="en-US" sz="6000" dirty="0" err="1"/>
              <a:t>Linkov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495" y="1690688"/>
            <a:ext cx="10164580" cy="129232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Professor at the University of New York and the University of Pittsburgh, founder of the world's first Department of dental Implantation</a:t>
            </a:r>
            <a:endParaRPr lang="ru-RU" dirty="0">
              <a:latin typeface="+mj-lt"/>
            </a:endParaRPr>
          </a:p>
        </p:txBody>
      </p:sp>
      <p:pic>
        <p:nvPicPr>
          <p:cNvPr id="13314" name="Picture 2" descr="http://vipvrach.info/sites/default/files/webform/23,05,2013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091" y="2750885"/>
            <a:ext cx="3156054" cy="3732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059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35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44683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63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41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80194"/>
          </a:xfrm>
          <a:prstGeom prst="rect">
            <a:avLst/>
          </a:prstGeom>
          <a:blipFill dpi="0" rotWithShape="1">
            <a:blip r:embed="rId2"/>
            <a:srcRect/>
            <a:stretch>
              <a:fillRect t="-1" r="-26" b="-2001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42"/>
          <p:cNvSpPr>
            <a:spLocks noGrp="1" noChangeAspect="1" noChangeArrowheads="1"/>
          </p:cNvSpPr>
          <p:nvPr/>
        </p:nvSpPr>
        <p:spPr bwMode="auto">
          <a:xfrm>
            <a:off x="0" y="0"/>
            <a:ext cx="12192000" cy="6844683"/>
          </a:xfrm>
          <a:prstGeom prst="rect">
            <a:avLst/>
          </a:prstGeom>
          <a:blipFill dpi="0" rotWithShape="1">
            <a:blip r:embed="rId2"/>
            <a:srcRect/>
            <a:stretch>
              <a:fillRect r="-26" b="-2063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1"/>
          <p:cNvPicPr>
            <a:picLocks noChangeAspect="1" noChangeArrowheads="1"/>
          </p:cNvPicPr>
          <p:nvPr/>
        </p:nvPicPr>
        <p:blipFill rotWithShape="1"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7"/>
          <a:stretch/>
        </p:blipFill>
        <p:spPr bwMode="auto">
          <a:xfrm>
            <a:off x="0" y="0"/>
            <a:ext cx="12192000" cy="68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4"/>
          <p:cNvPicPr>
            <a:picLocks noChangeAspect="1" noChangeArrowheads="1"/>
          </p:cNvPicPr>
          <p:nvPr/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9"/>
          <a:stretch/>
        </p:blipFill>
        <p:spPr bwMode="auto">
          <a:xfrm>
            <a:off x="0" y="0"/>
            <a:ext cx="12192000" cy="68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Classification of implants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74804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Form</a:t>
            </a:r>
            <a:endParaRPr lang="ru-RU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Type </a:t>
            </a:r>
            <a:r>
              <a:rPr lang="en-US" sz="4000" dirty="0">
                <a:latin typeface="+mj-lt"/>
              </a:rPr>
              <a:t>of </a:t>
            </a:r>
            <a:r>
              <a:rPr lang="en-US" sz="4000" dirty="0" smtClean="0">
                <a:latin typeface="+mj-lt"/>
              </a:rPr>
              <a:t>coating</a:t>
            </a:r>
            <a:endParaRPr lang="ru-RU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Surgical protocol</a:t>
            </a:r>
            <a:endParaRPr lang="ru-RU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Connection </a:t>
            </a:r>
            <a:r>
              <a:rPr lang="en-US" sz="4000" dirty="0">
                <a:latin typeface="+mj-lt"/>
              </a:rPr>
              <a:t>type with abutment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52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shape of the implants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Screw</a:t>
            </a:r>
            <a:endParaRPr lang="ru-RU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Cylindrical</a:t>
            </a:r>
            <a:endParaRPr lang="ru-RU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Lamellar </a:t>
            </a:r>
            <a:r>
              <a:rPr lang="en-US" sz="3600" dirty="0">
                <a:latin typeface="+mj-lt"/>
              </a:rPr>
              <a:t>Others (basal, </a:t>
            </a:r>
            <a:r>
              <a:rPr lang="en-US" sz="3600" dirty="0" err="1">
                <a:latin typeface="+mj-lt"/>
              </a:rPr>
              <a:t>endodonto-endossal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subperiosteal</a:t>
            </a:r>
            <a:r>
              <a:rPr lang="en-US" sz="3600" dirty="0">
                <a:latin typeface="+mj-lt"/>
              </a:rPr>
              <a:t>, intra-mucosal)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1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Endodonto-endossal</a:t>
            </a:r>
            <a:r>
              <a:rPr lang="en-US" dirty="0"/>
              <a:t> implants</a:t>
            </a:r>
            <a:endParaRPr lang="ru-RU" dirty="0"/>
          </a:p>
        </p:txBody>
      </p:sp>
      <p:pic>
        <p:nvPicPr>
          <p:cNvPr id="8194" name="Picture 2" descr="http://dentalmir.ru/img/vnutrizubno-vnutrikostny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483308" cy="50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1" y="2486599"/>
            <a:ext cx="1983854" cy="3465910"/>
          </a:xfrm>
          <a:prstGeom prst="rect">
            <a:avLst/>
          </a:prstGeom>
        </p:spPr>
      </p:pic>
      <p:pic>
        <p:nvPicPr>
          <p:cNvPr id="8200" name="Picture 8" descr="http://nano-dent.ru/sites/all/files/R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48" y="2467780"/>
            <a:ext cx="3277173" cy="34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313</Words>
  <Application>Microsoft Office PowerPoint</Application>
  <PresentationFormat>Широкоэкранный</PresentationFormat>
  <Paragraphs>65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Тема Office</vt:lpstr>
      <vt:lpstr>Implantology in maxillofacial and dental prosthetics.</vt:lpstr>
      <vt:lpstr>History</vt:lpstr>
      <vt:lpstr>Презентация PowerPoint</vt:lpstr>
      <vt:lpstr>Modern implantation</vt:lpstr>
      <vt:lpstr>Modern implantation</vt:lpstr>
      <vt:lpstr>Leonard Linkov</vt:lpstr>
      <vt:lpstr>Classification of implants</vt:lpstr>
      <vt:lpstr>The shape of the implants</vt:lpstr>
      <vt:lpstr>Endodonto-endossal implants</vt:lpstr>
      <vt:lpstr>Subperiosteal implants</vt:lpstr>
      <vt:lpstr>Intra-mucosal implants</vt:lpstr>
      <vt:lpstr>Basal implants</vt:lpstr>
      <vt:lpstr>Basal implants</vt:lpstr>
      <vt:lpstr>Plate implants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Screw and cylindrical implants</vt:lpstr>
      <vt:lpstr>Screw implants</vt:lpstr>
      <vt:lpstr>Презентация PowerPoint</vt:lpstr>
      <vt:lpstr>Презентация PowerPoint</vt:lpstr>
      <vt:lpstr>Type of coating</vt:lpstr>
      <vt:lpstr>Презентация PowerPoint</vt:lpstr>
      <vt:lpstr>Презентация PowerPoint</vt:lpstr>
      <vt:lpstr>Презентация PowerPoint</vt:lpstr>
      <vt:lpstr>Презентация PowerPoint</vt:lpstr>
      <vt:lpstr>Implantological protocol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Ildar Sagitov</dc:creator>
  <cp:lastModifiedBy>user</cp:lastModifiedBy>
  <cp:revision>23</cp:revision>
  <dcterms:created xsi:type="dcterms:W3CDTF">2014-02-16T19:02:45Z</dcterms:created>
  <dcterms:modified xsi:type="dcterms:W3CDTF">2022-11-23T06:18:22Z</dcterms:modified>
</cp:coreProperties>
</file>