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3" r:id="rId3"/>
    <p:sldId id="304" r:id="rId4"/>
    <p:sldId id="257" r:id="rId5"/>
    <p:sldId id="261" r:id="rId6"/>
    <p:sldId id="305" r:id="rId7"/>
    <p:sldId id="307" r:id="rId8"/>
    <p:sldId id="265" r:id="rId9"/>
    <p:sldId id="267" r:id="rId10"/>
    <p:sldId id="309" r:id="rId11"/>
    <p:sldId id="308" r:id="rId12"/>
    <p:sldId id="324" r:id="rId13"/>
    <p:sldId id="327" r:id="rId14"/>
    <p:sldId id="328" r:id="rId15"/>
    <p:sldId id="323" r:id="rId16"/>
    <p:sldId id="280" r:id="rId17"/>
    <p:sldId id="287" r:id="rId18"/>
    <p:sldId id="288" r:id="rId19"/>
    <p:sldId id="350" r:id="rId20"/>
    <p:sldId id="351" r:id="rId21"/>
    <p:sldId id="354" r:id="rId22"/>
    <p:sldId id="355" r:id="rId23"/>
    <p:sldId id="356" r:id="rId24"/>
    <p:sldId id="33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660"/>
  </p:normalViewPr>
  <p:slideViewPr>
    <p:cSldViewPr>
      <p:cViewPr varScale="1">
        <p:scale>
          <a:sx n="86" d="100"/>
          <a:sy n="86" d="100"/>
        </p:scale>
        <p:origin x="107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495C8-B117-4F0A-86F5-E4CB7A15084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D06D-D904-4A46-B165-353E118F0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09791-C0AC-42EE-B7AD-C38C5133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2DD88B-5F78-4A5F-9A28-EDD99D448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59CDB-9C33-4957-B03B-BA2BF5E2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4314-6909-47DE-B8CA-637349DBB91F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54E8E-743E-4BC1-9A94-4EB59467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00C55-D07D-4EBE-8477-0562E94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2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F6094-DE8B-4523-BAB1-54B917A8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E47D4A-2A78-4C66-9E63-2BEEC8663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4A319-231A-4F10-9573-CBBDD938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C08-D3F5-4FEB-BE18-2FBB63D63E1B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D5A97-B7FE-4C8E-B010-A532F3CC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20CD9-4258-4CC3-8775-0BC825E3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2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FA4CE1-3D72-4935-8261-3BE98EDC0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84B6B1-4D68-4862-BF90-AEA57188B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05461-0800-4CCC-81DC-A48AF50D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882-103D-4C8A-A39E-5C35CED2E619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69353-F34D-4E5C-BB8A-1D804E74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A28FC-8D3D-44AE-8049-AC05739A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FF61-292E-4508-89E4-47934758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9B6CD-7CDC-4795-84FD-39089F1B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9B383-6B15-45F3-BBEC-56794FDC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8354-ECC8-4EDD-A785-862B431B0CBE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9250C-4DBC-409B-8591-9DECE33F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CDEA-EDB7-4FF1-9FC5-F525B87E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3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D9D46-444F-4A7F-B451-A5221863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9A5EB7-48D3-4149-98F3-A1B2FC9EE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BC58C-D5CF-4F28-B193-65D8329F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58BA-5BD9-41FD-AEA4-FAD976ED3246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89637-E437-46A0-8186-68A7ECE1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DE1BF-F056-403A-A8B2-BC55CC4A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980A1-3BFF-4843-8EBF-852F40B9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64A6A-7E6C-4584-966D-B7B0BC939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B95A58-C20E-4E60-B229-E5672E6A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2F6D2-97CC-4B29-B1F3-B5723210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542F-AAF5-4FB2-8297-69EC76418B6D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7999D-7C14-4AA1-A032-A077DBAE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6F675-670C-420D-844D-AB670C9A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7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B5D0-0E65-4930-BA45-695E371A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817290-CDF1-4C53-AC3E-40130E39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40B4CC-D2D9-40AA-98A8-C4347F687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8BC7BA-B3F2-4A8F-A285-85FD0ED28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EF03AC-6D12-4C1D-A0DB-6F62E397A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3D30AB-0806-4D5C-8BDF-34D3EA42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9A87-04DB-468E-8EC7-8B2016FE0E8C}" type="datetime1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F7CC2C-91F3-478D-809B-5ECBB993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2C4BBE-83FE-4A99-8F49-87FE9BDF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0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7C57A-C661-44E4-9441-C7DDD7DE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7586B6-684C-4A8D-B708-F6EE9B4C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F2A0-9AF6-4AD5-991B-F683B04EA366}" type="datetime1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135FD7-1EFD-4362-8265-EDEA89D8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71C903-87E6-491C-9925-827D3E99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0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DBE211-8907-41F7-92FF-E6BEFC66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A89-BF6F-4ACA-B0B4-D0CF8CF20216}" type="datetime1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8EA915-4B47-40AA-8FCD-38EDD922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F9F187-2807-4D5F-8C79-F9DEBF21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5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0ED70-2487-4237-929A-8C42D90B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27E47-5B9C-4438-88AE-E80B8744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B9C4A-6DA8-4100-8C07-F0D39DA6A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101F54-367E-454D-8592-A98BF9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E910-5267-41AD-966E-E7EEEBB8BB6E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72FC3-CE07-4169-A25B-E326FF6F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258753-3502-418F-BADB-34A139FC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6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171B8-387D-4171-B78B-EF371601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38228-DB67-4528-8EA4-CB22FFDD9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28792-B251-4CD7-B245-39FCF0567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F39418-51E9-46ED-B14E-B9EA7CAF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F344-D508-4151-BE85-DDE51BC18EC1}" type="datetime1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1306A-3723-4037-A6BE-762A82C7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CF3C8C-9B1D-4123-8388-62042910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AEB22-B413-4B9D-88D3-374E0BAD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8353B-4920-4F45-9CA0-C692F8BC2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A4C56-C189-49E8-BED8-46F6FFD6C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5A6A-7772-4D70-96A2-C5D52DB30D6B}" type="datetime1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CB119-CC02-418D-8BCC-C7BF3D654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C77E61-C41C-407F-B6C9-EDC2A3406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929618" cy="928694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ПОРОШКИ (часть 1)</a:t>
            </a:r>
          </a:p>
        </p:txBody>
      </p:sp>
      <p:pic>
        <p:nvPicPr>
          <p:cNvPr id="2055" name="Picture 7" descr="https://thumbs.dreamstime.com/b/%D1%80%D0%B0%D1%81%D0%BA%D1%80%D1%8B%D1%82%D0%B0%D1%8F-%D0%BF%D0%B8-%D1%8E-%D1%8C%D0%BA%D0%B0-%D0%BA%D0%B0%D0%BF%D1%81%D1%83-%D1%8B-%D0%BC%D0%B5-%D0%B8%D1%86%D0%B8%D0%BD%D1%8B-%D1%81-%D0%BF%D0%BE%D1%80%D0%BE%D1%88%D0%BA%D0%BE%D0%BC-%D0%BD%D0%B0-%D0%B5%D1%80%D0%B5%D0%B2%D1%8F%D0%BD%D0%BD%D0%BE%D0%B9-%D0%BF%D1%80%D0%B5-%D0%BF%D0%BE%D1%81%D1%8B-%D0%BA%D0%B5-45550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00174"/>
            <a:ext cx="3064423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7929618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s://medrussia.org/wp-content/uploads/2017/10/origina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4909449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7473A6-4124-42B4-88D5-EAC282E1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928992" cy="646082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0,5 мл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пригот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-го раствора ЛФ + 2-3 капли раствора фенолфталеина и титруют раствором 0,1н.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до розовой окраски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сумма). К оттитрованной жидкости +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капель крахмала и титруют 0,1н. раствором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синей окраски  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(к-та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аскорбин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-я).  (Можно титровать без крахмала)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аск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к−ты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14</m:t>
                          </m:r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∙1∙0,0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00881</m:t>
                          </m:r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0,33</m:t>
                          </m:r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0,33</m:t>
                              </m:r>
                            </m:e>
                            <m:sub>
                              <m:r>
                                <a:rPr lang="ru-RU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взвеш</m:t>
                              </m:r>
                            </m:sub>
                          </m:sSub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0,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г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н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ик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к−ты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81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14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)∙1∙0,0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1231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0,33∙5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0,33</m:t>
                              </m:r>
                            </m:e>
                            <m:sub>
                              <m:r>
                                <a:rPr lang="ru-R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взвеш</m:t>
                              </m:r>
                            </m:sub>
                          </m:s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0,03 г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1/2 – приводим к одному фактору эквивалентности</a:t>
                </a:r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Глюкозу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определяют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рефрактометрически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Аск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 к-ты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0,1 г (берётся практическое число)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г в 5 мл (2%),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ник.к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-ты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0,03 (берётся практическое число)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г в 5 мл (0,6%).</a:t>
                </a:r>
                <a:endParaRPr lang="ru-RU" sz="24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800" dirty="0"/>
              </a:p>
              <a:p>
                <a:pPr marL="0" indent="0">
                  <a:buNone/>
                </a:pPr>
                <a:endParaRPr lang="ru-RU" sz="28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3600" dirty="0">
                  <a:solidFill>
                    <a:srgbClr val="FF0000"/>
                  </a:solidFill>
                </a:endParaRPr>
              </a:p>
              <a:p>
                <a:pPr marL="0" indent="449263" algn="just">
                  <a:spcBef>
                    <a:spcPts val="0"/>
                  </a:spcBef>
                  <a:buNone/>
                </a:pPr>
                <a:endParaRPr lang="ru-RU" sz="2800" dirty="0"/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928992" cy="6460828"/>
              </a:xfrm>
              <a:blipFill>
                <a:blip r:embed="rId2"/>
                <a:stretch>
                  <a:fillRect l="-1093" t="-755" r="-5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A61F929-5CDF-43A1-8C8D-9B293461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6524"/>
                <a:ext cx="8856984" cy="6507186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sz="11200" dirty="0">
                    <a:latin typeface="Times New Roman" pitchFamily="18" charset="0"/>
                    <a:cs typeface="Times New Roman" pitchFamily="18" charset="0"/>
                  </a:rPr>
                  <a:t>Расчёт содержания глюкозы производят по формуле: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9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9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9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глюк,   г</m:t>
                          </m:r>
                        </m:sub>
                      </m:sSub>
                      <m:r>
                        <a:rPr lang="en-US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ru-RU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9600" i="1" dirty="0"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 – </m:t>
                          </m:r>
                          <m:r>
                            <m:rPr>
                              <m:nor/>
                            </m:rPr>
                            <a:rPr lang="en-US" sz="9600" i="1" dirty="0"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9600" baseline="-25000" dirty="0">
                              <a:latin typeface="Times New Roman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) –</m:t>
                          </m:r>
                          <m:sSubSup>
                            <m:sSubSupPr>
                              <m:ctrlPr>
                                <a:rPr lang="ru-RU" sz="9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9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9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9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аск.к.</m:t>
                              </m:r>
                            </m:sub>
                            <m:sup>
                              <m:r>
                                <a:rPr lang="en-US" sz="9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%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акс.к.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–</m:t>
                          </m:r>
                          <m:sSubSup>
                            <m:sSubSupPr>
                              <m:ctrlPr>
                                <a:rPr lang="ru-RU" sz="9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9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9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9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ник</m:t>
                              </m:r>
                              <m:r>
                                <a:rPr lang="ru-RU" sz="9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.к.</m:t>
                              </m:r>
                            </m:sub>
                            <m:sup>
                              <m:r>
                                <a:rPr lang="en-US" sz="9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%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ник.</m:t>
                              </m:r>
                              <m:r>
                                <a:rPr lang="ru-RU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к</m:t>
                              </m:r>
                              <m:r>
                                <a:rPr lang="ru-RU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]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ru-RU" sz="9600" i="1" dirty="0">
                              <a:latin typeface="Times New Roman" pitchFamily="18" charset="0"/>
                              <a:cs typeface="Times New Roman" pitchFamily="18" charset="0"/>
                            </a:rPr>
                            <m:t>Р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м.</m:t>
                              </m:r>
                              <m:r>
                                <a:rPr lang="ru-RU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к</m:t>
                              </m:r>
                              <m:r>
                                <a:rPr lang="ru-RU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глюк</m:t>
                              </m:r>
                            </m:sub>
                          </m:sSub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100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взвеш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9600" baseline="-25000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ru-RU" sz="96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ru-RU" sz="96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9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9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9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глюк</m:t>
                          </m:r>
                          <m:r>
                            <a:rPr lang="ru-RU" sz="9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  г</m:t>
                          </m:r>
                        </m:sub>
                      </m:sSub>
                      <m:r>
                        <a:rPr lang="en-US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ru-RU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9600" i="1" dirty="0"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 – </m:t>
                          </m:r>
                          <m:r>
                            <m:rPr>
                              <m:nor/>
                            </m:rPr>
                            <a:rPr lang="en-US" sz="9600" i="1" dirty="0"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9600" baseline="-25000" dirty="0">
                              <a:latin typeface="Times New Roman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9600" b="0" i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–</m:t>
                          </m:r>
                          <m:r>
                            <a:rPr lang="ru-RU" sz="96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ru-RU" sz="9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ru-RU" sz="9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%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9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sz="9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,0016 </m:t>
                          </m:r>
                          <m:r>
                            <m:rPr>
                              <m:nor/>
                            </m:rPr>
                            <a:rPr lang="ru-RU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–</m:t>
                          </m:r>
                          <m:r>
                            <a:rPr lang="ru-RU" sz="96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ru-RU" sz="9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sz="9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,06%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9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sz="9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,0021</m:t>
                          </m:r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]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ru-RU" sz="9600" b="0" i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0,33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9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9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ru-RU" sz="9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,00129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9600" dirty="0">
                              <a:latin typeface="Times New Roman" pitchFamily="18" charset="0"/>
                              <a:cs typeface="Times New Roman" pitchFamily="18" charset="0"/>
                            </a:rPr>
                            <m:t>100</m:t>
                          </m:r>
                          <m:r>
                            <a:rPr lang="ru-RU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9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0,33</m:t>
                              </m:r>
                            </m:e>
                            <m:sub>
                              <m:r>
                                <a:rPr lang="ru-RU" sz="9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взвеш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9600" baseline="-25000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ru-RU" sz="1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9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9600" dirty="0">
                    <a:latin typeface="Times New Roman" pitchFamily="18" charset="0"/>
                    <a:cs typeface="Times New Roman" pitchFamily="18" charset="0"/>
                  </a:rPr>
                  <a:t>где    </a:t>
                </a:r>
                <a:r>
                  <a:rPr lang="ru-RU" sz="9600" i="1" dirty="0">
                    <a:latin typeface="Times New Roman" pitchFamily="18" charset="0"/>
                    <a:cs typeface="Times New Roman" pitchFamily="18" charset="0"/>
                  </a:rPr>
                  <a:t>n </a:t>
                </a:r>
                <a:r>
                  <a:rPr lang="ru-RU" sz="9600" dirty="0">
                    <a:latin typeface="Times New Roman" pitchFamily="18" charset="0"/>
                    <a:cs typeface="Times New Roman" pitchFamily="18" charset="0"/>
                  </a:rPr>
                  <a:t>- показатель преломления раствора 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96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96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9600" dirty="0">
                    <a:latin typeface="Times New Roman" pitchFamily="18" charset="0"/>
                    <a:cs typeface="Times New Roman" pitchFamily="18" charset="0"/>
                  </a:rPr>
                  <a:t> - показатель преломления воды;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9600" i="1" dirty="0">
                    <a:latin typeface="Times New Roman" pitchFamily="18" charset="0"/>
                    <a:cs typeface="Times New Roman" pitchFamily="18" charset="0"/>
                  </a:rPr>
                  <a:t>P </a:t>
                </a:r>
                <a:r>
                  <a:rPr lang="ru-RU" sz="9600" dirty="0">
                    <a:latin typeface="Times New Roman" pitchFamily="18" charset="0"/>
                    <a:cs typeface="Times New Roman" pitchFamily="18" charset="0"/>
                  </a:rPr>
                  <a:t>- масса порошка, г;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м.</m:t>
                        </m:r>
                        <m:r>
                          <a:rPr lang="ru-RU" sz="9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к</m:t>
                        </m:r>
                        <m:r>
                          <a:rPr lang="ru-RU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</m:sub>
                    </m:sSub>
                    <m:r>
                      <a:rPr lang="ru-RU" sz="9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9600" dirty="0">
                    <a:latin typeface="Times New Roman" pitchFamily="18" charset="0"/>
                    <a:cs typeface="Times New Roman" pitchFamily="18" charset="0"/>
                  </a:rPr>
                  <a:t>- количество воды, взятое для растворения навески, мл;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9600" i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9600" dirty="0">
                    <a:latin typeface="Times New Roman" pitchFamily="18" charset="0"/>
                    <a:cs typeface="Times New Roman" pitchFamily="18" charset="0"/>
                  </a:rPr>
                  <a:t> - навеска порошка, г.   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9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11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Расчет отклонений.  Заключение.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6524"/>
                <a:ext cx="8856984" cy="6507186"/>
              </a:xfrm>
              <a:blipFill>
                <a:blip r:embed="rId2"/>
                <a:stretch>
                  <a:fillRect l="-1376" t="-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7B9D3DF-0200-418A-BB53-2211DF52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6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Содержимое 3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6524"/>
                <a:ext cx="8856984" cy="653283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Провести  ВАК порошка состава:</a:t>
                </a:r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Дибазола  0,03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0,1н.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Сахара      0,2  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не определяют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 = 0,23 г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Описание.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Белый кристаллический порошок без запаха.</a:t>
                </a:r>
                <a:endParaRPr lang="ru-RU" sz="24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Подлинность:</a:t>
                </a: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Дибазол: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0,01 г ЛФ + 0,5 мл воды + 2 к. йода → красновато-серебристый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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Хлориды: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к 0,01 г ЛФ + 0,5 мл воды + 2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AgNO3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→ белый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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Количественный анализ:</a:t>
                </a:r>
                <a:endPara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Дибазол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Аргентометрия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метод Фаянса по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бромфеноловому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синему,  М(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диб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.)=244,73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=1пор.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𝐴𝑔𝑁𝑂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2447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23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 навеску: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4,6 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𝐴𝑔𝑁𝑂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1,23:4,6=0,27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𝐴𝑔𝑁𝑂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0,27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2=0,53 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мл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Методика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 0,1 г ЛФ + 2 мл воды + 1-2 к.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бромфенолового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синего + по каплям разведенную уксусную к-ту до зеленовато-желтого окрашивания и титруют 0,1н.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AgNO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3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до фиолетового окрашивания.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диб.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53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∙1∙0,0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2447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0,23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0,1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0,03 г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Расчет </a:t>
                </a:r>
                <a:r>
                  <a:rPr lang="ru-RU" sz="28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отклонений. Заключение.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6524"/>
                <a:ext cx="8856984" cy="6532836"/>
              </a:xfrm>
              <a:blipFill>
                <a:blip r:embed="rId2"/>
                <a:stretch>
                  <a:fillRect l="-688" t="-1399" r="-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104B38-F5D7-4E7F-8A1D-A9DB5809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36524"/>
            <a:ext cx="8643998" cy="62928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 ВАК порошка состава: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Папаверина гидрохлорида  0,05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метод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Фаянса, Э=М=376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Сахара  0,2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(не определяют)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Р = 0,25 г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Описание.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Белый кристаллический порошок без запаха.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Папаверин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 0,01 г ЛФ + 0,5 мл воды + 2 капли реактива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Драгендорфа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→ оранжевый осадок. 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 0,01 г ЛФ + 0,5 мл воды + 2 капли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F1417C-B1AC-4A5C-B025-867DF539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5507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800" b="1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10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Папаверина гидрохлорид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0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10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10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, Т = 0,0376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а=1 порошок    </a:t>
            </a:r>
            <a:r>
              <a:rPr lang="en-US" sz="10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8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= 0,05/0,0376 = 1,33 мл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 0,25 г : 0,05 = 5  (</a:t>
            </a:r>
            <a:r>
              <a:rPr lang="ru-RU" sz="10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навеску)</a:t>
            </a:r>
            <a:endParaRPr lang="ru-RU" sz="10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а=0,05 г   </a:t>
            </a:r>
            <a:r>
              <a:rPr lang="en-US" sz="10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8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= 1,33/5 = </a:t>
            </a:r>
            <a:r>
              <a:rPr lang="ru-RU" sz="10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0,27 мл</a:t>
            </a:r>
            <a:endParaRPr lang="ru-RU" sz="10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а=0,1 г   </a:t>
            </a:r>
            <a:r>
              <a:rPr lang="en-US" sz="10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8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= 0,27</a:t>
            </a:r>
            <a:r>
              <a:rPr lang="ru-RU" sz="10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 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2 = </a:t>
            </a:r>
            <a:r>
              <a:rPr lang="ru-RU" sz="10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0,53 мл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: к 0,1 г ЛФ + 2 мл воды + 1-2 к. раствора  </a:t>
            </a:r>
            <a:r>
              <a:rPr lang="ru-RU" sz="108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 синего + по каплям разведенную уксусную кислоту до зеленовато-желтой окраски и титруют р-ром 0,1н. </a:t>
            </a:r>
            <a:r>
              <a:rPr lang="en-US" sz="10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10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 = VKTP/a = 0,53</a:t>
            </a:r>
            <a:r>
              <a:rPr lang="ru-RU" sz="9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0,0376</a:t>
            </a:r>
            <a:r>
              <a:rPr lang="ru-RU" sz="9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10800" dirty="0">
                <a:latin typeface="Times New Roman" pitchFamily="18" charset="0"/>
                <a:cs typeface="Times New Roman" pitchFamily="18" charset="0"/>
              </a:rPr>
              <a:t>0,25/0,1 = 0,05 г</a:t>
            </a:r>
          </a:p>
          <a:p>
            <a:pPr marL="0" indent="360363" algn="just">
              <a:lnSpc>
                <a:spcPct val="120000"/>
              </a:lnSpc>
              <a:buNone/>
            </a:pPr>
            <a:r>
              <a:rPr lang="ru-RU" sz="10800" b="1" dirty="0">
                <a:latin typeface="Times New Roman" pitchFamily="18" charset="0"/>
                <a:cs typeface="Times New Roman" pitchFamily="18" charset="0"/>
              </a:rPr>
              <a:t>Расчет отклонений. Заключение.</a:t>
            </a:r>
          </a:p>
          <a:p>
            <a:pPr marL="0" indent="360363" algn="just">
              <a:lnSpc>
                <a:spcPct val="120000"/>
              </a:lnSpc>
              <a:buNone/>
            </a:pPr>
            <a:r>
              <a:rPr lang="ru-RU" sz="10800" i="1" dirty="0">
                <a:latin typeface="Times New Roman" pitchFamily="18" charset="0"/>
                <a:cs typeface="Times New Roman" pitchFamily="18" charset="0"/>
              </a:rPr>
              <a:t>Папаверин можно оттитровать 0,1н. </a:t>
            </a:r>
            <a:r>
              <a:rPr lang="en-US" sz="10800" i="1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10800" i="1" dirty="0">
                <a:latin typeface="Times New Roman" pitchFamily="18" charset="0"/>
                <a:cs typeface="Times New Roman" pitchFamily="18" charset="0"/>
              </a:rPr>
              <a:t> в 2 мл спирта, нейтрализованного по фенолфталеину.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00F34F-96CF-4A0F-AEF8-8B2E50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0005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Внутриаптечный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порошков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содержащих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ацетилсалициловую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кислоту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димедрол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барбитураты</a:t>
            </a:r>
            <a:endParaRPr lang="ru-RU" sz="360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0CC3BD-9A06-4B3F-9496-D27BF724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500042"/>
            <a:ext cx="8928992" cy="61436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 ВАК порошка состава: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Димедрола                0,05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Э=М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Кальция глюконата 0,2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 |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0,05М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Э=М/2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Р = 0,25 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Описание.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Белый кристаллический порошок без запаха.</a:t>
            </a:r>
          </a:p>
          <a:p>
            <a:pPr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Димедрол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 0,01 г ЛФ в фарфоровой чашке +  5 капель концентрированной серной кислоты; образуется желтое окрашивание.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 0,01 г ЛФ + 0,5 мл воды + 2 капли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нитрата серебра; белый творожистый осадок.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Кальций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 0,01 г ЛФ + 0,5 мл воды + 1 мл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аммония оксалата; образуется белый осадок.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Глюконат ион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 0,01 г ЛФ + 0,5 мл воды +  р-р хлорида железа → зеленое окрашивание.</a:t>
            </a:r>
          </a:p>
          <a:p>
            <a:pPr>
              <a:spcBef>
                <a:spcPts val="0"/>
              </a:spcBef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B2A9C5-8A36-44C4-B246-78B8B810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00042"/>
            <a:ext cx="8496944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Димедрола гидрохлорид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метод Фаянса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синему,  Э=М=292.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а=1 порошок   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0,05/0,0292 = 1,71 мл.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порошок= 0,25 г:0,1 = 2,5</a:t>
            </a:r>
          </a:p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 0,1 г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1,71/2,5 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0,68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0,1 г ЛФ + 2 мл воды + 2-3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синего + по каплям разведенную уксусную к-ту до зеленовато-желтой окраски и титруют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фиолетовой окраски.</a:t>
            </a:r>
          </a:p>
          <a:p>
            <a:pPr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VKTР/a = 0,68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0,0292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0,25/0,1 = 0,05 г.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Расчет отклонений.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66F974-A53F-4EBA-8306-7BFF1500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4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401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Кальция глюконат: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0,05М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М=448; Т=0,0224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а=1 порошок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0,05М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0,2/0,0224 = 8,9 мл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0,25 г /0,05 г = 5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а=0,05 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0,05М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8,9/5 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1,78 мл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0,05 г ЛФ + 3-5 мл аммиачного буфера +                1-2 капли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КХТС и титруют 0,05М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тр.Б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фиолетовой окраски до синей.</a:t>
            </a:r>
          </a:p>
          <a:p>
            <a:pPr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=VKTР/a = 1,78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0,0224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0,25/0,05 = 0,2 г.</a:t>
            </a:r>
          </a:p>
          <a:p>
            <a:pPr>
              <a:spcBef>
                <a:spcPts val="0"/>
              </a:spcBef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Расчет отклонений.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07FB4E-D1FB-47CD-BF7F-D6229D62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7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628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 ВАК порошка состава: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Кислоты ацетилсалициловой 0,3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м/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Фенобарбитала  0,05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ф/ф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одной навеске                                 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= 0,35 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Описание.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Белый кристаллический порошок без запаха. Ингредиенты растворимы в спирте.</a:t>
            </a:r>
          </a:p>
          <a:p>
            <a:pPr>
              <a:buNone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Ацетилсалициловая к-та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0,01 г ЛФ + 0,5 мл воды                    +  1 каплю раствора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нагревают → охлаждают; затем + раствор хлорида железа; образуется фиолетовое окрашивание.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Фенобарбитал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0,01 г ЛФ + 0,5 мл спирта + 1 каплю раствора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NaOH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+ 1 каплю раствора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+ 1 каплю раствора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Co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 образуется сине-фиолетовое окрашивание. </a:t>
            </a:r>
            <a:endParaRPr lang="ru-RU" sz="2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1E6BB2-4C9F-4B09-8875-2DB36558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428604"/>
            <a:ext cx="7072362" cy="61436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Краткое содержание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Тема 9.10.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Порошки, содержащие ацетилсалициловую кислоту, </a:t>
            </a:r>
            <a:r>
              <a:rPr lang="ru-RU" sz="2800" i="1" err="1">
                <a:latin typeface="Times New Roman" pitchFamily="18" charset="0"/>
                <a:cs typeface="Times New Roman" pitchFamily="18" charset="0"/>
              </a:rPr>
              <a:t>димедрол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, барбитураты.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Внутриаптечный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порошков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содержащих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ацетилсалициловую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кислоту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димедрол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барбитураты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Тема 9.11.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Порошки  с производными пурина и пиразола.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Внутриаптечный контроль порошков  с производными пурина и пиразола.</a:t>
            </a:r>
          </a:p>
          <a:p>
            <a:pPr marL="0" indent="357188" algn="just">
              <a:spcBef>
                <a:spcPts val="0"/>
              </a:spcBef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9.12. </a:t>
            </a:r>
            <a:r>
              <a:rPr lang="en-US" sz="2800" i="1" err="1">
                <a:latin typeface="Times New Roman" pitchFamily="18" charset="0"/>
                <a:cs typeface="Times New Roman" pitchFamily="18" charset="0"/>
              </a:rPr>
              <a:t>Порошки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en-US" sz="2800" i="1" err="1">
                <a:latin typeface="Times New Roman" pitchFamily="18" charset="0"/>
                <a:cs typeface="Times New Roman" pitchFamily="18" charset="0"/>
              </a:rPr>
              <a:t>витаминами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0" indent="357188" algn="just">
              <a:spcBef>
                <a:spcPts val="0"/>
              </a:spcBef>
              <a:buNone/>
            </a:pP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Внутриаптечный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порошков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витаминами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4B3AFC-7C20-4CD5-99DA-131A78DC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7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6524"/>
            <a:ext cx="8928992" cy="65071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 одной навеске: сначала титруют ацетилсалициловую кислоту по метиловому красному в нейтрализованном спирте, затем фенобарбитал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тимолфталеину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фенолфталеину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Ацетилсалиц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-я к-та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М=180, Т = 0,0180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а=1 порошок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0,3/0,0180 = 16,7 мл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0,35:0,05=7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а=0,05 г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NaOH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16,7/7=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2,38 мл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Фенобарбитал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  М=232,   Т = 0,0232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а=1 порошок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0,05/0,0232 = 2,1 мл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а=0,05 г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NaOH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2,1/7 =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0,3 мл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Титруют в одной навеске, п/э увеличивать навеску нельзя. Уменьшаем концентрацию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титранта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а=0,05 г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0,02н.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NaOH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=0,3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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 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 мл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0,02н.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NaOH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0,0232/5=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0,00464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4AEDB8-7C02-410F-8111-F19E7BDB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К 5 мл спирта + 1-2 капли раствора  метилового красного и титруют раствором 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желтой окраски (нейтрализуют спирт) + 0,05 г порошка + 1 капля раствора  метилового красного и титруют раствором 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желтой окраски (ацетилсалициловая кислота).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оттитрованной жидкости + 3 капли раствора фенолфталеина (или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тимолфталеина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и титруют раствором 0,02н.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розовой окраски (фенобарбитал). </a:t>
            </a:r>
          </a:p>
          <a:p>
            <a:pPr algn="just">
              <a:lnSpc>
                <a:spcPct val="120000"/>
              </a:lnSpc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а/сал. к. = VKTP/a = 2,38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0,0180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0,35/0,05 = 0,3 г.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феноб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= VKTP/a = 1,5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0,00464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0,35/0,05 = 0,05 г.</a:t>
            </a:r>
          </a:p>
          <a:p>
            <a:pPr>
              <a:spcBef>
                <a:spcPts val="0"/>
              </a:spcBef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Расчет отклонений.</a:t>
            </a:r>
          </a:p>
          <a:p>
            <a:pPr>
              <a:spcBef>
                <a:spcPts val="0"/>
              </a:spcBef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7D7B488-BFE3-4865-8F7E-33A7AB63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357166"/>
            <a:ext cx="8535892" cy="6286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Кислоты ацетилсалициловой 0,3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ф/ф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Фенобарбитала  0,05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Р = 0,35 г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Сумма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ф/ф: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а=0,05 г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2,38 + 0,3 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2,68 мл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Фенобарбитал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Т = 0,0232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а=1 порошок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0,1н.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0,05/0,0232 = 2,1 мл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а=0,05 г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2,1/7 = 0,3 мл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а=0,1 г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0,1н.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0,3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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мл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62D9C4-95A3-4CE6-8FD0-743180E7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332656"/>
            <a:ext cx="8858943" cy="6048672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Методика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К 5 мл спирта + 1 каплю раствора фенолфталеина и титруют раствором 0,1н.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розовой окраски (нейтрализуют спирт) + 0,05 г порошка + 1-2 капли раствора фенолфталеина и титруют раствором 0,1н.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розовой окраски (сумма).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0,1 г порошка растворяют в 10 мл 5% раствора натрия карбоната и титруют раствором 0,1н.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неисчезающей мути (фенобарбитал). </a:t>
            </a:r>
          </a:p>
          <a:p>
            <a:pPr marL="0" indent="0" algn="just">
              <a:buNone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феноб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= VKTP/a = 0,6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0,0232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0,35/0,1 = 0,05 г.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Х,г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а/сал. к.=(V0,1н.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0,05/0,1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V0,1н.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)TP/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= (2,68 – 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0,05/0,1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0,6)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0,0180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0,35/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= 0,3 г.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Факторы эквивалентности и концентрация одинаковые,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навески - разные.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Расчет отклонений. Заключение.</a:t>
            </a: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26EDCA-A346-4E4B-BC9A-D410863E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3571900"/>
          </a:xfrm>
        </p:spPr>
        <p:txBody>
          <a:bodyPr>
            <a:normAutofit/>
          </a:bodyPr>
          <a:lstStyle/>
          <a:p>
            <a:pPr marL="0" indent="357188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8D7A4B-91D1-4204-A595-BE3AD4B8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9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5502BD-D4A2-40A5-8F82-9777E300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9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92696"/>
            <a:ext cx="8143932" cy="5736700"/>
          </a:xfrm>
          <a:solidFill>
            <a:srgbClr val="7030A0"/>
          </a:solidFill>
        </p:spPr>
        <p:txBody>
          <a:bodyPr>
            <a:noAutofit/>
          </a:bodyPr>
          <a:lstStyle/>
          <a:p>
            <a:pPr marL="0" indent="447675" algn="just">
              <a:buNone/>
            </a:pPr>
            <a:endParaRPr lang="ru-RU" sz="2800"/>
          </a:p>
          <a:p>
            <a:pPr marL="0" indent="447675" algn="just">
              <a:buNone/>
            </a:pPr>
            <a:endParaRPr lang="ru-RU" sz="2800"/>
          </a:p>
          <a:p>
            <a:pPr marL="0" indent="447675" algn="just">
              <a:buNone/>
            </a:pPr>
            <a:endParaRPr lang="ru-RU" sz="2800"/>
          </a:p>
          <a:p>
            <a:pPr marL="0" indent="447675" algn="just">
              <a:buNone/>
            </a:pPr>
            <a:endParaRPr lang="ru-RU" sz="2800"/>
          </a:p>
          <a:p>
            <a:pPr marL="0" indent="447675" algn="just">
              <a:buNone/>
            </a:pPr>
            <a:endParaRPr lang="ru-RU" sz="2800"/>
          </a:p>
          <a:p>
            <a:pPr marL="0" indent="447675" algn="just">
              <a:buNone/>
            </a:pPr>
            <a:endParaRPr lang="ru-RU" sz="2800"/>
          </a:p>
          <a:p>
            <a:pPr marL="0" indent="447675" algn="just">
              <a:buNone/>
            </a:pPr>
            <a:endParaRPr lang="ru-RU" sz="2800"/>
          </a:p>
          <a:p>
            <a:pPr marL="0" indent="447675" algn="just">
              <a:buNone/>
            </a:pPr>
            <a:r>
              <a:rPr lang="ru-RU" sz="2400">
                <a:solidFill>
                  <a:schemeClr val="bg1"/>
                </a:solidFill>
              </a:rPr>
              <a:t>Порошки, применяемые для лечения ран, поврежденной кожи и слизистых оболочек, а также порошки для новорожденных и детей до 1 года должны быть стерильными и готовиться в асептических условиях. Размер частиц - 0,1 мм.</a:t>
            </a:r>
          </a:p>
          <a:p>
            <a:pPr marL="0" indent="360363" algn="just">
              <a:spcBef>
                <a:spcPts val="0"/>
              </a:spcBef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143932" cy="38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AD931E-68EA-4CAD-B635-EE991618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86478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endParaRPr lang="ru-RU" sz="330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6814" y="332656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500" b="1">
                <a:latin typeface="Times New Roman" pitchFamily="18" charset="0"/>
                <a:cs typeface="Times New Roman" pitchFamily="18" charset="0"/>
              </a:rPr>
              <a:t>Технологический процесс изготовления порошков состоит из следующих стадий: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1. Подготовительная (поверхность стола протирают 70% спиртом).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2. Затирание пор ступки. В первую очередь поры ступки затирают инертными порошками (лактоза, сахароза, натрия хлорид, выписанными в рецепте.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3. Измельчение.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4. Смешивание.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5. Просеивание (для некоторых порошков). Цель просеивания - получение продукта с одинаковым размером частиц. 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6. Дозирование.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7. Упаковка.</a:t>
            </a:r>
          </a:p>
          <a:p>
            <a:pPr algn="just"/>
            <a:r>
              <a:rPr lang="ru-RU" sz="2500">
                <a:latin typeface="Times New Roman" pitchFamily="18" charset="0"/>
                <a:cs typeface="Times New Roman" pitchFamily="18" charset="0"/>
              </a:rPr>
              <a:t>8. Маркировка.</a:t>
            </a:r>
          </a:p>
          <a:p>
            <a:r>
              <a:rPr lang="ru-RU" sz="2500">
                <a:latin typeface="Times New Roman" pitchFamily="18" charset="0"/>
                <a:cs typeface="Times New Roman" pitchFamily="18" charset="0"/>
              </a:rPr>
              <a:t>9. Оформление.</a:t>
            </a:r>
          </a:p>
          <a:p>
            <a:r>
              <a:rPr lang="ru-RU" sz="2500">
                <a:latin typeface="Times New Roman" pitchFamily="18" charset="0"/>
                <a:cs typeface="Times New Roman" pitchFamily="18" charset="0"/>
              </a:rPr>
              <a:t>10. Анализ качества.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DE19B2-158E-4216-8424-A225D078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86478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7667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КАЧЕСТВА ПОРОШКОВ</a:t>
            </a:r>
          </a:p>
          <a:p>
            <a:pPr indent="3603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Качество порошков оценивают по следующим параметрам.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Письменный контроль.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Проверяют соответствие записей в рецепте и ППК, рецепте и этикетке, правильность расчетов. </a:t>
            </a:r>
          </a:p>
          <a:p>
            <a:pPr indent="360363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Контроль при отпуске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проверка документации и оформления порошков. Контролируется правильность написания этикетки: наличие ФИО больного, номера жетона, даты изготовления, срока годности, цены, способа приема, наличие подписи приготовившего, ставят подпись проверившего и отпустившего лекарственную форму. Соответствие упаковочного материала свойствам веществ, входящих в состав лекарственной формы.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Органолептический контроль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Проводят путем испытания соответствия цвета, вкуса, запаха порошка показателям входящих ингредиентов.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86B148-A499-48AA-A3D2-196889B2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3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Autofit/>
          </a:bodyPr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Однородность порошков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Проверяют визуально при изготовлении: при надавливании пестиком на порошковую смесь не должно обнаруживаться невооруженным глазом отдельных видимых частиц.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Сыпучесть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пересыпании порошков масса порошка должна быть сухая, сыпучая, не должно наблюдаться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комкования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прилипания к капсуле.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Физический контроль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порошков заключается в проверке массы отдельных доз, входящих в данную лекарственную форму (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3 доз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рассчитывают отклонения масс от указанных в ППК и сравниваются с допустимыми отклонениями.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 химическом контроле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качественный и количественный анализ проводят с учетом входящих в состав ингредиентов, с подбором рациональных методик анализа.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анализа порошков можно воспользоваться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рефрактометрическим методом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Показатель преломления измеряют для раствора, полученного растворением порошка в определенном количестве растворителя. Например: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92D910-4B08-46BF-9088-CE9ABC5B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9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6524"/>
            <a:ext cx="9001000" cy="65849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Ascorbinici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0,1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icotinici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0,03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Glucosi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      0,2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M.f.pulv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№ 10. S. По 1 порошку 3 р. в день.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Р=0,33 г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Описание.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Белый кристаллический порошок без запаха.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определяют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рефрактометрически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Сначала готовят раствор ЛФ: взвешивают 1 порошок и  растворяют в 5 мл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горячей воды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определения (после охлаждения) показателя преломления (≈7% раствор).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Кислота аскорбиновая.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0,5 мл приготовленного раствора + 2 к. раствора серебра нитрата, образуется серый осадок серебра.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Кислота никотиновая.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0,5 мл приготовленного раствора + 5 капель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Cu(CH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0,5 мл раствора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SCN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зеленое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окр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-е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Глюкоза.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0,5 мл приготовленного р-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+ 2-3 капли пергидроля и кипятят 2-3 мин для разрушения аскорбиновой кислоты, после охлаждения добавляют 2-4 капли реактива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Фелинга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нагревают. Образуется  кирпично-красный осадок.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F288F1-B6F5-42EE-9E26-CA28E2D2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b="1" i="1" dirty="0">
                    <a:latin typeface="Times New Roman" pitchFamily="18" charset="0"/>
                    <a:cs typeface="Times New Roman" pitchFamily="18" charset="0"/>
                  </a:rPr>
                  <a:t>Количественный анализ: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Кислота никотиновая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0,1н.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Кислота аскорбиновая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0,1н.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0,1н.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b="1" baseline="-25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,Э=М/2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Глюкоза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|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рефрактометрия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 algn="ctr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Титруют в одной навеске!</a:t>
                </a:r>
              </a:p>
              <a:p>
                <a:pPr marL="514350" indent="-514350" algn="just"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1. Сумма.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0,1н.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ф/ф,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к.аск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=176,13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к.ник</a:t>
                </a:r>
                <a:r>
                  <a:rPr lang="ru-RU" sz="2400" baseline="-25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=123,11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=1порошок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(0,33 г) + 5 мл воды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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получается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0,1 г </a:t>
                </a:r>
                <a:r>
                  <a:rPr lang="ru-RU" sz="24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аск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к-ты в 5 мл раствора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0,03 г ник. к-ты в 5 мл раствора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 в 1 мл  х=0,02 г </a:t>
                </a:r>
                <a:r>
                  <a:rPr lang="ru-RU" sz="2400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аск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. к-ты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      </a:t>
                </a:r>
                <a:r>
                  <a:rPr lang="ru-RU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ru-RU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anose="05050102010706020507" pitchFamily="18" charset="2"/>
                  </a:rPr>
                  <a:t> в 1 мл  х=0,006 г ник. к-ты</a:t>
                </a:r>
                <a:endPara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1761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06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1231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ru-RU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13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0,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49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62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0,5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𝑁𝑎𝑂𝐻</m:t>
                        </m:r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81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2. Кислота аскорбиновая.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0,1н.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400" baseline="-25000" dirty="0" err="1">
                    <a:latin typeface="Times New Roman" pitchFamily="18" charset="0"/>
                    <a:cs typeface="Times New Roman" pitchFamily="18" charset="0"/>
                  </a:rPr>
                  <a:t>экв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/2. Т=0,0088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0881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=2,27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мл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0,5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мл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н.</m:t>
                        </m:r>
                      </m:sup>
                    </m:sSubSup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14</m:t>
                    </m:r>
                    <m:r>
                      <a:rPr lang="ru-R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мл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24"/>
                <a:ext cx="8928992" cy="6584952"/>
              </a:xfrm>
              <a:blipFill>
                <a:blip r:embed="rId2"/>
                <a:stretch>
                  <a:fillRect l="-1093" t="-1850" r="-478" b="-1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E91BBB-7C87-4646-A70B-9B5ABD8A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2378</Words>
  <Application>Microsoft Office PowerPoint</Application>
  <PresentationFormat>Экран (4:3)</PresentationFormat>
  <Paragraphs>248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Тема Office</vt:lpstr>
      <vt:lpstr>ПОРОШКИ (часть 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растворов для инъекций</dc:title>
  <dc:creator>Admin</dc:creator>
  <cp:lastModifiedBy>Svetlana Abdullina</cp:lastModifiedBy>
  <cp:revision>224</cp:revision>
  <dcterms:created xsi:type="dcterms:W3CDTF">2018-10-18T13:50:28Z</dcterms:created>
  <dcterms:modified xsi:type="dcterms:W3CDTF">2022-11-22T06:03:59Z</dcterms:modified>
</cp:coreProperties>
</file>