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330" r:id="rId3"/>
    <p:sldId id="335" r:id="rId4"/>
    <p:sldId id="336" r:id="rId5"/>
    <p:sldId id="337" r:id="rId6"/>
    <p:sldId id="313" r:id="rId7"/>
    <p:sldId id="294" r:id="rId8"/>
    <p:sldId id="295" r:id="rId9"/>
    <p:sldId id="314" r:id="rId10"/>
    <p:sldId id="315" r:id="rId11"/>
    <p:sldId id="316" r:id="rId12"/>
    <p:sldId id="331" r:id="rId13"/>
    <p:sldId id="365" r:id="rId14"/>
    <p:sldId id="367" r:id="rId15"/>
    <p:sldId id="366" r:id="rId16"/>
    <p:sldId id="338" r:id="rId17"/>
    <p:sldId id="346" r:id="rId18"/>
    <p:sldId id="342" r:id="rId19"/>
    <p:sldId id="347" r:id="rId20"/>
    <p:sldId id="371" r:id="rId21"/>
    <p:sldId id="372" r:id="rId22"/>
    <p:sldId id="373" r:id="rId23"/>
    <p:sldId id="362" r:id="rId24"/>
    <p:sldId id="363" r:id="rId25"/>
    <p:sldId id="364" r:id="rId26"/>
    <p:sldId id="341" r:id="rId27"/>
    <p:sldId id="343" r:id="rId28"/>
    <p:sldId id="361" r:id="rId29"/>
    <p:sldId id="368" r:id="rId30"/>
    <p:sldId id="369" r:id="rId31"/>
    <p:sldId id="370" r:id="rId32"/>
    <p:sldId id="37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>
      <p:cViewPr varScale="1">
        <p:scale>
          <a:sx n="86" d="100"/>
          <a:sy n="86" d="100"/>
        </p:scale>
        <p:origin x="134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495C8-B117-4F0A-86F5-E4CB7A15084A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2D06D-D904-4A46-B165-353E118F0C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88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09791-C0AC-42EE-B7AD-C38C5133D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2DD88B-5F78-4A5F-9A28-EDD99D448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C59CDB-9C33-4957-B03B-BA2BF5E2E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4314-6909-47DE-B8CA-637349DBB91F}" type="datetime1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F54E8E-743E-4BC1-9A94-4EB59467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900C55-D07D-4EBE-8477-0562E94C6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82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F6094-DE8B-4523-BAB1-54B917A8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E47D4A-2A78-4C66-9E63-2BEEC8663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F4A319-231A-4F10-9573-CBBDD938A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2C08-D3F5-4FEB-BE18-2FBB63D63E1B}" type="datetime1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8D5A97-B7FE-4C8E-B010-A532F3CC0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A20CD9-4258-4CC3-8775-0BC825E3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12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FA4CE1-3D72-4935-8261-3BE98EDC0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84B6B1-4D68-4862-BF90-AEA57188B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105461-0800-4CCC-81DC-A48AF50D2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A882-103D-4C8A-A39E-5C35CED2E619}" type="datetime1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769353-F34D-4E5C-BB8A-1D804E740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8A28FC-8D3D-44AE-8049-AC05739A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00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FBFF61-292E-4508-89E4-47934758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D9B6CD-7CDC-4795-84FD-39089F1BF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F9B383-6B15-45F3-BBEC-56794FDC2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B8354-ECC8-4EDD-A785-862B431B0CBE}" type="datetime1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A9250C-4DBC-409B-8591-9DECE33FB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26CDEA-EDB7-4FF1-9FC5-F525B87E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73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4D9D46-444F-4A7F-B451-A5221863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9A5EB7-48D3-4149-98F3-A1B2FC9EE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FBC58C-D5CF-4F28-B193-65D8329FC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58BA-5BD9-41FD-AEA4-FAD976ED3246}" type="datetime1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689637-E437-46A0-8186-68A7ECE1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9DE1BF-F056-403A-A8B2-BC55CC4A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85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6980A1-3BFF-4843-8EBF-852F40B92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B64A6A-7E6C-4584-966D-B7B0BC939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B95A58-C20E-4E60-B229-E5672E6AE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A2F6D2-97CC-4B29-B1F3-B5723210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542F-AAF5-4FB2-8297-69EC76418B6D}" type="datetime1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7999D-7C14-4AA1-A032-A077DBAE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E6F675-670C-420D-844D-AB670C9A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37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F6B5D0-0E65-4930-BA45-695E371AC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817290-CDF1-4C53-AC3E-40130E39F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40B4CC-D2D9-40AA-98A8-C4347F687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38BC7BA-B3F2-4A8F-A285-85FD0ED28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EF03AC-6D12-4C1D-A0DB-6F62E397A0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D3D30AB-0806-4D5C-8BDF-34D3EA42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9A87-04DB-468E-8EC7-8B2016FE0E8C}" type="datetime1">
              <a:rPr lang="ru-RU" smtClean="0"/>
              <a:t>22.11.2022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F7CC2C-91F3-478D-809B-5ECBB993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2C4BBE-83FE-4A99-8F49-87FE9BDFB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00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7C57A-C661-44E4-9441-C7DDD7DED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37586B6-684C-4A8D-B708-F6EE9B4CE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F2A0-9AF6-4AD5-991B-F683B04EA366}" type="datetime1">
              <a:rPr lang="ru-RU" smtClean="0"/>
              <a:t>22.11.2022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4135FD7-1EFD-4362-8265-EDEA89D8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71C903-87E6-491C-9925-827D3E99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20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6DBE211-8907-41F7-92FF-E6BEFC66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9A89-BF6F-4ACA-B0B4-D0CF8CF20216}" type="datetime1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38EA915-4B47-40AA-8FCD-38EDD922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F9F187-2807-4D5F-8C79-F9DEBF213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5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10ED70-2487-4237-929A-8C42D90B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A27E47-5B9C-4438-88AE-E80B87446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9B9C4A-6DA8-4100-8C07-F0D39DA6A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101F54-367E-454D-8592-A98BF9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3E910-5267-41AD-966E-E7EEEBB8BB6E}" type="datetime1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272FC3-CE07-4169-A25B-E326FF6F7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258753-3502-418F-BADB-34A139FCD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36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F171B8-387D-4171-B78B-EF371601E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F38228-DB67-4528-8EA4-CB22FFDD9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828792-B251-4CD7-B245-39FCF0567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F39418-51E9-46ED-B14E-B9EA7CAF2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6F344-D508-4151-BE85-DDE51BC18EC1}" type="datetime1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91306A-3723-4037-A6BE-762A82C79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CF3C8C-9B1D-4123-8388-620429104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70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6AEB22-B413-4B9D-88D3-374E0BADC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B8353B-4920-4F45-9CA0-C692F8BC2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4A4C56-C189-49E8-BED8-46F6FFD6C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95A6A-7772-4D70-96A2-C5D52DB30D6B}" type="datetime1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BCB119-CC02-418D-8BCC-C7BF3D654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C77E61-C41C-407F-B6C9-EDC2A3406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96DBE-B6B5-4CD2-B635-F8B3CF6B4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0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929618" cy="928694"/>
          </a:xfrm>
          <a:solidFill>
            <a:schemeClr val="bg2">
              <a:lumMod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ПОРОШКИ (часть 2)</a:t>
            </a:r>
          </a:p>
        </p:txBody>
      </p:sp>
      <p:pic>
        <p:nvPicPr>
          <p:cNvPr id="2055" name="Picture 7" descr="https://thumbs.dreamstime.com/b/%D1%80%D0%B0%D1%81%D0%BA%D1%80%D1%8B%D1%82%D0%B0%D1%8F-%D0%BF%D0%B8-%D1%8E-%D1%8C%D0%BA%D0%B0-%D0%BA%D0%B0%D0%BF%D1%81%D1%83-%D1%8B-%D0%BC%D0%B5-%D0%B8%D1%86%D0%B8%D0%BD%D1%8B-%D1%81-%D0%BF%D0%BE%D1%80%D0%BE%D1%88%D0%BA%D0%BE%D0%BC-%D0%BD%D0%B0-%D0%B5%D1%80%D0%B5%D0%B2%D1%8F%D0%BD%D0%BD%D0%BE%D0%B9-%D0%BF%D1%80%D0%B5-%D0%BF%D0%BE%D1%81%D1%8B-%D0%BA%D0%B5-455504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1500174"/>
            <a:ext cx="3064423" cy="257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4071942"/>
            <a:ext cx="7929618" cy="221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 descr="https://medrussia.org/wp-content/uploads/2017/10/original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1500174"/>
            <a:ext cx="4909449" cy="257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17473A6-4124-42B4-88D5-EAC282E1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6524"/>
            <a:ext cx="8856984" cy="658495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Анальгин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 = 0,0176.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порошок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0,25/0,0176 =14,23 мл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0,35/0,05=7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14,23/7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2,03 мл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0,05 г порошка +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4-5 мл спирта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+ 2 капли р-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HCl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титруют быстро раствором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желтой окраски.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=VKTР/a = 2,03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0,0176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0,35/0,05 = 0,25 г.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Отклонение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±8%,    [0,23-0,27]</a:t>
            </a:r>
          </a:p>
          <a:p>
            <a:pPr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7B6A63E-5411-477A-9388-C292D5DE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221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36524"/>
            <a:ext cx="8856984" cy="62928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Кофеин-бензоат натрия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эфир. Т</a:t>
            </a:r>
            <a:r>
              <a:rPr lang="en-US" sz="2600" baseline="-25000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600" baseline="-25000" dirty="0" err="1">
                <a:latin typeface="Times New Roman" pitchFamily="18" charset="0"/>
                <a:cs typeface="Times New Roman" pitchFamily="18" charset="0"/>
              </a:rPr>
              <a:t>бенз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= 0,0144. 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Титруют по бензоату натрия, которого в препарате 60%. 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 г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бенз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– 100 г КБ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8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бенз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0,0144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</a:t>
            </a:r>
            <a:r>
              <a:rPr lang="ru-RU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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 b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=0,0144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100/60=0,0240;  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порошок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0,1/0,0240 = 4,17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0,35/0,05 =7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4,17/7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0,6 мл</a:t>
            </a:r>
          </a:p>
          <a:p>
            <a:pPr marL="0" indent="0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0,05 г порошка + 2 мл воды +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мл эфира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+ 2 капли р-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метил.оранж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-го (разв.1:5) + 1 каплю р-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метиленового синего и титруют р-ром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HCl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 фиолетовой окраски водного слоя.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эфира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водной фазы в конце титрования</a:t>
            </a:r>
          </a:p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VKT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усл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/a = 0,6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0,0240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0,35/0,05 = 0,1 г.</a:t>
            </a:r>
          </a:p>
          <a:p>
            <a:pPr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Расчет отклонений. Заключение.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87BB987-9A94-46C3-AB8C-D6A38789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214710"/>
          </a:xfrm>
        </p:spPr>
        <p:txBody>
          <a:bodyPr>
            <a:normAutofit/>
          </a:bodyPr>
          <a:lstStyle/>
          <a:p>
            <a:pPr marL="0" indent="357188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Внутриаптечный контроль качества порошков  с  </a:t>
            </a:r>
            <a:r>
              <a:rPr lang="en-US" sz="3600" b="1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витаминами</a:t>
            </a:r>
            <a:endParaRPr lang="ru-RU" sz="36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7188" algn="ctr">
              <a:lnSpc>
                <a:spcPct val="150000"/>
              </a:lnSpc>
              <a:spcBef>
                <a:spcPts val="0"/>
              </a:spcBef>
              <a:buNone/>
            </a:pPr>
            <a:endParaRPr lang="ru-RU" sz="36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F56945A-61DB-48AB-B057-DEFED2DEE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31219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 algn="just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Кислоты ацетилсалициловой 0,2|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Кислоты аскорбиновой  0,15       |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Сахара   0,25                                  |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опред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0,6 г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Белый кристаллический порошок без запаха.</a:t>
            </a:r>
          </a:p>
          <a:p>
            <a:pPr marL="0" indent="0" algn="just"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Ацетилсалициловая к-та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+ 5-6 капель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разв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нагревают → белый осадок и запах уксусной кислоты.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Аскорбиновая кислота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2 кап. р-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нитрата серебра; серый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осадок.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B0C357B-7A4E-444C-AE59-1B2F83E4C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383062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600" b="1" i="1" dirty="0">
                <a:latin typeface="Times New Roman" pitchFamily="18" charset="0"/>
                <a:cs typeface="Times New Roman" pitchFamily="18" charset="0"/>
              </a:rPr>
              <a:t>Количественный анализ:</a:t>
            </a:r>
            <a:endParaRPr lang="ru-RU" sz="8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Сумма а/</a:t>
            </a:r>
            <a:r>
              <a:rPr lang="ru-RU" sz="8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салиц</a:t>
            </a:r>
            <a:r>
              <a:rPr lang="ru-RU" sz="8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кислоты  </a:t>
            </a:r>
            <a:r>
              <a:rPr lang="ru-RU" sz="74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74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7400" dirty="0">
                <a:latin typeface="Times New Roman" pitchFamily="18" charset="0"/>
                <a:cs typeface="Times New Roman" pitchFamily="18" charset="0"/>
              </a:rPr>
              <a:t>, Э=М=180,Т=0,0180</a:t>
            </a:r>
            <a:r>
              <a:rPr lang="ru-RU" sz="7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аскорбиновой кислоты   </a:t>
            </a:r>
            <a:r>
              <a:rPr lang="ru-RU" sz="74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74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7400" dirty="0">
                <a:latin typeface="Times New Roman" pitchFamily="18" charset="0"/>
                <a:cs typeface="Times New Roman" pitchFamily="18" charset="0"/>
              </a:rPr>
              <a:t>, Э=М=176,Т=0,0176.</a:t>
            </a:r>
            <a:endParaRPr lang="ru-RU" sz="8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а=1порошок    </a:t>
            </a:r>
            <a:r>
              <a:rPr lang="en-US" sz="86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62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= 0,2/0,0180 + 0,15/0,0176 =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                                           =11,1 + 8,5 = 19,6 мл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0,6 г/0,05 г </a:t>
            </a:r>
            <a:r>
              <a:rPr lang="ru-RU" sz="8800" dirty="0">
                <a:latin typeface="Times New Roman" pitchFamily="18" charset="0"/>
                <a:cs typeface="Times New Roman" pitchFamily="18" charset="0"/>
              </a:rPr>
              <a:t>=12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</a:t>
            </a:r>
            <a:r>
              <a:rPr lang="ru-RU" sz="8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86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62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= 19,6:12 = </a:t>
            </a:r>
            <a:r>
              <a:rPr lang="ru-RU" sz="8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1,63 мл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86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6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: К </a:t>
            </a:r>
            <a:r>
              <a:rPr lang="ru-RU" sz="8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мл спирта </a:t>
            </a: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+ 1 каплю раствора фенолфталеина  и титруют раствором 0,1н. </a:t>
            </a:r>
            <a:r>
              <a:rPr lang="en-US" sz="86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 до розовой окраски + 0,05 г ЛФ + 1-2 капли раствора фенолфталеина и титруют раствором 0,1н. </a:t>
            </a:r>
            <a:r>
              <a:rPr lang="en-US" sz="86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 до розовой окраски.</a:t>
            </a: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8938B0F-012A-49C1-89F3-2B7D0C52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1681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Аскорбиновая кислота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7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Э =М/2 =176/2 = 88, </a:t>
            </a:r>
          </a:p>
          <a:p>
            <a:pPr marL="0" indent="0" algn="r">
              <a:buNone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Т = 0,0088.   </a:t>
            </a:r>
          </a:p>
          <a:p>
            <a:pPr marL="0" indent="0">
              <a:buNone/>
            </a:pPr>
            <a: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порошок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= 0,15/0,0088 = 17,05 мл</a:t>
            </a:r>
          </a:p>
          <a:p>
            <a:pPr marL="0" indent="0" algn="just">
              <a:buNone/>
            </a:pPr>
            <a: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   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=17,05:12=</a:t>
            </a: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1,42 мл</a:t>
            </a:r>
          </a:p>
          <a:p>
            <a:pPr marL="0" indent="0" algn="just">
              <a:buNone/>
            </a:pP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: к 0,05 г ЛФ + 2 мл воды и титруют раствором 0,1н.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7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до желтой окраски.</a:t>
            </a:r>
          </a:p>
          <a:p>
            <a:pPr marL="0" indent="0" algn="just">
              <a:buNone/>
            </a:pP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аскорб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. к.=VKTP/a=1,42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0,0088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0,6/0,05=0,15 г.</a:t>
            </a:r>
          </a:p>
          <a:p>
            <a:pPr marL="0" indent="0" algn="just">
              <a:buNone/>
            </a:pP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ац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салиц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. к.= 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)КTP/a =</a:t>
            </a:r>
          </a:p>
          <a:p>
            <a:pPr marL="0" indent="0" algn="just">
              <a:buNone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= (1,63 - </a:t>
            </a: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1,42)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0,0180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0,6/0,05 = 0,2 г.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7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7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Навески и концентрации одинаковые,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7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эквиваленты – разные.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Расчет отклонений. Заключение.</a:t>
            </a:r>
            <a:endParaRPr lang="ru-RU" sz="27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C6D1FD8-CA56-4ACA-B1E2-4F8118E3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Кислоты аскорбиновой 0,1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Э=М=176.</a:t>
            </a: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Сахара                            0,2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определяют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0,3 г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Белый кристаллический порошок без запаха.</a:t>
            </a:r>
          </a:p>
          <a:p>
            <a:pPr marL="0" indent="0"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Аскорбиновая кислота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+ 2 капли раствора нитрата серебра, образуется серый осадок.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058A12E-7CF2-479A-9750-E267370F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0871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Аскорбиновая кислота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Т=0,0176.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а=1порошок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0,1/0,0176 = 5,68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0,3/0,05 г = 6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5,68/6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0,95 мл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0,05 г порошка + 2 мл воды + 2-3 капли раствора фенолфталеина и титруют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розовой окраски.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VKTP/a = 0,95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0,0176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0,3/0,05 = 0,1 г.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Отклонение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±10% [0,09-0,11].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Заключение.</a:t>
            </a:r>
            <a:endParaRPr lang="ru-RU" sz="2800" b="1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904B35F-2056-4A86-9463-9702B1C6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50206" cy="616874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Пиридоксина г/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0,01      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800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 Э=М=206,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Сахара  0,2                        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определяют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0,21 г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Белый кристаллический порошок без запаха.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Пиридоксин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+ 2 капли реактива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Драгендорфа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→ оранжевый осадок.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Хлориды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+ 2 капли раствора нитрата серебра, образуется белый творожистый осадок.</a:t>
            </a:r>
          </a:p>
          <a:p>
            <a:pPr>
              <a:lnSpc>
                <a:spcPct val="110000"/>
              </a:lnSpc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FCF9ABA-A750-4C48-9C68-B46C5066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2477" y="153533"/>
            <a:ext cx="8856984" cy="650718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Пиридоксина г/</a:t>
            </a: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 = 0,0206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порошок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0,01/0,0206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0,49 мл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Взвешиваем один порошок и помещаем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пенициллинку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+ 2 мл воды + 1-2 капли раствора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бромфенолового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синего + по каплям разведенную уксусную кислоту до зеленовато-желтой окраски и титруют 0,1н.р-ром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 фиолетовой окраски.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VKTP/a = 0,49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0,0206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0,21/0,21взвеш. = 0,01 г.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Расчет отклонений. Заключение.</a:t>
            </a:r>
          </a:p>
          <a:p>
            <a:pPr marL="0" indent="442913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Можно титровать раствором 0,1н.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поиндикатору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бромтимоловому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синему без органического растворителя,  т.к. амфотерное основание.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7A76274-F97A-491F-854A-1791F0AE5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3571900"/>
          </a:xfrm>
        </p:spPr>
        <p:txBody>
          <a:bodyPr>
            <a:normAutofit/>
          </a:bodyPr>
          <a:lstStyle/>
          <a:p>
            <a:pPr marL="0" indent="357188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Внутриаптечный контроль качества порошков  с производными </a:t>
            </a:r>
          </a:p>
          <a:p>
            <a:pPr marL="0" indent="357188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пурина и пиразола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A8D7A4B-91D1-4204-A595-BE3AD4B8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6524"/>
            <a:ext cx="8784976" cy="646082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Кислоты никотиновой 0,05      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по разнице</a:t>
            </a: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Пиридоксина г/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0,05                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800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Сахара  0,2                                  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определяют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0,3 г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Белый кристаллический порошок без запаха.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Никотиновая кислота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 капли раствора ацетата меди, образуется сине-голубой осадок.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Пиридоксин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+ 2 капли раствора хлорида железа → красное окрашивание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общеалкалоидный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р-в нельзя, т.к. есть никотин. к-та).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Хлориды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+ 2 капли раствора нитрата серебра, образуется белый творожистый осадок.</a:t>
            </a:r>
          </a:p>
          <a:p>
            <a:pPr>
              <a:lnSpc>
                <a:spcPct val="110000"/>
              </a:lnSpc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AE98A3D-2464-4F41-B8C5-1EE1AC25A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634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85728"/>
            <a:ext cx="8712968" cy="635798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Количественный анализ: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можно титровать раствором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бромтимоловому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синему без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орг.раст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-ля (т.к. пиридоксин - амфотерное основание).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Сумма </a:t>
            </a: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никот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 к-ты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0,1н.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Э=М=123,Т=0,0123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пиридоксина г/</a:t>
            </a:r>
            <a:r>
              <a:rPr 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0,1н.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Э=М=206,Т=0,0206.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а=1порошок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=0,05/0,0123+0,05/0,0206=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                                 =4,07+2,43=6,5мл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 г/0,05 г=6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6,5:6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1,08 мл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пенициллинку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помещаем 0,05 г ЛФ + 2 мл воды + 3 капли раствора  </a:t>
            </a:r>
            <a:r>
              <a:rPr lang="ru-RU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бромтимолового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синего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титруют 0,1н.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от желтой до синей окраски.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4705AF3-9FCC-4BDD-8704-A0FDFAB70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642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6524"/>
            <a:ext cx="8856984" cy="653283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Пиридоксина гидрохлорид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 = 0,0206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а=1 порошок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2,43 мл;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2,43:6 = 0,405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а=0,1 г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2,43:3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0,81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пенициллинку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помещаем 0,1 г ЛФ + 2 мл воды + 1-2 капли раствора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бромфенолового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синего + по каплям разведенную уксусную кислоту до зеленовато-желтой окраски и титруют 0,1н.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 фиолетовой окраски.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пиридоксина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VKTP/a = 0,81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0,0206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0,3/0,1 = 0,05 г.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никотин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. к.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=(V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0,05/0,1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)TP/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(1,08 -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0,05/0,1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0,81)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0,0123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0,3/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0,05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0,05 г.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Эквиваленты и концентрации одинаковые,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навески – разные.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Расчет отклонений. Заключение.</a:t>
            </a:r>
            <a:endParaRPr lang="ru-RU" sz="28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C1F79A2-7FCC-4B92-9920-924EBFE3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044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Кислоты никотиновой 0,05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Э=М=123.</a:t>
            </a: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Глюкозы                         0,2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рефрактометрия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0,25 г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Белый кристаллический порошок.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Глюкозу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определяют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рефрактометрически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Сначала готовят раствор ЛФ: взвешивают 1 порошок и  растворяют в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 мл горячей воды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определения показателя преломления (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5% раствор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 – 100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0,25 – х мл          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  х=5 мл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Никотиновая кислота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0,5 мл приготовленного раствора ЛФ + по 2 капли раствора ацетата меди и роданида аммония, образуется зеленое окрашивание.</a:t>
            </a:r>
            <a:endParaRPr lang="ru-RU" sz="28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C5FE217-0C74-4989-B75C-F3AD82B0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336704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Глюкоза.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0,5 мл приготовленного р-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ЛФ прибавляют 2-3 капли реактива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Фелинга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нагревают. Образуется кирпично-красный осадок.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Никотиновая кислота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ф/ф, Т=0,0123.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мл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0,01/0,0123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0,81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0,05 – 5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х – 1 мл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х=0,01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1 мл приготовленного раствора ЛФ +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 капли раствора фенолфталеина и титруют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розовой окраски.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VKTP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мк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/a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пип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=0,81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0,0123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0,25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5/0,25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взвеш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1=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0,05 г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Расчет отклонений.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3799A42-DE8F-44B8-95BC-65412ACC1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Глюкозу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определяют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рефрактометрически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Расчет содержания глюкозы производят по формуле:</a:t>
            </a:r>
          </a:p>
          <a:p>
            <a:pPr marL="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– n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1%н.к.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гл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взвеш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– n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– 1%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0,0021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0,25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5/ 0,00129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0,25</a:t>
            </a:r>
          </a:p>
          <a:p>
            <a:pPr marL="0" indent="0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Расчет отклонений. </a:t>
            </a:r>
          </a:p>
          <a:p>
            <a:pPr marL="0" indent="0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Заключение.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B2DE2379-F83B-4356-9301-09E8D18F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4018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 algn="just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Рибофлавина  0,02                      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только качественно</a:t>
            </a: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Кислоты аскорбиновой  0,15     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Э=М=176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0,17 г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Оранжево-желтый кристаллический порошок со своеобразным запахом.</a:t>
            </a:r>
          </a:p>
          <a:p>
            <a:pPr marL="0" indent="0" algn="just"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Рибофлавин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по цвету.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Аскорбиновая кислота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 капли р-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нитрата серебра; серый  осадок.</a:t>
            </a:r>
            <a:endParaRPr lang="ru-RU" sz="28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D37AF44-DF5D-42DC-9EDD-1F3C262CA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31219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Аскорбиновая кислота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Т=0,0176.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а=1порошок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0,15/0,0176 = 8,52 мл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0,17/0,05=3,4 ;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8,52/3,4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2,51 мл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(пипетку набирают два раза)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0,05 г порошка + 2 мл воды + 3 капли раствора  фенолфталеина и титруют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розовой окраски.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VKTP/a = 2,51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0,0176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0,17/0,05 = 0,15 г.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Расчет отклонений.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Заключение.</a:t>
            </a: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CFF204F-5120-4C9C-8DB7-2B5FBA494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24018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Рибофлавина  0,001                    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качественно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Кислоты аскорбиновой  0,1       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Э=М=176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Глюкозы 0,2                                  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рефрактометрия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0,301 г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Оранжево-желтый кристаллический порошок со своеобразным запахом.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Глюкозу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определяют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рефрактометрически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Сначала готовят раствор ЛФ: взвешивают 1 порошок и  растворяют в 5 мл воды для определения показателя преломления (6% раствор).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Рибофлавин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по цвету.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DE814A8-2278-4822-AFFB-BCEA7FA6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623961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Кислота аскорбиновая.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0,5 мл приготовленного раствора прибавляют 2 капли раствора серебра нитрата, образуется темный осадок.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Глюкоза.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0,5 мл приготовленного р-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прибавляют 2-3 капли пергидроля и кипятят 2-3 мин (удаляют аскорбиновую кислоту), после охлаждения добавляют 2-4 капли реактива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Фелинга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нагревают.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Образуется  кирпично-красный осадок.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365F76A-EE88-4D42-8001-5ABCFFC89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714356"/>
            <a:ext cx="8750776" cy="571504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К-ты ацетилсалициловой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Э=М=180</a:t>
            </a: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Анальгина  по 0,25             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Э=М/2=351/2=176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0,5 г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Белый или слегка желтоватый кристаллический порошок без запаха.</a:t>
            </a:r>
          </a:p>
          <a:p>
            <a:pPr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Анальгин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ацетилсалициловая к-та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0,01 г ЛФ помещают в фарфоровую чашку + 5-6 капель серной кислоты концентр., нагревают → красное окрашивание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ауриновый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краситель).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F211972-D60E-4DDF-B06E-DDF6285E7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16874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Аскорбиновая кислота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Т=0,0176.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мл  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0,02/0,0176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1,1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 – 5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х – 1 мл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х=0,02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1 мл приготовленного раствора ЛФ + 3 кап. раствора фенолфталеина и титруют  раствором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розовой окраски.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аск.к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.=1,1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0,0176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0,301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5/0,3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взвеш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 = 0,1 г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Расчет отклонений.</a:t>
            </a:r>
          </a:p>
          <a:p>
            <a:pPr>
              <a:spcBef>
                <a:spcPts val="0"/>
              </a:spcBef>
              <a:buNone/>
            </a:pPr>
            <a:endParaRPr lang="ru-RU" sz="28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C411B36-285D-4D9D-A323-AF7591F6A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678768" cy="578647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Глюкозу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определяют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рефрактометрически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Аск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к-ты 0,1 г в 5 мл, т.е. 2% раствор.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Расчет содержания глюкозы производят по формуле: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– n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2%а.к.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гл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baseline="-25000" dirty="0" err="1">
                <a:latin typeface="Times New Roman" pitchFamily="18" charset="0"/>
                <a:cs typeface="Times New Roman" pitchFamily="18" charset="0"/>
              </a:rPr>
              <a:t>взвеш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– n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– 2%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0,0016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0,301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5/ 0,00129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0,30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взвеш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показатель преломления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0,02% раствора рибофлавина заводского изготовления!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Расчет отклонений.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Заключение.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13F746E-6F29-43FA-B49B-1946BC65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678768" cy="578647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13F746E-6F29-43FA-B49B-1946BC65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220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12068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Количественный анализ: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Ацетилсалициловая к-та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: 0,1н.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Э=М=180,16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Т = 0,018016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порошок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2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= 0,25/0,018016 = 13,88 мл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0,5/0,05=10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NaOH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= 13,88/10 = </a:t>
            </a:r>
            <a:r>
              <a:rPr 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1,39 мл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: 5 мл спирта + 1-2 капли  раствора метилового красного и титруют раствором 0,1н.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до желтой окраски (нейтрализуют спирт) + 0,05 г порошка + 1 кап. раствора метилового красного и титруют раствором 0,1н.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до желтой окраски. 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= VKTP/a = 1,39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0,018016</a:t>
            </a:r>
            <a:r>
              <a:rPr lang="ru-RU" sz="32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0,5/0,05 = 0,25 г.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Отклонение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±8%,    [0,23-0,27]</a:t>
            </a:r>
          </a:p>
          <a:p>
            <a:pPr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6562A1C-7854-46DB-A8D2-1380EFD0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221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6524"/>
            <a:ext cx="8712968" cy="64608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Анальгин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Э=М/2=351,36/2=175,68    </a:t>
            </a:r>
          </a:p>
          <a:p>
            <a:pPr algn="r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 = 0,017568.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порошок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0,25/0,017568 =14,2 мл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14,2/10 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1,42 мл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0,05 г порошка +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4-5 мл спирта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+ 2 капли раствора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HCl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титруют быстро раствором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желтой окраски, не исчезающей в течение 30 сек.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г – 160 мл спирта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0,25/10 – х мл спирта               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 х=4 мл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=VKTР/a = 1,42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0,017568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0,5/0,05 = 0,25 г.</a:t>
            </a:r>
          </a:p>
          <a:p>
            <a:pPr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Отклонение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±8%,    [0,23-0,27]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Заключение.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F550029-6A91-4705-B1D6-5827A705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22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285728"/>
            <a:ext cx="8712968" cy="6239616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Анальгина   0,02             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3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000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ru-RU" sz="3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Э=М/2=351/2=176 </a:t>
            </a:r>
            <a:endParaRPr lang="ru-RU" sz="30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Димедрола  0,005           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3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3000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Э=М=292</a:t>
            </a:r>
            <a:endParaRPr lang="ru-RU" sz="30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Сахара         0,2</a:t>
            </a:r>
            <a:r>
              <a:rPr lang="ru-RU" sz="3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0,225 г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Белый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или слегка желтоватый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кристаллический порошок без запаха.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Анальгин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раствор хлорида железа → синее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окр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→ исчезает.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Димедрол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в фарфоровой чашке прибавляют 5 капель концентрированной серной кислоты; образуется желтое окрашивание.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Хлориды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 0,01 г ЛФ + 0,5 мл воды + 2 капли                 р-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нитрата серебра; белый творожистый осадок.</a:t>
            </a:r>
          </a:p>
          <a:p>
            <a:pPr>
              <a:spcBef>
                <a:spcPts val="0"/>
              </a:spcBef>
              <a:buNone/>
            </a:pP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6A7DE86-F8E1-489F-B565-5037B208E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048672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Количественный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Анальгин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0,1н.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Э=М/2=351,36/2=175,68    </a:t>
            </a:r>
          </a:p>
          <a:p>
            <a:pPr algn="r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 = 0,017568.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порошок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0,02/0,017568 =1,14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0,225/0,05=4,5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а=0,05 г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1,14/4,5  = 0,25 мл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а=0,1 г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0,25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0,5 мл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Методика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0,1 г порошка +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2-3 мл спирта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+ 2 капли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0,1н. р-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HCl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быстро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титруют 0,1н. раствором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желтой окраски.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1 г – 160 мл спирта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0,02/5 – х мл спирта 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 х=0,64 мл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=VKTР/a = 0,5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0,017568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0,225/0,1 = 0,02 г.</a:t>
            </a:r>
          </a:p>
          <a:p>
            <a:pPr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Отклонение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±15%,    [0,017-0,023]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421E2A6-D266-4453-848A-BA8898389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221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57166"/>
            <a:ext cx="8856984" cy="628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Димедрол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:  0,1н.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7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метод Фаянса по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бромфеноловому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синему,  Э=М= 291,82  Т = 0,0292.</a:t>
            </a:r>
          </a:p>
          <a:p>
            <a:pPr algn="just">
              <a:buNone/>
            </a:pPr>
            <a:r>
              <a:rPr lang="ru-RU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а=1 порошок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    V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= 0,005/0,0292 = 0,17 мл</a:t>
            </a:r>
          </a:p>
          <a:p>
            <a:pPr>
              <a:buNone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Навеску увеличить не можем, п/э   уменьшаем концентрацию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титранта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0,02н.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=0,17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5=0,85мл; Т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0,02н.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=0,0292/5=0,00584</a:t>
            </a:r>
          </a:p>
          <a:p>
            <a:pPr marL="0" indent="0" algn="just">
              <a:buNone/>
            </a:pP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Методика: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Взвешиваем один порошок и помещаем в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пенициллинку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+ 2 мл воды + 1-2 капли р-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бромфенолового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синего + по каплям разведенную уксусную к-ту до зеленовато-желтой окраски и титруют р-ром 0,02н.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ru-RU" sz="2700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до фиолетовой окраски.</a:t>
            </a:r>
          </a:p>
          <a:p>
            <a:pPr marL="0" indent="0">
              <a:buNone/>
            </a:pP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Х,г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= VKTР/a = 0,85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0,00584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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0,225/0,225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(взвешенное)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= 0,005 г</a:t>
            </a:r>
          </a:p>
          <a:p>
            <a:pPr marL="0" indent="0" algn="just">
              <a:buNone/>
            </a:pP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Отклонение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: ±20%  [0,004-0,006]. 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Заключение.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97506FE-BFDD-49AC-8DA8-A536EA270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035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602473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Провести  ВАК порошка состава: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Анальгина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0,25                   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baseline="-25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Э=М/2=351/2=176 </a:t>
            </a:r>
            <a:endParaRPr lang="ru-RU" sz="28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Кофеин-бензоата  натрия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0,1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0,1н.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Э=М=144.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 = 0,35 г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Описание.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Белый или слегка желтоватый кристаллический порошок без запаха.</a:t>
            </a:r>
          </a:p>
          <a:p>
            <a:pPr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Качественный анализ: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Анальгин и бензоат-ион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раствор хлорида железа → синее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окр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→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окр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исчезает и выпадает розово-желтый осадок.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Кофеин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к 0,01 г ЛФ + 0,5 мл воды + 2 капли раствора йода→ бурый осадок. 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0945A9A-3373-42AF-AEA1-D75441AC3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6DBE-B6B5-4CD2-B635-F8B3CF6B449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3119</TotalTime>
  <Words>3027</Words>
  <Application>Microsoft Office PowerPoint</Application>
  <PresentationFormat>Экран (4:3)</PresentationFormat>
  <Paragraphs>341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Тема Office</vt:lpstr>
      <vt:lpstr>ПОРОШКИ (часть 2)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растворов для инъекций</dc:title>
  <dc:creator>Admin</dc:creator>
  <cp:lastModifiedBy>Svetlana Abdullina</cp:lastModifiedBy>
  <cp:revision>234</cp:revision>
  <dcterms:created xsi:type="dcterms:W3CDTF">2018-10-18T13:50:28Z</dcterms:created>
  <dcterms:modified xsi:type="dcterms:W3CDTF">2022-11-22T05:59:03Z</dcterms:modified>
</cp:coreProperties>
</file>