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3836D-9626-427B-A02F-1DF97F7C5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9AA55E-C5DC-42ED-AAE6-7E598ABF9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73D53-CE5B-442C-B35E-A5BA3BB50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26A1-C66B-4686-87AE-FF3F2687588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6A7F0B-D1B7-4AFA-B68A-87A9C025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F1422-AE53-42A1-B07C-3936E4AD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2CDD-44BD-48E1-8559-6DE5B53E0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5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207FE-57C0-41D3-AF6C-0352EF76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56DC82-4D64-4D3F-B12D-9EE88F540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7F0338-2FEF-4E80-8029-AF4B8559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26A1-C66B-4686-87AE-FF3F2687588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3F49DE-E6C7-46EB-A676-C1BC49AF4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A7060D-477E-4E2B-8FCC-B041BF82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2CDD-44BD-48E1-8559-6DE5B53E0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53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1E87B4-33F1-404B-9624-8BE8E7E542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00C6E-83DC-47EE-BB9A-BBF062EFB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BDF62E-A9F8-45F4-894D-5FD9D8CDF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26A1-C66B-4686-87AE-FF3F2687588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1F0C84-3047-4171-BE55-395181D6E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B35410-10A3-47D7-AFCD-4D2BD4703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2CDD-44BD-48E1-8559-6DE5B53E0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25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26A1-C66B-4686-87AE-FF3F2687588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2CDD-44BD-48E1-8559-6DE5B53E08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03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26A1-C66B-4686-87AE-FF3F2687588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2CDD-44BD-48E1-8559-6DE5B53E0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8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4DB72-444D-49C1-B610-1CBA0E445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FBBDBC-D2A8-48D5-BCB6-68DC83069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007DE-98FB-4972-81BF-02DDA1B9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26A1-C66B-4686-87AE-FF3F2687588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C1E45-00BC-4A47-8BD1-8E6C7F16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160ABA-1E02-4BA7-AEF4-D1BAB914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2CDD-44BD-48E1-8559-6DE5B53E0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7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61CB1-0B83-48D6-A111-194C0841B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F7541E-1EBD-4C3E-B0AC-20BE4F5C6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2745C-EAE9-4DFD-B1FB-805619B13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26A1-C66B-4686-87AE-FF3F2687588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F801F4-E1A4-4F7D-9E02-20E3AF636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E39779-9647-48D2-AF5A-C1403FA0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2CDD-44BD-48E1-8559-6DE5B53E0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63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7D132-5E25-4C3A-9A58-1EC3B8DA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FD3370-AD8C-4FC1-87B2-5CB8D32A1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029260-65B0-4176-BF00-E50CDF528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BE4A22-1835-40DA-9397-89F36B30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26A1-C66B-4686-87AE-FF3F2687588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DFDB4D-7D31-4351-9D1F-5E00A05AF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EAF9D1-E815-445F-B3D6-3AB958A5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2CDD-44BD-48E1-8559-6DE5B53E0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3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F2779-66BA-4C87-86FA-1F22AE41F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E23D18-DC3C-4CD3-8920-046B92511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960B10-B8B3-4784-819E-AEBBE9D5C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5DB639-B155-4C51-95FF-7E1C23E5F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7E670F-30DA-4851-8C09-7113255C5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D916E3-6EFF-49ED-B90C-86FCCA837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26A1-C66B-4686-87AE-FF3F2687588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5CA054-15F4-479B-A007-033D45F52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73AAB4-1D25-4875-BA32-9DDA5B44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2CDD-44BD-48E1-8559-6DE5B53E0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12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BE4D6-44A3-4305-9059-7EEE6D37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BB8F06-142B-414E-9589-73887B2DD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26A1-C66B-4686-87AE-FF3F2687588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70EAD3-FB07-4E63-AEC9-D9C467DE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842FA4-8EC0-4B01-9F2E-2D3B6B548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2CDD-44BD-48E1-8559-6DE5B53E0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3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647A2D-161B-4989-90B6-9D09E8332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26A1-C66B-4686-87AE-FF3F2687588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4334E36-00BB-42D5-A0F2-A476ED7A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858253-4E4F-4E7B-AD34-57B7B7A3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2CDD-44BD-48E1-8559-6DE5B53E0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96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34942-805F-41A0-AD5B-E119A43BA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28DE7D-8CFD-4580-9DAB-8989E6F2F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42BD59-34C7-4760-B884-1FD8F8D25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B56250-D810-4AB8-97CD-FD62D7B22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26A1-C66B-4686-87AE-FF3F2687588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23D1F-53FF-486D-91DA-AC7A372D6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93C32D-E939-4F21-9BF7-51799C9F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2CDD-44BD-48E1-8559-6DE5B53E0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87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9C20A-A223-4107-B730-845AC03E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B9902D-EC60-463F-932E-1FAE521FC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88BF79-9FDE-4FF2-8DE0-5D52144D3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CE5A2F-07C4-42A9-BC7B-3355C9A0C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26A1-C66B-4686-87AE-FF3F2687588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BCFF2E-2777-4A59-B67D-546238AE0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B0A572-F4BA-48BA-929D-683FEA0B1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2CDD-44BD-48E1-8559-6DE5B53E0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3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75897-09C4-4C6C-9755-2F7DD485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ADEB68-FB57-48E3-90A7-36F06437C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97738-2D29-4E97-9DF5-508301B90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526A1-C66B-4686-87AE-FF3F2687588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1CF137-7F09-41AD-8590-9B7BDE0FE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06D5DD-AB18-48E6-A989-6F9D283EA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62CDD-44BD-48E1-8559-6DE5B53E0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3324" y="1444752"/>
            <a:ext cx="6858000" cy="2387600"/>
          </a:xfrm>
        </p:spPr>
        <p:txBody>
          <a:bodyPr>
            <a:normAutofit/>
          </a:bodyPr>
          <a:lstStyle/>
          <a:p>
            <a:r>
              <a:rPr lang="ru-RU" sz="4800" b="1" i="1" dirty="0"/>
              <a:t>Клинические методы исследования в ортодонтии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218134"/>
            <a:ext cx="4293096" cy="1195114"/>
          </a:xfrm>
        </p:spPr>
        <p:txBody>
          <a:bodyPr>
            <a:normAutofit/>
          </a:bodyPr>
          <a:lstStyle/>
          <a:p>
            <a:r>
              <a:rPr lang="ru-RU" dirty="0"/>
              <a:t>д.м.н, профессор кафедры стоматологии детского возраста</a:t>
            </a:r>
          </a:p>
          <a:p>
            <a:r>
              <a:rPr lang="ru-RU" dirty="0"/>
              <a:t>ФГБОУ ВО КГМУ </a:t>
            </a:r>
            <a:r>
              <a:rPr lang="ru-RU" dirty="0" err="1"/>
              <a:t>Хамитова</a:t>
            </a:r>
            <a:r>
              <a:rPr lang="ru-RU" dirty="0"/>
              <a:t> Наиля </a:t>
            </a:r>
            <a:r>
              <a:rPr lang="ru-RU" dirty="0" err="1"/>
              <a:t>Ханифовна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569057-7DAD-483B-86F8-EA990C12DA78}"/>
              </a:ext>
            </a:extLst>
          </p:cNvPr>
          <p:cNvSpPr txBox="1"/>
          <p:nvPr/>
        </p:nvSpPr>
        <p:spPr>
          <a:xfrm>
            <a:off x="4067944" y="638132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Казань,2022г.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B82FC-3D69-4B4A-A625-1F63AAA4274D}"/>
              </a:ext>
            </a:extLst>
          </p:cNvPr>
          <p:cNvSpPr txBox="1"/>
          <p:nvPr/>
        </p:nvSpPr>
        <p:spPr>
          <a:xfrm>
            <a:off x="948780" y="315858"/>
            <a:ext cx="71825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МЗ РФ ГБОУ ВПО Казанский Государственный Медицинский Университет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Кафедра стоматологии детского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3009040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4038600" cy="189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При сборе </a:t>
            </a:r>
            <a:r>
              <a:rPr lang="ru-RU" sz="2800" b="1" dirty="0"/>
              <a:t>социального анамнеза </a:t>
            </a:r>
            <a:r>
              <a:rPr lang="ru-RU" sz="2800" dirty="0"/>
              <a:t>выясняют, с кем живет ребенок, посещает ли школу, профессию родителей, интересы ребенка, что позволяет установить контакт с пациентом.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588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332656"/>
            <a:ext cx="7924800" cy="5382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Выясняют данные об общем развитии пациента:</a:t>
            </a:r>
          </a:p>
          <a:p>
            <a:pPr>
              <a:buFontTx/>
              <a:buChar char="-"/>
            </a:pPr>
            <a:r>
              <a:rPr lang="ru-RU" sz="3200" dirty="0"/>
              <a:t>о способности ребенка к быстрому обучению,    </a:t>
            </a:r>
          </a:p>
          <a:p>
            <a:pPr>
              <a:buFontTx/>
              <a:buChar char="-"/>
            </a:pPr>
            <a:r>
              <a:rPr lang="ru-RU" sz="3200" dirty="0"/>
              <a:t>соответствию массы тела росту ребенка, </a:t>
            </a:r>
          </a:p>
          <a:p>
            <a:pPr>
              <a:buFontTx/>
              <a:buChar char="-"/>
            </a:pPr>
            <a:r>
              <a:rPr lang="ru-RU" sz="3200" dirty="0"/>
              <a:t>о наличии хобби у ребенка (говорит об активности, способности к сотрудничеству, ответственности). </a:t>
            </a:r>
          </a:p>
          <a:p>
            <a:pPr marL="0" indent="0" algn="ctr">
              <a:buNone/>
            </a:pPr>
            <a:r>
              <a:rPr lang="ru-RU" sz="3200" dirty="0"/>
              <a:t>В результате беседы определяют </a:t>
            </a:r>
            <a:r>
              <a:rPr lang="ru-RU" sz="3200" b="1" dirty="0"/>
              <a:t>психосоциальные условия для </a:t>
            </a:r>
            <a:r>
              <a:rPr lang="ru-RU" sz="3200" b="1" dirty="0" err="1"/>
              <a:t>ортодонтического</a:t>
            </a:r>
            <a:r>
              <a:rPr lang="ru-RU" sz="3200" b="1" dirty="0"/>
              <a:t> лечения.</a:t>
            </a:r>
          </a:p>
        </p:txBody>
      </p:sp>
    </p:spTree>
    <p:extLst>
      <p:ext uri="{BB962C8B-B14F-4D97-AF65-F5344CB8AC3E}">
        <p14:creationId xmlns:p14="http://schemas.microsoft.com/office/powerpoint/2010/main" val="1892563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Сбор медицинского анамнеза (анамнез общих заболеваний)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Начинают с получения информации о том, как протекала беременность и роды у матери. Далее ведут опрос о наличии у ребенка заболеваний всех систем организма, которые могут оказывать влияние на выбор метода, ход и результат</a:t>
            </a:r>
            <a:r>
              <a:rPr lang="en-US" sz="3200" dirty="0"/>
              <a:t> </a:t>
            </a:r>
            <a:r>
              <a:rPr lang="ru-RU" sz="3200" dirty="0" err="1"/>
              <a:t>ортодонтического</a:t>
            </a:r>
            <a:r>
              <a:rPr lang="ru-RU" sz="3200" dirty="0"/>
              <a:t> лечения.</a:t>
            </a:r>
          </a:p>
        </p:txBody>
      </p:sp>
    </p:spTree>
    <p:extLst>
      <p:ext uri="{BB962C8B-B14F-4D97-AF65-F5344CB8AC3E}">
        <p14:creationId xmlns:p14="http://schemas.microsoft.com/office/powerpoint/2010/main" val="1875211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Так, заболевания, при которых изменяется строение и физиология соединительной ткани, в том числе костной, могут быть причиной нежелательных реакций на </a:t>
            </a:r>
            <a:r>
              <a:rPr lang="ru-RU" sz="3200" dirty="0" err="1"/>
              <a:t>ортодонтическое</a:t>
            </a:r>
            <a:r>
              <a:rPr lang="ru-RU" sz="3200" dirty="0"/>
              <a:t> лечение или используемый аппарат.</a:t>
            </a:r>
          </a:p>
        </p:txBody>
      </p:sp>
    </p:spTree>
    <p:extLst>
      <p:ext uri="{BB962C8B-B14F-4D97-AF65-F5344CB8AC3E}">
        <p14:creationId xmlns:p14="http://schemas.microsoft.com/office/powerpoint/2010/main" val="2563939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5310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Сахарный диабет, заболевания почек, кишечника </a:t>
            </a:r>
            <a:r>
              <a:rPr lang="ru-RU" sz="2800" dirty="0"/>
              <a:t>могут способствовать преобладанию процесса резорбции костной ткани над процессом ее организации при перемещении зубов и вызвать чрезмерную подвижность зубов после </a:t>
            </a:r>
            <a:r>
              <a:rPr lang="ru-RU" sz="2800" dirty="0" err="1"/>
              <a:t>ортодонтического</a:t>
            </a:r>
            <a:r>
              <a:rPr lang="ru-RU" sz="2800" dirty="0"/>
              <a:t> лечения либо рецидив аномалии вследствие нарушения при этих заболеваниях кальций-фосфорного равновесия. В случае наличия вышеназванных заболеваний необходима медикаментозная коррекция имеющейся патологии (назначает врач-специалист).</a:t>
            </a:r>
          </a:p>
        </p:txBody>
      </p:sp>
    </p:spTree>
    <p:extLst>
      <p:ext uri="{BB962C8B-B14F-4D97-AF65-F5344CB8AC3E}">
        <p14:creationId xmlns:p14="http://schemas.microsoft.com/office/powerpoint/2010/main" val="302283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260648"/>
            <a:ext cx="7924800" cy="54543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     </a:t>
            </a:r>
            <a:r>
              <a:rPr lang="ru-RU" sz="3200" dirty="0"/>
              <a:t>При </a:t>
            </a:r>
            <a:r>
              <a:rPr lang="ru-RU" sz="3200" b="1" dirty="0"/>
              <a:t>наличии аллергии</a:t>
            </a:r>
            <a:r>
              <a:rPr lang="ru-RU" sz="3200" dirty="0"/>
              <a:t> на различные вещества (никель, акрилаты, композиты и др.) возможна реакция на них слизистой оболочки полости рта.</a:t>
            </a:r>
          </a:p>
          <a:p>
            <a:pPr marL="0" indent="0">
              <a:buNone/>
            </a:pPr>
            <a:r>
              <a:rPr lang="ru-RU" sz="3200" dirty="0"/>
              <a:t>При высокой склонности к аллергическим реакциям необходимо провести кожную пробу, выявить титр антител к возможному аллергену. Если результат теста отрицательный, необходимо наблюдать за реакцией слизистой оболочки в течении 1–2 недель после установки аппарата. При появлении аллергии конструкцию заменяют на альтернативную.</a:t>
            </a:r>
          </a:p>
        </p:txBody>
      </p:sp>
    </p:spTree>
    <p:extLst>
      <p:ext uri="{BB962C8B-B14F-4D97-AF65-F5344CB8AC3E}">
        <p14:creationId xmlns:p14="http://schemas.microsoft.com/office/powerpoint/2010/main" val="3284972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260648"/>
            <a:ext cx="3733800" cy="5454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Наличие вазомоторного или </a:t>
            </a:r>
            <a:r>
              <a:rPr lang="ru-RU" sz="3200" b="1" dirty="0"/>
              <a:t>аллергического ринита </a:t>
            </a:r>
            <a:r>
              <a:rPr lang="ru-RU" sz="3200" dirty="0"/>
              <a:t>вызывает затруднение носового дыхания и может ограничивать время или возможность ношения некоторых </a:t>
            </a:r>
            <a:r>
              <a:rPr lang="ru-RU" sz="3200" dirty="0" err="1"/>
              <a:t>ортодонтических</a:t>
            </a:r>
            <a:r>
              <a:rPr lang="ru-RU" sz="3200" dirty="0"/>
              <a:t> аппаратов.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1844824"/>
            <a:ext cx="3733800" cy="249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634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260648"/>
            <a:ext cx="3733800" cy="5454352"/>
          </a:xfrm>
        </p:spPr>
        <p:txBody>
          <a:bodyPr>
            <a:noAutofit/>
          </a:bodyPr>
          <a:lstStyle/>
          <a:p>
            <a:r>
              <a:rPr lang="ru-RU" sz="2800" dirty="0"/>
              <a:t>У пациентов с </a:t>
            </a:r>
            <a:r>
              <a:rPr lang="ru-RU" sz="2800" b="1" dirty="0"/>
              <a:t>эпилепсией </a:t>
            </a:r>
            <a:r>
              <a:rPr lang="ru-RU" sz="2800" dirty="0"/>
              <a:t>необходимо помнить о возможности аспирации частей аппарата во время эпилептического припадка, о вероятном развитии гиперпластического гингивита при приеме некоторых антиконвульсантов.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Травмы и операции </a:t>
            </a:r>
            <a:r>
              <a:rPr lang="ru-RU" sz="2800" dirty="0"/>
              <a:t>челюстно-лицевой области (перелом челюсти, вывих зубов и др.) в анамнезе могут усложнить перемещение зубов.</a:t>
            </a:r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083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332656"/>
            <a:ext cx="7924800" cy="5382344"/>
          </a:xfrm>
        </p:spPr>
        <p:txBody>
          <a:bodyPr>
            <a:noAutofit/>
          </a:bodyPr>
          <a:lstStyle/>
          <a:p>
            <a:r>
              <a:rPr lang="ru-RU" sz="2800" dirty="0"/>
              <a:t>В ходе сбора </a:t>
            </a:r>
            <a:r>
              <a:rPr lang="ru-RU" sz="2800" b="1" dirty="0"/>
              <a:t>стоматологического анамнеза выясняют следующее</a:t>
            </a:r>
            <a:r>
              <a:rPr lang="ru-RU" sz="2800" dirty="0"/>
              <a:t>:</a:t>
            </a:r>
          </a:p>
          <a:p>
            <a:pPr>
              <a:buFontTx/>
              <a:buChar char="-"/>
            </a:pPr>
            <a:r>
              <a:rPr lang="ru-RU" sz="2800" dirty="0"/>
              <a:t>проводилось ли ранее </a:t>
            </a:r>
            <a:r>
              <a:rPr lang="ru-RU" sz="2800" dirty="0" err="1"/>
              <a:t>ортодонтическое</a:t>
            </a:r>
            <a:r>
              <a:rPr lang="ru-RU" sz="2800" dirty="0"/>
              <a:t> лечение; </a:t>
            </a:r>
          </a:p>
          <a:p>
            <a:pPr>
              <a:buFontTx/>
              <a:buChar char="-"/>
            </a:pPr>
            <a:r>
              <a:rPr lang="ru-RU" sz="2800" dirty="0"/>
              <a:t>имеются ли (вредные привычки, связанные, например, с сосанием, </a:t>
            </a:r>
            <a:r>
              <a:rPr lang="ru-RU" sz="2800" dirty="0" err="1"/>
              <a:t>бруксизм</a:t>
            </a:r>
            <a:r>
              <a:rPr lang="ru-RU" sz="2800" dirty="0"/>
              <a:t>, сокращения мимических мышц при глотании, привычка спать на одном боку), </a:t>
            </a:r>
          </a:p>
          <a:p>
            <a:pPr>
              <a:buFontTx/>
              <a:buChar char="-"/>
            </a:pPr>
            <a:r>
              <a:rPr lang="ru-RU" sz="2800" dirty="0"/>
              <a:t>время их появления, частота и длительность;</a:t>
            </a:r>
          </a:p>
          <a:p>
            <a:pPr>
              <a:buFontTx/>
              <a:buChar char="-"/>
            </a:pPr>
            <a:r>
              <a:rPr lang="ru-RU" sz="2800" dirty="0"/>
              <a:t> форму дыхания; </a:t>
            </a:r>
          </a:p>
          <a:p>
            <a:pPr>
              <a:buFontTx/>
              <a:buChar char="-"/>
            </a:pPr>
            <a:r>
              <a:rPr lang="ru-RU" sz="2800" dirty="0"/>
              <a:t>активность жевания.</a:t>
            </a:r>
          </a:p>
        </p:txBody>
      </p:sp>
    </p:spTree>
    <p:extLst>
      <p:ext uri="{BB962C8B-B14F-4D97-AF65-F5344CB8AC3E}">
        <p14:creationId xmlns:p14="http://schemas.microsoft.com/office/powerpoint/2010/main" val="3406772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260648"/>
            <a:ext cx="7924800" cy="54543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4000" dirty="0"/>
          </a:p>
          <a:p>
            <a:pPr marL="0" indent="0" algn="ctr">
              <a:buNone/>
            </a:pPr>
            <a:r>
              <a:rPr lang="ru-RU" sz="4000" dirty="0"/>
              <a:t>Уточняют наличие зубочелюстных аномалий</a:t>
            </a:r>
            <a:r>
              <a:rPr lang="en-US" sz="4000" dirty="0"/>
              <a:t> </a:t>
            </a:r>
            <a:r>
              <a:rPr lang="ru-RU" sz="4000" dirty="0"/>
              <a:t>у других членов семьи, проводилось ли им </a:t>
            </a:r>
            <a:r>
              <a:rPr lang="ru-RU" sz="4000" dirty="0" err="1"/>
              <a:t>ортодонтическое</a:t>
            </a:r>
            <a:r>
              <a:rPr lang="ru-RU" sz="4000" dirty="0"/>
              <a:t> лечение </a:t>
            </a:r>
            <a:r>
              <a:rPr lang="ru-RU" sz="4000" b="1" dirty="0"/>
              <a:t>(семейный анамнез).</a:t>
            </a:r>
          </a:p>
        </p:txBody>
      </p:sp>
    </p:spTree>
    <p:extLst>
      <p:ext uri="{BB962C8B-B14F-4D97-AF65-F5344CB8AC3E}">
        <p14:creationId xmlns:p14="http://schemas.microsoft.com/office/powerpoint/2010/main" val="330633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Точная диагностика является условием правильного выбора лечебной тактики. </a:t>
            </a:r>
            <a:r>
              <a:rPr lang="ru-RU" sz="3200" dirty="0" err="1"/>
              <a:t>Ортодонтический</a:t>
            </a:r>
            <a:r>
              <a:rPr lang="ru-RU" sz="3200" dirty="0"/>
              <a:t> диагноз устанавливается на основании клинического обследования пациента и данных дополнительных (лабораторных) методов исследований, в качестве которых широко используются функциональный и лучевой.</a:t>
            </a:r>
          </a:p>
        </p:txBody>
      </p:sp>
    </p:spTree>
    <p:extLst>
      <p:ext uri="{BB962C8B-B14F-4D97-AF65-F5344CB8AC3E}">
        <p14:creationId xmlns:p14="http://schemas.microsoft.com/office/powerpoint/2010/main" val="3528248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260648"/>
            <a:ext cx="3733800" cy="545435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Следующий этап обследования</a:t>
            </a:r>
            <a:r>
              <a:rPr lang="ru-RU" sz="3200" b="1" dirty="0"/>
              <a:t>- осмотр</a:t>
            </a:r>
            <a:r>
              <a:rPr lang="ru-RU" sz="3200" dirty="0"/>
              <a:t>, можно разделить на внешний осмотр, осмотр головы, осмотр полости рта, изучение функций челюстно-лицевой области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1203" y="2466744"/>
            <a:ext cx="3732594" cy="238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52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При проведении внешнего осмотра обращают внимание:</a:t>
            </a:r>
          </a:p>
          <a:p>
            <a:r>
              <a:rPr lang="ru-RU" sz="2800" dirty="0"/>
              <a:t>на общее состояние ребенка и соответствие его умственного, физического и психического развития возрасту. </a:t>
            </a:r>
          </a:p>
          <a:p>
            <a:r>
              <a:rPr lang="ru-RU" sz="2800" dirty="0"/>
              <a:t>Отмечают правильность осанки пациента, поскольку ее патология иногда сопровождается зубочелюстными аномалиями.</a:t>
            </a:r>
          </a:p>
        </p:txBody>
      </p:sp>
    </p:spTree>
    <p:extLst>
      <p:ext uri="{BB962C8B-B14F-4D97-AF65-F5344CB8AC3E}">
        <p14:creationId xmlns:p14="http://schemas.microsoft.com/office/powerpoint/2010/main" val="3943831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5310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При </a:t>
            </a:r>
            <a:r>
              <a:rPr lang="ru-RU" sz="2400" b="1" dirty="0"/>
              <a:t>осмотре головы </a:t>
            </a:r>
            <a:r>
              <a:rPr lang="ru-RU" sz="2400" dirty="0"/>
              <a:t>оценивают форму и пропорции черепа, прибегая при необходимости к антропометрическим методам исследования.</a:t>
            </a:r>
          </a:p>
          <a:p>
            <a:r>
              <a:rPr lang="ru-RU" sz="2400" dirty="0"/>
              <a:t>Определяют симметричность лица, ориентируясь на зрачковую линию и линию смыкания губ (должны быть параллельны горизонтальной плоскости). </a:t>
            </a:r>
          </a:p>
          <a:p>
            <a:r>
              <a:rPr lang="ru-RU" sz="2400" dirty="0"/>
              <a:t>Определяют высоту верхней, средней и нижней частей лица, что важно для пациентов с аномалиями в вертикальной плоскости (глубокий и открытый прикус). </a:t>
            </a:r>
          </a:p>
          <a:p>
            <a:r>
              <a:rPr lang="ru-RU" sz="2400" dirty="0"/>
              <a:t>Отмечают выраженность подбородочной и носогубных складок, глубина которых увеличивается при снижении высоты нижней части лица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3557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332656"/>
            <a:ext cx="7924800" cy="5382344"/>
          </a:xfrm>
        </p:spPr>
        <p:txBody>
          <a:bodyPr>
            <a:noAutofit/>
          </a:bodyPr>
          <a:lstStyle/>
          <a:p>
            <a:r>
              <a:rPr lang="ru-RU" sz="2800" dirty="0"/>
              <a:t>Проводят оценку профиля лица пациента. При наличии вогнутого профиля, большого наружного носа нежелательно лечение с экстракцией, поскольку это приведет к ухудшению эстетики. Также обращают внимание на величину носогубного угла, которая зависит от положения альвеолярного отростка и зубов. </a:t>
            </a:r>
          </a:p>
          <a:p>
            <a:r>
              <a:rPr lang="ru-RU" sz="2800" dirty="0"/>
              <a:t>При </a:t>
            </a:r>
            <a:r>
              <a:rPr lang="ru-RU" sz="2800" dirty="0" err="1"/>
              <a:t>протрузии</a:t>
            </a:r>
            <a:r>
              <a:rPr lang="ru-RU" sz="2800" dirty="0"/>
              <a:t> резцов носогубной угол уменьшается, а при их </a:t>
            </a:r>
            <a:r>
              <a:rPr lang="ru-RU" sz="2800" dirty="0" err="1"/>
              <a:t>ретрузии</a:t>
            </a:r>
            <a:r>
              <a:rPr lang="ru-RU" sz="2800" dirty="0"/>
              <a:t> — увеличивается. </a:t>
            </a:r>
          </a:p>
          <a:p>
            <a:r>
              <a:rPr lang="ru-RU" sz="2800" dirty="0"/>
              <a:t>Осмотр губ позволяет выявить наличие короткой верхней губы, положение резцов на нижней губе и др.</a:t>
            </a:r>
          </a:p>
        </p:txBody>
      </p:sp>
    </p:spTree>
    <p:extLst>
      <p:ext uri="{BB962C8B-B14F-4D97-AF65-F5344CB8AC3E}">
        <p14:creationId xmlns:p14="http://schemas.microsoft.com/office/powerpoint/2010/main" val="2679595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При </a:t>
            </a:r>
            <a:r>
              <a:rPr lang="ru-RU" sz="2000" b="1" dirty="0" err="1"/>
              <a:t>интраоральном</a:t>
            </a:r>
            <a:r>
              <a:rPr lang="ru-RU" sz="2000" b="1" dirty="0"/>
              <a:t> осмотре</a:t>
            </a:r>
            <a:r>
              <a:rPr lang="ru-RU" sz="2000" dirty="0"/>
              <a:t> оценивают мягкие ткани полости рта, ткани периодонта, состояние зубов, прикус. Осматривают преддверие полости рта (его глубину, строение уздечек губ) и апикальный базис, язык и глотку (низкое положение и большой размер языка стимулируют рост нижней челюсти и могут способствовать формированию </a:t>
            </a:r>
            <a:r>
              <a:rPr lang="ru-RU" sz="2000" dirty="0" err="1"/>
              <a:t>мезиального</a:t>
            </a:r>
            <a:r>
              <a:rPr lang="ru-RU" sz="2000" dirty="0"/>
              <a:t> прикуса), зубы (наличие задержавшихся временных, </a:t>
            </a:r>
            <a:r>
              <a:rPr lang="ru-RU" sz="2000" dirty="0" err="1"/>
              <a:t>ретенированных</a:t>
            </a:r>
            <a:r>
              <a:rPr lang="ru-RU" sz="2000" dirty="0"/>
              <a:t>, отсутствующих зубов, подвижность, наличие патологической </a:t>
            </a:r>
            <a:r>
              <a:rPr lang="ru-RU" sz="2000" dirty="0" err="1"/>
              <a:t>стираемости</a:t>
            </a:r>
            <a:r>
              <a:rPr lang="ru-RU" sz="2000" dirty="0"/>
              <a:t>, кариеса, пломбированных зубов, определяют гигиену полости рта). Плохая гигиена полости рта и наличие гингивита являются противопоказаниями к лечению несъемными аппаратами. Далее описывают аномалии прикуса, зубных рядов и зубов.</a:t>
            </a:r>
          </a:p>
        </p:txBody>
      </p:sp>
    </p:spTree>
    <p:extLst>
      <p:ext uri="{BB962C8B-B14F-4D97-AF65-F5344CB8AC3E}">
        <p14:creationId xmlns:p14="http://schemas.microsoft.com/office/powerpoint/2010/main" val="2387133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332656"/>
            <a:ext cx="7924800" cy="5382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При изучении функций челюстно-лицевой области обращают внимание на смыкание губ в покое, наличие сухости их красной каймы (по этой</a:t>
            </a:r>
            <a:r>
              <a:rPr lang="en-US" sz="2800" dirty="0"/>
              <a:t> </a:t>
            </a:r>
            <a:r>
              <a:rPr lang="ru-RU" sz="2800" dirty="0"/>
              <a:t>информации можно судить также о типе дыхания), оценивают функцию глотания (может быть соматическим, смешанным или инфантильным) и речи(нарушение произношения звуков — </a:t>
            </a:r>
            <a:r>
              <a:rPr lang="ru-RU" sz="2800" dirty="0" err="1"/>
              <a:t>дислалия</a:t>
            </a:r>
            <a:r>
              <a:rPr lang="ru-RU" sz="2800" dirty="0"/>
              <a:t>, может быть как причиной, так и следствием зубочелюстных аномалий), функцию височно-нижне-челюстного сустава (ограничение или асимметричность открывания </a:t>
            </a:r>
            <a:r>
              <a:rPr lang="ru-RU" sz="2800" dirty="0" err="1"/>
              <a:t>рта,возникновение</a:t>
            </a:r>
            <a:r>
              <a:rPr lang="ru-RU" sz="2800" dirty="0"/>
              <a:t> шума, боли при функции, пальпации и компрессии), наличие </a:t>
            </a:r>
            <a:r>
              <a:rPr lang="ru-RU" sz="2800" dirty="0" err="1"/>
              <a:t>парафункций</a:t>
            </a:r>
            <a:r>
              <a:rPr lang="ru-RU" sz="2800" dirty="0"/>
              <a:t> мышц челюстно-лицевой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3205572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Ротовое дыхание способствует </a:t>
            </a:r>
            <a:r>
              <a:rPr lang="ru-RU" dirty="0" err="1"/>
              <a:t>протрузии</a:t>
            </a:r>
            <a:r>
              <a:rPr lang="ru-RU" dirty="0"/>
              <a:t> верхних резцов, дистальному смещению нижней челюсти, сужению верхней челюсти, формированию переднего открытого прикуса. В этом случае при внешнем осмотре выявляется нарушение смыкания губ и положения языка.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Причинами ротового дыхания могут быть снижение тонуса круговой мышцы рта, выраженная сагиттальная щель, нарушающая смыкание губ, заболевания носоглотки и носа (</a:t>
            </a:r>
            <a:r>
              <a:rPr lang="ru-RU" dirty="0" err="1"/>
              <a:t>аденоидит</a:t>
            </a:r>
            <a:r>
              <a:rPr lang="ru-RU" dirty="0"/>
              <a:t>, ринит и др.), а также привычка, которая не исчезла после устранения причины ротового дыхания. </a:t>
            </a:r>
            <a:r>
              <a:rPr lang="ru-RU" b="1" dirty="0"/>
              <a:t>Для установления причин ротового дыхания может понадобиться консультация </a:t>
            </a:r>
            <a:r>
              <a:rPr lang="ru-RU" b="1" dirty="0" err="1"/>
              <a:t>оториноларинголога</a:t>
            </a:r>
            <a:r>
              <a:rPr lang="ru-RU" b="1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555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Среди нарушений функции жевания можно выделить ленивое и одностороннее жевание. Одностороннее жевание может вести к формированию перекрестного и </a:t>
            </a:r>
            <a:r>
              <a:rPr lang="ru-RU" dirty="0" err="1"/>
              <a:t>мезиального</a:t>
            </a:r>
            <a:r>
              <a:rPr lang="ru-RU" dirty="0"/>
              <a:t> прикуса. </a:t>
            </a:r>
            <a:r>
              <a:rPr lang="ru-RU" b="1" dirty="0"/>
              <a:t>Ленивое жевание способствует отставанию в росте челюстей.</a:t>
            </a:r>
          </a:p>
        </p:txBody>
      </p:sp>
    </p:spTree>
    <p:extLst>
      <p:ext uri="{BB962C8B-B14F-4D97-AF65-F5344CB8AC3E}">
        <p14:creationId xmlns:p14="http://schemas.microsoft.com/office/powerpoint/2010/main" val="709256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Сосание</a:t>
            </a:r>
            <a:r>
              <a:rPr lang="ru-RU" dirty="0"/>
              <a:t> — врожденный безусловный рефлекс, который должен угаснуть к концу первого года жизни.</a:t>
            </a:r>
          </a:p>
          <a:p>
            <a:r>
              <a:rPr lang="ru-RU" dirty="0"/>
              <a:t> Сохранение этого рефлекса в более позднем возрасте (его фиксация) может возникнуть у детей, испытывающих нервное напряжение, эмоциональное беспокойство.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2416889"/>
            <a:ext cx="3733800" cy="248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879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Вредная привычка </a:t>
            </a:r>
            <a:r>
              <a:rPr lang="ru-RU" sz="3200" b="1" dirty="0"/>
              <a:t>сосания</a:t>
            </a:r>
            <a:r>
              <a:rPr lang="ru-RU" sz="3200" dirty="0"/>
              <a:t> может явиться </a:t>
            </a:r>
            <a:r>
              <a:rPr lang="ru-RU" sz="3200" b="1" dirty="0"/>
              <a:t>причиной</a:t>
            </a:r>
            <a:r>
              <a:rPr lang="ru-RU" sz="3200" dirty="0"/>
              <a:t> </a:t>
            </a:r>
            <a:r>
              <a:rPr lang="ru-RU" sz="3200" dirty="0" err="1"/>
              <a:t>протрузии</a:t>
            </a:r>
            <a:r>
              <a:rPr lang="ru-RU" sz="3200" dirty="0"/>
              <a:t> резцов и </a:t>
            </a:r>
            <a:r>
              <a:rPr lang="ru-RU" sz="3200" dirty="0" err="1"/>
              <a:t>зубоальвеолярного</a:t>
            </a:r>
            <a:r>
              <a:rPr lang="ru-RU" sz="3200" dirty="0"/>
              <a:t> укорочения, дистального смещения нижней челюсти, сужения верхней челюсти вследствие давления щек на разобщенные зубные ряды, формирования перекрестного прикуса.</a:t>
            </a:r>
          </a:p>
        </p:txBody>
      </p:sp>
    </p:spTree>
    <p:extLst>
      <p:ext uri="{BB962C8B-B14F-4D97-AF65-F5344CB8AC3E}">
        <p14:creationId xmlns:p14="http://schemas.microsoft.com/office/powerpoint/2010/main" val="299640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КЛИНИЧЕСКИЙ МЕТОД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Для диагностики зубочелюстных аномалий в ортодонтии применяют следующие методы исследования:</a:t>
            </a:r>
          </a:p>
          <a:p>
            <a:pPr>
              <a:buFontTx/>
              <a:buChar char="-"/>
            </a:pPr>
            <a:r>
              <a:rPr lang="ru-RU" dirty="0"/>
              <a:t>клинический, </a:t>
            </a:r>
          </a:p>
          <a:p>
            <a:pPr>
              <a:buFontTx/>
              <a:buChar char="-"/>
            </a:pPr>
            <a:r>
              <a:rPr lang="ru-RU" dirty="0"/>
              <a:t>лучевой (рентгенологический, магнитно-резонансную томографию),</a:t>
            </a:r>
          </a:p>
          <a:p>
            <a:pPr>
              <a:buFontTx/>
              <a:buChar char="-"/>
            </a:pPr>
            <a:r>
              <a:rPr lang="ru-RU" dirty="0"/>
              <a:t> функциональный,</a:t>
            </a:r>
          </a:p>
          <a:p>
            <a:pPr>
              <a:buFontTx/>
              <a:buChar char="-"/>
            </a:pPr>
            <a:r>
              <a:rPr lang="ru-RU" dirty="0"/>
              <a:t> антропометрический.</a:t>
            </a:r>
          </a:p>
        </p:txBody>
      </p:sp>
    </p:spTree>
    <p:extLst>
      <p:ext uri="{BB962C8B-B14F-4D97-AF65-F5344CB8AC3E}">
        <p14:creationId xmlns:p14="http://schemas.microsoft.com/office/powerpoint/2010/main" val="1609107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905629"/>
            <a:ext cx="3733800" cy="350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Многолетняя привычка сосания пальца приводит к изменению осанки:</a:t>
            </a:r>
          </a:p>
          <a:p>
            <a:pPr marL="0" indent="0">
              <a:buNone/>
            </a:pPr>
            <a:r>
              <a:rPr lang="ru-RU" dirty="0"/>
              <a:t>наклону головы кпереди и, как следствие, к уменьшению объема жизненной емкости легких, нарушению дыхания и кровообращения.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147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Сосанию губы может способствовать </a:t>
            </a:r>
            <a:r>
              <a:rPr lang="ru-RU" dirty="0" err="1"/>
              <a:t>протрузия</a:t>
            </a:r>
            <a:r>
              <a:rPr lang="ru-RU" dirty="0"/>
              <a:t> резцов. Привычка втягивания щек нередко формируется при потере боковых зубов и ведет к </a:t>
            </a:r>
            <a:r>
              <a:rPr lang="ru-RU" dirty="0" err="1"/>
              <a:t>зубоальвеолярному</a:t>
            </a:r>
            <a:r>
              <a:rPr lang="ru-RU" dirty="0"/>
              <a:t> укорочению.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2583891"/>
            <a:ext cx="3733800" cy="214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550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При необходимости дифференциальной диагностики проводят клинические функциональные пробы.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Проба </a:t>
            </a:r>
            <a:r>
              <a:rPr lang="ru-RU" b="1" dirty="0" err="1"/>
              <a:t>Эшлера</a:t>
            </a:r>
            <a:r>
              <a:rPr lang="ru-RU" b="1" dirty="0"/>
              <a:t>–</a:t>
            </a:r>
            <a:r>
              <a:rPr lang="ru-RU" b="1" dirty="0" err="1"/>
              <a:t>Биттнера</a:t>
            </a:r>
            <a:r>
              <a:rPr lang="ru-RU" b="1" dirty="0"/>
              <a:t> </a:t>
            </a:r>
            <a:r>
              <a:rPr lang="ru-RU" dirty="0"/>
              <a:t>позволяет предположить причину дистального прикуса: морфологические нарушения (изменение относительных размеров и положения) нижней или верхней челюсти. Во время проведения пробы оценивают эстетику лица в фас и профиль при медленном выдвижении нижней челюсти пациентом до нейтрального соотношения челюстей.</a:t>
            </a:r>
          </a:p>
          <a:p>
            <a:pPr marL="0" indent="0">
              <a:buNone/>
            </a:pPr>
            <a:r>
              <a:rPr lang="ru-RU" dirty="0"/>
              <a:t>При улучшении эстетики предполагают, что дистальный прикус вызван патологией нижней челюсти, при ухудшении эстетики — патологией верхней челюсти. А если эстетика улучшается, а потом ухудшается, то делают заключение о патологии обеих челюстей.</a:t>
            </a:r>
          </a:p>
        </p:txBody>
      </p:sp>
    </p:spTree>
    <p:extLst>
      <p:ext uri="{BB962C8B-B14F-4D97-AF65-F5344CB8AC3E}">
        <p14:creationId xmlns:p14="http://schemas.microsoft.com/office/powerpoint/2010/main" val="2556008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Проба </a:t>
            </a:r>
            <a:r>
              <a:rPr lang="ru-RU" b="1" dirty="0"/>
              <a:t>Ильиной–Маркосян</a:t>
            </a:r>
            <a:r>
              <a:rPr lang="ru-RU" dirty="0"/>
              <a:t> позволяет оценить положение нижней челюсти в покое и при ее перемещении для того, чтобы установить причину</a:t>
            </a:r>
            <a:r>
              <a:rPr lang="en-US" dirty="0"/>
              <a:t> </a:t>
            </a:r>
            <a:r>
              <a:rPr lang="ru-RU" dirty="0"/>
              <a:t>привычного смещения челюсти при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4019895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Проба включает следующие</a:t>
            </a:r>
          </a:p>
          <a:p>
            <a:pPr marL="0" indent="0">
              <a:buNone/>
            </a:pPr>
            <a:r>
              <a:rPr lang="ru-RU" b="1" dirty="0"/>
              <a:t>1 </a:t>
            </a:r>
            <a:r>
              <a:rPr lang="ru-RU" dirty="0"/>
              <a:t>Определение положения нижней челюсти во время относительного физиологического покоя. Оценивают симметрию лица пациента, высоту нижней его части, регистрируют смещение нижней челюсти кзади, кпереди,</a:t>
            </a:r>
          </a:p>
          <a:p>
            <a:pPr marL="0" indent="0">
              <a:buNone/>
            </a:pPr>
            <a:r>
              <a:rPr lang="ru-RU" b="1" dirty="0"/>
              <a:t>2</a:t>
            </a:r>
            <a:r>
              <a:rPr lang="ru-RU" dirty="0"/>
              <a:t> Смыкание зубных рядов при привычном положении нижней </a:t>
            </a:r>
            <a:r>
              <a:rPr lang="ru-RU" dirty="0" err="1"/>
              <a:t>челюсти.Оценивают</a:t>
            </a:r>
            <a:r>
              <a:rPr lang="ru-RU" dirty="0"/>
              <a:t> соотношение зубных рядов, обращая внимание на совпадение средней линии верхней и нижней челюсти, которое иногда отсутствует при</a:t>
            </a:r>
          </a:p>
        </p:txBody>
      </p:sp>
    </p:spTree>
    <p:extLst>
      <p:ext uri="{BB962C8B-B14F-4D97-AF65-F5344CB8AC3E}">
        <p14:creationId xmlns:p14="http://schemas.microsoft.com/office/powerpoint/2010/main" val="3462396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3</a:t>
            </a:r>
            <a:r>
              <a:rPr lang="ru-RU" dirty="0"/>
              <a:t> Опускание нижней челюсти и ее поднимание с последующим смыканием зубных рядов. Оценивают смещение нижней челюсти при широком открывании рта. Если асимметрия увеличивается при открывании рта, то можно предположить, что смещение нижней челюсти вызвано патологией височно-нижнечелюстного сустава, если увеличивается при смыкании зубов —нарушением окклюзии зубных рядов.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055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4 </a:t>
            </a:r>
            <a:r>
              <a:rPr lang="ru-RU" dirty="0"/>
              <a:t>Выдвижение нижней челюсти вперед. Оценивают наличие </a:t>
            </a:r>
            <a:r>
              <a:rPr lang="ru-RU" dirty="0" err="1"/>
              <a:t>суперконтактов</a:t>
            </a:r>
            <a:r>
              <a:rPr lang="ru-RU" dirty="0"/>
              <a:t>, величину </a:t>
            </a:r>
            <a:r>
              <a:rPr lang="ru-RU" dirty="0" err="1"/>
              <a:t>межокклюзионного</a:t>
            </a:r>
            <a:r>
              <a:rPr lang="ru-RU" dirty="0"/>
              <a:t> пространства справа и слева, что может свидетельствовать о </a:t>
            </a:r>
            <a:r>
              <a:rPr lang="ru-RU" dirty="0" err="1"/>
              <a:t>зубоальвеолярных</a:t>
            </a:r>
            <a:r>
              <a:rPr lang="ru-RU" dirty="0"/>
              <a:t> нарушениях, аномалиях положения зубов.</a:t>
            </a:r>
          </a:p>
          <a:p>
            <a:pPr marL="0" indent="0">
              <a:buNone/>
            </a:pPr>
            <a:r>
              <a:rPr lang="ru-RU" b="1" dirty="0"/>
              <a:t>5</a:t>
            </a:r>
            <a:r>
              <a:rPr lang="ru-RU" dirty="0"/>
              <a:t> Смещение нижней челюсти вправо и влево. Оценивают наличие </a:t>
            </a:r>
            <a:r>
              <a:rPr lang="ru-RU" dirty="0" err="1"/>
              <a:t>суперконтактов</a:t>
            </a:r>
            <a:r>
              <a:rPr lang="ru-RU" dirty="0"/>
              <a:t>, которые могут ограничивать движения нижней челюсти.</a:t>
            </a:r>
          </a:p>
          <a:p>
            <a:pPr marL="0" indent="0">
              <a:buNone/>
            </a:pPr>
            <a:r>
              <a:rPr lang="ru-RU" dirty="0"/>
              <a:t>В норме имеется «клыковое ведение» (контакт на клыке) на рабочей стороне при смещении нижней челюсти.</a:t>
            </a:r>
          </a:p>
        </p:txBody>
      </p:sp>
    </p:spTree>
    <p:extLst>
      <p:ext uri="{BB962C8B-B14F-4D97-AF65-F5344CB8AC3E}">
        <p14:creationId xmlns:p14="http://schemas.microsoft.com/office/powerpoint/2010/main" val="26043896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Проба для дифференциальной диагностики формы </a:t>
            </a:r>
            <a:r>
              <a:rPr lang="ru-RU" b="1" dirty="0" err="1"/>
              <a:t>мезиального</a:t>
            </a:r>
            <a:r>
              <a:rPr lang="ru-RU" b="1" dirty="0"/>
              <a:t> прикуса. </a:t>
            </a:r>
            <a:r>
              <a:rPr lang="ru-RU" dirty="0"/>
              <a:t>Если пациент может поставить резцы в краевое смыкание, предполагают </a:t>
            </a:r>
            <a:r>
              <a:rPr lang="ru-RU" dirty="0" err="1"/>
              <a:t>зубоальвеолярную</a:t>
            </a:r>
            <a:r>
              <a:rPr lang="ru-RU" dirty="0"/>
              <a:t> форму патологии (ее можно вылечить функционально действующими аппаратами), если не может — </a:t>
            </a:r>
            <a:r>
              <a:rPr lang="ru-RU" dirty="0" err="1"/>
              <a:t>гнатическую</a:t>
            </a:r>
            <a:r>
              <a:rPr lang="ru-RU" dirty="0"/>
              <a:t> (требует применения аппаратов комбинированного действия или комплексного метода лечения).</a:t>
            </a:r>
          </a:p>
        </p:txBody>
      </p:sp>
    </p:spTree>
    <p:extLst>
      <p:ext uri="{BB962C8B-B14F-4D97-AF65-F5344CB8AC3E}">
        <p14:creationId xmlns:p14="http://schemas.microsoft.com/office/powerpoint/2010/main" val="2936747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После проведения полного клинического обследования врач-</a:t>
            </a:r>
            <a:r>
              <a:rPr lang="ru-RU" dirty="0" err="1"/>
              <a:t>ортодонт</a:t>
            </a:r>
            <a:r>
              <a:rPr lang="ru-RU" dirty="0"/>
              <a:t> производит постановку </a:t>
            </a:r>
            <a:r>
              <a:rPr lang="ru-RU" dirty="0" err="1"/>
              <a:t>ортодонтического</a:t>
            </a:r>
            <a:r>
              <a:rPr lang="ru-RU" dirty="0"/>
              <a:t> диагноза согласно схеме, предложенной Ф. Я. </a:t>
            </a:r>
            <a:r>
              <a:rPr lang="ru-RU" dirty="0" err="1"/>
              <a:t>Хорошилкиной</a:t>
            </a:r>
            <a:r>
              <a:rPr lang="ru-RU" dirty="0"/>
              <a:t>. При необходимости получения дополнительной информации о состоянии больного прибегают к дополнительным методам исследования: функциональному, лучевому, антропометрическому.</a:t>
            </a:r>
          </a:p>
        </p:txBody>
      </p:sp>
    </p:spTree>
    <p:extLst>
      <p:ext uri="{BB962C8B-B14F-4D97-AF65-F5344CB8AC3E}">
        <p14:creationId xmlns:p14="http://schemas.microsoft.com/office/powerpoint/2010/main" val="1992972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6002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45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Основным методом обследования пациентов с зубочелюстными аномалиями является клинический метод, включающий сбор анамнеза (опрос) и осмотр.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3281" y="2360752"/>
            <a:ext cx="3728438" cy="259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11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038600" cy="268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Сбор анамнеза </a:t>
            </a:r>
            <a:r>
              <a:rPr lang="ru-RU" sz="2800" dirty="0"/>
              <a:t>проводят во время беседы, в результате которой выясняют персональные данные, предъявляемые жалобы, собирают социальный, медицинский и стоматологический анамнез.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0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К персональным данным относят:</a:t>
            </a:r>
          </a:p>
          <a:p>
            <a:pPr>
              <a:buFontTx/>
              <a:buChar char="-"/>
            </a:pPr>
            <a:r>
              <a:rPr lang="ru-RU" sz="3200" dirty="0"/>
              <a:t>фамилию, </a:t>
            </a:r>
          </a:p>
          <a:p>
            <a:pPr>
              <a:buFontTx/>
              <a:buChar char="-"/>
            </a:pPr>
            <a:r>
              <a:rPr lang="ru-RU" sz="3200" dirty="0"/>
              <a:t>имя, </a:t>
            </a:r>
          </a:p>
          <a:p>
            <a:pPr>
              <a:buFontTx/>
              <a:buChar char="-"/>
            </a:pPr>
            <a:r>
              <a:rPr lang="ru-RU" sz="3200" dirty="0"/>
              <a:t>возраст,</a:t>
            </a:r>
          </a:p>
          <a:p>
            <a:pPr>
              <a:buFontTx/>
              <a:buChar char="-"/>
            </a:pPr>
            <a:r>
              <a:rPr lang="ru-RU" sz="3200" dirty="0"/>
              <a:t> пол, </a:t>
            </a:r>
          </a:p>
          <a:p>
            <a:pPr>
              <a:buFontTx/>
              <a:buChar char="-"/>
            </a:pPr>
            <a:r>
              <a:rPr lang="ru-RU" sz="3200" dirty="0"/>
              <a:t>место жительства пациента.</a:t>
            </a:r>
          </a:p>
        </p:txBody>
      </p:sp>
    </p:spTree>
    <p:extLst>
      <p:ext uri="{BB962C8B-B14F-4D97-AF65-F5344CB8AC3E}">
        <p14:creationId xmlns:p14="http://schemas.microsoft.com/office/powerpoint/2010/main" val="2701902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Далее выясняют </a:t>
            </a:r>
            <a:r>
              <a:rPr lang="ru-RU" sz="3600" b="1" dirty="0"/>
              <a:t>жалобы</a:t>
            </a:r>
            <a:r>
              <a:rPr lang="ru-RU" sz="3600" dirty="0"/>
              <a:t> самого пациента и его родителей (в случае обследования несовершеннолетнего пациента).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84984"/>
            <a:ext cx="403244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56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Часто субъективное мнение пациента и объективная оценка врача отличаются. В таких случаях </a:t>
            </a:r>
            <a:r>
              <a:rPr lang="ru-RU" sz="3200" b="1" dirty="0"/>
              <a:t>врачу необходимо сообщить пациенту </a:t>
            </a:r>
            <a:r>
              <a:rPr lang="ru-RU" sz="3200" dirty="0"/>
              <a:t>о выявленных в результате обследования аномалиях, о возможном влиянии их на функцию, эстетику и общее состояние организма. </a:t>
            </a:r>
          </a:p>
        </p:txBody>
      </p:sp>
    </p:spTree>
    <p:extLst>
      <p:ext uri="{BB962C8B-B14F-4D97-AF65-F5344CB8AC3E}">
        <p14:creationId xmlns:p14="http://schemas.microsoft.com/office/powerpoint/2010/main" val="3476813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При планировании лечебных манипуляций получают согласие родителей или опекунов на их проведение.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2150148"/>
            <a:ext cx="3733800" cy="301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333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1678</Words>
  <Application>Microsoft Office PowerPoint</Application>
  <PresentationFormat>Экран (4:3)</PresentationFormat>
  <Paragraphs>85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Georgia</vt:lpstr>
      <vt:lpstr>Тема Office</vt:lpstr>
      <vt:lpstr>Клинические методы исследования в ортодонтии</vt:lpstr>
      <vt:lpstr>Введение</vt:lpstr>
      <vt:lpstr>КЛИНИЧЕСКИЙ МЕТОД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Сбор медицинского анамнеза (анамнез общих заболеваний)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необходимости дифференциальной диагностики проводят клинические функциональные пробы.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Клинические методы исседования в ортодонтии</dc:title>
  <dc:creator>лилия</dc:creator>
  <cp:lastModifiedBy>Фаина Багина</cp:lastModifiedBy>
  <cp:revision>13</cp:revision>
  <dcterms:created xsi:type="dcterms:W3CDTF">2021-11-07T11:57:19Z</dcterms:created>
  <dcterms:modified xsi:type="dcterms:W3CDTF">2022-11-27T13:07:01Z</dcterms:modified>
</cp:coreProperties>
</file>