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  <p:sldMasterId id="2147483669" r:id="rId3"/>
    <p:sldMasterId id="2147483670" r:id="rId4"/>
    <p:sldMasterId id="2147483671" r:id="rId5"/>
    <p:sldMasterId id="2147483672" r:id="rId6"/>
    <p:sldMasterId id="2147483673" r:id="rId7"/>
    <p:sldMasterId id="2147483674" r:id="rId8"/>
    <p:sldMasterId id="2147483675" r:id="rId9"/>
    <p:sldMasterId id="2147483676" r:id="rId10"/>
    <p:sldMasterId id="2147483677" r:id="rId11"/>
    <p:sldMasterId id="2147483678" r:id="rId12"/>
    <p:sldMasterId id="2147483679" r:id="rId13"/>
    <p:sldMasterId id="2147483680" r:id="rId14"/>
    <p:sldMasterId id="2147483681" r:id="rId15"/>
    <p:sldMasterId id="2147483682" r:id="rId16"/>
    <p:sldMasterId id="2147483683" r:id="rId17"/>
    <p:sldMasterId id="2147483684" r:id="rId18"/>
    <p:sldMasterId id="2147483685" r:id="rId19"/>
  </p:sldMasterIdLst>
  <p:notesMasterIdLst>
    <p:notesMasterId r:id="rId71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6"/>
  </p:normalViewPr>
  <p:slideViewPr>
    <p:cSldViewPr snapToGrid="0">
      <p:cViewPr varScale="1">
        <p:scale>
          <a:sx n="88" d="100"/>
          <a:sy n="88" d="100"/>
        </p:scale>
        <p:origin x="17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176865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1176865" y="1883832"/>
            <a:ext cx="36321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2"/>
          </p:nvPr>
        </p:nvSpPr>
        <p:spPr>
          <a:xfrm>
            <a:off x="5183069" y="1032933"/>
            <a:ext cx="2929500" cy="4792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1176865" y="3255432"/>
            <a:ext cx="3632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76866" y="4815415"/>
            <a:ext cx="6798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>
            <a:spLocks noGrp="1"/>
          </p:cNvSpPr>
          <p:nvPr>
            <p:ph type="pic" idx="2"/>
          </p:nvPr>
        </p:nvSpPr>
        <p:spPr>
          <a:xfrm>
            <a:off x="1026260" y="1032933"/>
            <a:ext cx="7091400" cy="3361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1176866" y="5382153"/>
            <a:ext cx="67986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1176866" y="906873"/>
            <a:ext cx="67986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1176865" y="4275666"/>
            <a:ext cx="6798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1334333" y="982132"/>
            <a:ext cx="6400200" cy="23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1600200" y="3352799"/>
            <a:ext cx="5892900" cy="6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0">
              <a:spcBef>
                <a:spcPts val="360"/>
              </a:spcBef>
              <a:spcAft>
                <a:spcPts val="0"/>
              </a:spcAft>
              <a:buSzPts val="2070"/>
              <a:buFont typeface="Garamond"/>
              <a:buNone/>
              <a:defRPr sz="1800"/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2"/>
          </p:nvPr>
        </p:nvSpPr>
        <p:spPr>
          <a:xfrm>
            <a:off x="1176863" y="4343400"/>
            <a:ext cx="67986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1176869" y="3308581"/>
            <a:ext cx="67986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1176868" y="4777381"/>
            <a:ext cx="67986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Name Card">
  <p:cSld name="Quote Name Card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1409416" y="982132"/>
            <a:ext cx="6325200" cy="22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body" idx="1"/>
          </p:nvPr>
        </p:nvSpPr>
        <p:spPr>
          <a:xfrm>
            <a:off x="1176868" y="3639312"/>
            <a:ext cx="67986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2"/>
          </p:nvPr>
        </p:nvSpPr>
        <p:spPr>
          <a:xfrm>
            <a:off x="1176865" y="4529667"/>
            <a:ext cx="6798600" cy="1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ue or False">
  <p:cSld name="True or Fals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1176865" y="982131"/>
            <a:ext cx="6798600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1"/>
          </p:nvPr>
        </p:nvSpPr>
        <p:spPr>
          <a:xfrm>
            <a:off x="1176868" y="3566160"/>
            <a:ext cx="67986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2"/>
          </p:nvPr>
        </p:nvSpPr>
        <p:spPr>
          <a:xfrm>
            <a:off x="1176866" y="4470400"/>
            <a:ext cx="67986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 rot="5400000">
            <a:off x="2883401" y="783735"/>
            <a:ext cx="3385800" cy="6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 rtl="0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 rot="5400000">
            <a:off x="4681747" y="2581923"/>
            <a:ext cx="49689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 rot="5400000">
            <a:off x="1150176" y="933573"/>
            <a:ext cx="4968900" cy="4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 rtl="0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8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176865" y="1388534"/>
            <a:ext cx="2536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120062" y="982132"/>
            <a:ext cx="38556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 rtl="0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1176865" y="3031065"/>
            <a:ext cx="2536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 rtl="0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 rtl="0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ctrTitle"/>
          </p:nvPr>
        </p:nvSpPr>
        <p:spPr>
          <a:xfrm>
            <a:off x="1921934" y="1811863"/>
            <a:ext cx="5308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1921934" y="3598327"/>
            <a:ext cx="5308800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6065837" y="5054600"/>
            <a:ext cx="673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1922462" y="5054600"/>
            <a:ext cx="40641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816725" y="5054600"/>
            <a:ext cx="414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 rtl="0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278465" y="1641413"/>
            <a:ext cx="65955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1278465" y="3734859"/>
            <a:ext cx="65955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1176866" y="2487168"/>
            <a:ext cx="33375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2"/>
          </p:nvPr>
        </p:nvSpPr>
        <p:spPr>
          <a:xfrm>
            <a:off x="4645152" y="2487168"/>
            <a:ext cx="33375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1176868" y="2658533"/>
            <a:ext cx="33375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76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2"/>
          </p:nvPr>
        </p:nvSpPr>
        <p:spPr>
          <a:xfrm>
            <a:off x="1176868" y="3243263"/>
            <a:ext cx="3337500" cy="2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3"/>
          </p:nvPr>
        </p:nvSpPr>
        <p:spPr>
          <a:xfrm>
            <a:off x="4641832" y="2658533"/>
            <a:ext cx="33375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76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4"/>
          </p:nvPr>
        </p:nvSpPr>
        <p:spPr>
          <a:xfrm>
            <a:off x="4641832" y="3243263"/>
            <a:ext cx="3337500" cy="2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19"/>
          <p:cNvCxnSpPr/>
          <p:nvPr/>
        </p:nvCxnSpPr>
        <p:spPr>
          <a:xfrm>
            <a:off x="1277937" y="2354262"/>
            <a:ext cx="6596100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25"/>
          <p:cNvCxnSpPr/>
          <p:nvPr/>
        </p:nvCxnSpPr>
        <p:spPr>
          <a:xfrm>
            <a:off x="1277937" y="4140200"/>
            <a:ext cx="6607200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/>
        </p:nvSpPr>
        <p:spPr>
          <a:xfrm>
            <a:off x="849312" y="904875"/>
            <a:ext cx="4572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Garamond"/>
              <a:buNone/>
            </a:pPr>
            <a:r>
              <a:rPr lang="en-US" sz="7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89" name="Google Shape;189;p27"/>
          <p:cNvSpPr txBox="1"/>
          <p:nvPr/>
        </p:nvSpPr>
        <p:spPr>
          <a:xfrm>
            <a:off x="7634287" y="2827337"/>
            <a:ext cx="4572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Garamond"/>
              <a:buNone/>
            </a:pPr>
            <a:r>
              <a:rPr lang="en-US" sz="7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90" name="Google Shape;190;p27"/>
          <p:cNvCxnSpPr/>
          <p:nvPr/>
        </p:nvCxnSpPr>
        <p:spPr>
          <a:xfrm>
            <a:off x="1277937" y="4140200"/>
            <a:ext cx="6596100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/>
        </p:nvSpPr>
        <p:spPr>
          <a:xfrm>
            <a:off x="877887" y="896937"/>
            <a:ext cx="457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Garamond"/>
              <a:buNone/>
            </a:pPr>
            <a:r>
              <a:rPr lang="en-US" sz="8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217" name="Google Shape;217;p31"/>
          <p:cNvSpPr txBox="1"/>
          <p:nvPr/>
        </p:nvSpPr>
        <p:spPr>
          <a:xfrm>
            <a:off x="7650162" y="2608262"/>
            <a:ext cx="457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Garamond"/>
              <a:buNone/>
            </a:pPr>
            <a:r>
              <a:rPr lang="en-US" sz="8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218" name="Google Shape;218;p31"/>
          <p:cNvCxnSpPr/>
          <p:nvPr/>
        </p:nvCxnSpPr>
        <p:spPr>
          <a:xfrm>
            <a:off x="1277937" y="3429000"/>
            <a:ext cx="6596100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Google Shape;232;p33"/>
          <p:cNvCxnSpPr/>
          <p:nvPr/>
        </p:nvCxnSpPr>
        <p:spPr>
          <a:xfrm>
            <a:off x="1277937" y="3429000"/>
            <a:ext cx="6607200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35"/>
          <p:cNvCxnSpPr/>
          <p:nvPr/>
        </p:nvCxnSpPr>
        <p:spPr>
          <a:xfrm>
            <a:off x="1277937" y="2354262"/>
            <a:ext cx="6607200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35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37"/>
          <p:cNvCxnSpPr/>
          <p:nvPr/>
        </p:nvCxnSpPr>
        <p:spPr>
          <a:xfrm>
            <a:off x="6245225" y="906462"/>
            <a:ext cx="0" cy="496890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1277937" y="2913062"/>
            <a:ext cx="2333700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6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id="35" name="Google Shape;35;p6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6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r="14236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6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r="14236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8"/>
          <p:cNvGrpSpPr/>
          <p:nvPr/>
        </p:nvGrpSpPr>
        <p:grpSpPr>
          <a:xfrm>
            <a:off x="0" y="0"/>
            <a:ext cx="9143762" cy="6858000"/>
            <a:chOff x="0" y="0"/>
            <a:chExt cx="9144677" cy="6858000"/>
          </a:xfrm>
        </p:grpSpPr>
        <p:pic>
          <p:nvPicPr>
            <p:cNvPr id="53" name="Google Shape;53;p8" descr="SD-PanelTitle-R1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8"/>
            <p:cNvSpPr/>
            <p:nvPr/>
          </p:nvSpPr>
          <p:spPr>
            <a:xfrm>
              <a:off x="1515532" y="1520422"/>
              <a:ext cx="6112800" cy="38184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5" name="Google Shape;55;p8" descr="HDRibbonTitle-UniformTrim.png"/>
            <p:cNvPicPr preferRelativeResize="0"/>
            <p:nvPr/>
          </p:nvPicPr>
          <p:blipFill rotWithShape="1">
            <a:blip r:embed="rId5">
              <a:alphaModFix/>
            </a:blip>
            <a:srcRect r="47957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8" descr="HDRibbonTitle-UniformTrim.png"/>
            <p:cNvPicPr preferRelativeResize="0"/>
            <p:nvPr/>
          </p:nvPicPr>
          <p:blipFill rotWithShape="1">
            <a:blip r:embed="rId5">
              <a:alphaModFix/>
            </a:blip>
            <a:srcRect r="47957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7" name="Google Shape;57;p8"/>
          <p:cNvCxnSpPr/>
          <p:nvPr/>
        </p:nvCxnSpPr>
        <p:spPr>
          <a:xfrm>
            <a:off x="2019300" y="3471862"/>
            <a:ext cx="5113200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065837" y="5054600"/>
            <a:ext cx="673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1922462" y="5054600"/>
            <a:ext cx="40641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6816725" y="5054600"/>
            <a:ext cx="414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0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id="71" name="Google Shape;71;p10" descr="SD-PanelContent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0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3" name="Google Shape;73;p10" descr="HDRibbonContent-UniformTrim.png"/>
            <p:cNvPicPr preferRelativeResize="0"/>
            <p:nvPr/>
          </p:nvPicPr>
          <p:blipFill rotWithShape="1">
            <a:blip r:embed="rId4">
              <a:alphaModFix/>
            </a:blip>
            <a:srcRect r="14236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0" descr="HDRibbonContent-UniformTrim.png"/>
            <p:cNvPicPr preferRelativeResize="0"/>
            <p:nvPr/>
          </p:nvPicPr>
          <p:blipFill rotWithShape="1">
            <a:blip r:embed="rId4">
              <a:alphaModFix/>
            </a:blip>
            <a:srcRect r="14236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1"/>
          <p:cNvCxnSpPr/>
          <p:nvPr/>
        </p:nvCxnSpPr>
        <p:spPr>
          <a:xfrm>
            <a:off x="1277937" y="2355850"/>
            <a:ext cx="6596100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3"/>
          <p:cNvCxnSpPr/>
          <p:nvPr/>
        </p:nvCxnSpPr>
        <p:spPr>
          <a:xfrm>
            <a:off x="1277937" y="3598862"/>
            <a:ext cx="6596100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5"/>
          <p:cNvCxnSpPr/>
          <p:nvPr/>
        </p:nvCxnSpPr>
        <p:spPr>
          <a:xfrm>
            <a:off x="1277937" y="2355850"/>
            <a:ext cx="6596100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7"/>
          <p:cNvCxnSpPr/>
          <p:nvPr/>
        </p:nvCxnSpPr>
        <p:spPr>
          <a:xfrm>
            <a:off x="1277937" y="2354262"/>
            <a:ext cx="6596100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1%D0%BB%D0%B5%D0%B4%D1%81%D1%82%D0%B2%D0%B5%D0%BD%D0%BD%D0%BE%D0%B5_%D0%B7%D0%B0%D0%B1%D0%BE%D0%BB%D0%B5%D0%B2%D0%B0%D0%BD%D0%B8%D0%B5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hyperlink" Target="https://ru.wikipedia.org/wiki/6-%D1%8F_%D1%85%D1%80%D0%BE%D0%BC%D0%BE%D1%81%D0%BE%D0%BC%D0%B0_%D1%87%D0%B5%D0%BB%D0%BE%D0%B2%D0%B5%D0%BA%D0%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"/>
          <p:cNvSpPr/>
          <p:nvPr/>
        </p:nvSpPr>
        <p:spPr>
          <a:xfrm>
            <a:off x="935037" y="1693862"/>
            <a:ext cx="7273800" cy="1950900"/>
          </a:xfrm>
          <a:prstGeom prst="ellipse">
            <a:avLst/>
          </a:prstGeom>
          <a:solidFill>
            <a:srgbClr val="F1D4D2"/>
          </a:solidFill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Тема</a:t>
            </a:r>
            <a:r>
              <a:rPr lang="en-US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Этиология зубочелюстных аномалий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"/>
          <p:cNvSpPr/>
          <p:nvPr/>
        </p:nvSpPr>
        <p:spPr>
          <a:xfrm>
            <a:off x="935037" y="244475"/>
            <a:ext cx="7612200" cy="100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rnd" cmpd="sng">
            <a:solidFill>
              <a:srgbClr val="DEB3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ФГБОУ ВО Казанский ГМУ Минздрава России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стоматологии детского возраста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Google Shape;562;p1" descr="Профилактика зубочелюстных аномалий у детей - online present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825" y="3711575"/>
            <a:ext cx="3879850" cy="29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F1B3588-BE06-D0AB-CE00-E3C3CC62ED0F}"/>
              </a:ext>
            </a:extLst>
          </p:cNvPr>
          <p:cNvSpPr/>
          <p:nvPr/>
        </p:nvSpPr>
        <p:spPr>
          <a:xfrm>
            <a:off x="259398" y="4090949"/>
            <a:ext cx="4481739" cy="24819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д.м.н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 кафедры стоматологии детского возраста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КГМУ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Хамитова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Наиля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Ханифовна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/>
          <p:nvPr/>
        </p:nvSpPr>
        <p:spPr>
          <a:xfrm>
            <a:off x="576262" y="333375"/>
            <a:ext cx="7991400" cy="57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Наследственными являются нарушения развития эмали зубов (несовершенный амелогенез) и дентина (несовершенный дентиногенез), наследственное нарушение эмали и дентина, которое известно как синдром Стентона-Капдепона. По наследству передаются и аномалии размера челюстей (макро-и микрогнатия), а также их положение в черепе (прогнатия, ретрогнатия).</a:t>
            </a:r>
            <a:endParaRPr sz="22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наследству может передаваться вид нарушения смыкания зубных рядов по вертикали (вертикальная резцовая дизокклюзия, глубокая резцовая дизокклюзия и окклюзия).</a:t>
            </a:r>
            <a:endParaRPr sz="22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Диастема, низкое прикрепление уздечки верхней губы, короткая уздечка языка, нижней губы, мелкое преддверие полости рта, а также адентия - все эти аномалии могут передаваться по наследству.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9" descr="Аномалии развития слизистой оболочки полости рта - презентация онлай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"/>
            <a:ext cx="9144000" cy="684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0" descr="Синдром Стентона-Капдепона. Полное восстановление. Повышение прикуса,  протезирование и реставрац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0350"/>
            <a:ext cx="9144000" cy="60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1" descr="Презентация на тему: &amp;quot;МИКРОГНАТИЯ. Микрогнатия (микрогения, ложная  прогнатия) врождённая гипоплазия (недоразвитие) челюстной кости. Выделяют  верхнюю и нижнюю, симметричную.&amp;quot;. Скачать бесплатно и без регистрации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9337" y="0"/>
            <a:ext cx="65024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1" descr="МОСКОВСКИЙ ГОСУДАРСТВЕННЫЙ МЕДИКОСТОМАТОЛОГИЧЕСКИЙ УНИВЕРСИТЕТ КАФЕДРА  ГОСПИТАЛЬНОЙ ХИРУРГИЧЕСКОЙ СТОМАТОЛОГИ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35275"/>
            <a:ext cx="5364162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"/>
          <p:cNvSpPr txBox="1">
            <a:spLocks noGrp="1"/>
          </p:cNvSpPr>
          <p:nvPr>
            <p:ph type="body" idx="1"/>
          </p:nvPr>
        </p:nvSpPr>
        <p:spPr>
          <a:xfrm>
            <a:off x="107950" y="2565400"/>
            <a:ext cx="4159200" cy="29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sz="2400" b="0" i="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 это наследственное спорадическое заболевание, характеризующееся низким ростом пациента с пропорциональным телосложением и характерное «птичье лицо». Популяционная частота:  от 1:10.000 – до 1:30.000. </a:t>
            </a:r>
            <a:endParaRPr/>
          </a:p>
        </p:txBody>
      </p:sp>
      <p:sp>
        <p:nvSpPr>
          <p:cNvPr id="346" name="Google Shape;346;p52"/>
          <p:cNvSpPr txBox="1">
            <a:spLocks noGrp="1"/>
          </p:cNvSpPr>
          <p:nvPr>
            <p:ph type="title"/>
          </p:nvPr>
        </p:nvSpPr>
        <p:spPr>
          <a:xfrm>
            <a:off x="539750" y="1125537"/>
            <a:ext cx="4608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Garamond"/>
              <a:buNone/>
            </a:pPr>
            <a:r>
              <a:rPr lang="en-US" sz="28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Окуло-мандибуло-фациальный синдром </a:t>
            </a:r>
            <a:endParaRPr/>
          </a:p>
        </p:txBody>
      </p:sp>
      <p:pic>
        <p:nvPicPr>
          <p:cNvPr id="347" name="Google Shape;347;p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924175"/>
            <a:ext cx="2448000" cy="34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6250" y="263525"/>
            <a:ext cx="1993900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3"/>
          <p:cNvSpPr txBox="1">
            <a:spLocks noGrp="1"/>
          </p:cNvSpPr>
          <p:nvPr>
            <p:ph type="title"/>
          </p:nvPr>
        </p:nvSpPr>
        <p:spPr>
          <a:xfrm>
            <a:off x="457200" y="692150"/>
            <a:ext cx="82296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en-US" sz="3600" b="0" i="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Черепно-ключичный дизостоз (cleido-cranial dysplasia)</a:t>
            </a:r>
            <a:br>
              <a:rPr lang="en-US" sz="3600" b="0" i="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354" name="Google Shape;354;p53"/>
          <p:cNvSpPr txBox="1">
            <a:spLocks noGrp="1"/>
          </p:cNvSpPr>
          <p:nvPr>
            <p:ph type="body" idx="1"/>
          </p:nvPr>
        </p:nvSpPr>
        <p:spPr>
          <a:xfrm>
            <a:off x="676275" y="1484312"/>
            <a:ext cx="3895800" cy="4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- (</a:t>
            </a: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синдром Шейтхауэра — Мари — Сентона) </a:t>
            </a:r>
            <a:r>
              <a:rPr lang="en-US" sz="2000" b="0" i="0" u="none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это </a:t>
            </a:r>
            <a:r>
              <a:rPr lang="en-US" sz="2000" b="0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наследственное заболевание</a:t>
            </a:r>
            <a:r>
              <a:rPr lang="en-US" sz="2000" b="0" i="0" u="none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, вызванное мутациями в гене Runx2, расположенном на коротком плече </a:t>
            </a:r>
            <a:r>
              <a:rPr lang="en-US" sz="2000" b="0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6 хромосомы</a:t>
            </a:r>
            <a:r>
              <a:rPr lang="en-US" sz="2000" b="0" i="0" u="none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. Ключично-черепной дизостоз передается по аутосомно-доминантному типу. Характеризуется дефектами развития костей черепа, наличие сверхкомплектных  зубов, а также полным или частичным отсутствием ключиц.</a:t>
            </a:r>
            <a:endParaRPr/>
          </a:p>
        </p:txBody>
      </p:sp>
      <p:pic>
        <p:nvPicPr>
          <p:cNvPr id="355" name="Google Shape;355;p5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427537" y="1978025"/>
            <a:ext cx="1784400" cy="32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72287" y="1916112"/>
            <a:ext cx="1784350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00787" y="4652962"/>
            <a:ext cx="2139950" cy="187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4"/>
          <p:cNvSpPr txBox="1">
            <a:spLocks noGrp="1"/>
          </p:cNvSpPr>
          <p:nvPr>
            <p:ph type="title"/>
          </p:nvPr>
        </p:nvSpPr>
        <p:spPr>
          <a:xfrm>
            <a:off x="457200" y="658812"/>
            <a:ext cx="8229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МАНДИБУЛО-ФАЦИАЛЬНЫЙ ДИЗОСТОЗ (СИНДРОМ ФРАНЧЕСКЕТТИ)</a:t>
            </a:r>
            <a:br>
              <a:rPr lang="en-US" sz="18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363" name="Google Shape;363;p54"/>
          <p:cNvSpPr txBox="1">
            <a:spLocks noGrp="1"/>
          </p:cNvSpPr>
          <p:nvPr>
            <p:ph type="body" idx="1"/>
          </p:nvPr>
        </p:nvSpPr>
        <p:spPr>
          <a:xfrm>
            <a:off x="569912" y="1484312"/>
            <a:ext cx="33924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Описан в 1944 году женевским профессором A. Franceschetti и его учеником Zwahlen и назван «мандибуло-фациальный дизостоз». </a:t>
            </a:r>
            <a:r>
              <a:rPr lang="en-US"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Болезнь имеет семейно-наследственный характер и передается по неправильно-доминантному типу.</a:t>
            </a: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 Наблюдается у членов одной и той же семьи и даже в двух и тре х генерациях. Частота  1 : 50 000 .</a:t>
            </a:r>
            <a:endParaRPr/>
          </a:p>
        </p:txBody>
      </p:sp>
      <p:pic>
        <p:nvPicPr>
          <p:cNvPr id="364" name="Google Shape;364;p5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1125537"/>
            <a:ext cx="2594100" cy="35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2100" y="2913062"/>
            <a:ext cx="2286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 txBox="1">
            <a:spLocks noGrp="1"/>
          </p:cNvSpPr>
          <p:nvPr>
            <p:ph type="body" idx="1"/>
          </p:nvPr>
        </p:nvSpPr>
        <p:spPr>
          <a:xfrm>
            <a:off x="539750" y="2636837"/>
            <a:ext cx="33528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это наследственное заболевание окулоаурикуловертебральной области, то есть поражение структур, исходящих из первой и второй жаберных дуг. </a:t>
            </a:r>
            <a:endParaRPr/>
          </a:p>
        </p:txBody>
      </p:sp>
      <p:sp>
        <p:nvSpPr>
          <p:cNvPr id="371" name="Google Shape;371;p55"/>
          <p:cNvSpPr txBox="1">
            <a:spLocks noGrp="1"/>
          </p:cNvSpPr>
          <p:nvPr>
            <p:ph type="title"/>
          </p:nvPr>
        </p:nvSpPr>
        <p:spPr>
          <a:xfrm>
            <a:off x="827087" y="908050"/>
            <a:ext cx="3352800" cy="1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Garamond"/>
              <a:buNone/>
            </a:pPr>
            <a:r>
              <a:rPr lang="en-US" sz="32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синдром Гольденхара</a:t>
            </a:r>
            <a:endParaRPr/>
          </a:p>
        </p:txBody>
      </p:sp>
      <p:pic>
        <p:nvPicPr>
          <p:cNvPr id="372" name="Google Shape;372;p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2349500"/>
            <a:ext cx="46068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"/>
          <p:cNvSpPr txBox="1"/>
          <p:nvPr/>
        </p:nvSpPr>
        <p:spPr>
          <a:xfrm>
            <a:off x="-33337" y="595312"/>
            <a:ext cx="9072600" cy="56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Эндокринные факторы: </a:t>
            </a:r>
            <a:endParaRPr sz="2400" b="1" i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152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эндокринная система имеет исключительное значение в развитии растущего ребенка, она существенно влияет на формирование зубочелюстной системы.</a:t>
            </a:r>
            <a:endParaRPr/>
          </a:p>
          <a:p>
            <a:pPr marL="228600" marR="0" lvl="0" indent="-152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Эндокринная система контролирует развитие всего организма, в том числе зубочелюстную систему. </a:t>
            </a:r>
            <a:endParaRPr/>
          </a:p>
          <a:p>
            <a:pPr marL="228600" marR="0" lvl="0" indent="-152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Действие эндокринных желез начинается на ранних стадиях внутриутробного развития эмбриона, плода, поэтому нарушение их функций может явиться причиной врожденных аномалий зубочелюстной системы. Дисфункция желез внутренней секреции может наблюдаться, и после рождения ребенка.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7" descr="Заболевания эндокринной системы: виды, причины возникновения, диагностика и  леч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400050"/>
            <a:ext cx="8458200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242887"/>
            <a:ext cx="84963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8"/>
          <p:cNvSpPr txBox="1"/>
          <p:nvPr/>
        </p:nvSpPr>
        <p:spPr>
          <a:xfrm>
            <a:off x="576262" y="981075"/>
            <a:ext cx="79914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гипотиреозе отмечается задержка прорезывания молочных зубов, а период смены молочных зубов на постоянные задерживается на 2-3 года. Наблюдается множественная гипоплазия эмали, адентия, атипичная форма коронок зубов и уменьшение их размеров.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гипертиреозе наблюдается западение средней и нижней трети лица, что связано с задержкой сагиттального роста челюстей. Наблюдается также более ранее прорезывание зубов.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9" descr="Выявление эндокринных патологий в ротовой полости - презентация онлай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"/>
            <a:ext cx="9144000" cy="684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 txBox="1"/>
          <p:nvPr/>
        </p:nvSpPr>
        <p:spPr>
          <a:xfrm>
            <a:off x="3175" y="404812"/>
            <a:ext cx="8745600" cy="4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гиперфункции паращитовидных желез в результате нарушения кальциевого обмена происходит деформация челюстных костей, формирование глубокой окклюзии.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Гипофункция коры надпочечников приводит к нарушению сроков прорезывания зубов и смены молочных зубов.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больных с врожденным андрогенитальным синдромом отмечается ускоренный рост костнохрящевых зон лицевого скелета, о чем свидетельствует развитие основания черепа и нижней челюсти в сагиттальном направлении.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922712"/>
            <a:ext cx="4918075" cy="2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700" y="3922712"/>
            <a:ext cx="3054350" cy="2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1"/>
          <p:cNvSpPr txBox="1"/>
          <p:nvPr/>
        </p:nvSpPr>
        <p:spPr>
          <a:xfrm>
            <a:off x="665162" y="1550987"/>
            <a:ext cx="7921500" cy="1384200"/>
          </a:xfrm>
          <a:prstGeom prst="rect">
            <a:avLst/>
          </a:prstGeom>
          <a:solidFill>
            <a:srgbClr val="F2E1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lang="en-US" sz="2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Врожденная дисфункция коры надпочечников приводит к усиленному росту костей черепа, раннему прорезыванию зубов.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2" descr="Влияние гормонов паращитовидных желез на состояние зубочелюстной системы -  презентация онлай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"/>
            <a:ext cx="9144000" cy="684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63" descr="выявление эндокринных патологий в ротовой полости — презентация на  Slide-Share.ru 🎓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4837"/>
            <a:ext cx="9144000" cy="31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64"/>
          <p:cNvSpPr/>
          <p:nvPr/>
        </p:nvSpPr>
        <p:spPr>
          <a:xfrm>
            <a:off x="2124075" y="836612"/>
            <a:ext cx="5040300" cy="720600"/>
          </a:xfrm>
          <a:prstGeom prst="roundRect">
            <a:avLst>
              <a:gd name="adj" fmla="val 16667"/>
            </a:avLst>
          </a:prstGeom>
          <a:solidFill>
            <a:srgbClr val="F2E1B3"/>
          </a:solidFill>
          <a:ln w="15875" cap="rnd" cmpd="sng">
            <a:solidFill>
              <a:srgbClr val="5F6F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lang="en-US" sz="2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Андрогенитальный синдром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5"/>
          <p:cNvSpPr txBox="1"/>
          <p:nvPr/>
        </p:nvSpPr>
        <p:spPr>
          <a:xfrm>
            <a:off x="468312" y="404812"/>
            <a:ext cx="7416900" cy="3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Экзогенные причины:</a:t>
            </a:r>
            <a:b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Экзогенные причины могут действовать внутриутробно и после рождения, быть общими и местными. </a:t>
            </a:r>
            <a:endParaRPr/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Соответственно они называются пренатальными и постнатальными.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6"/>
          <p:cNvSpPr txBox="1">
            <a:spLocks noGrp="1"/>
          </p:cNvSpPr>
          <p:nvPr>
            <p:ph type="subTitle" idx="1"/>
          </p:nvPr>
        </p:nvSpPr>
        <p:spPr>
          <a:xfrm>
            <a:off x="1476375" y="260350"/>
            <a:ext cx="6335700" cy="3313200"/>
          </a:xfrm>
          <a:prstGeom prst="rect">
            <a:avLst/>
          </a:prstGeom>
          <a:solidFill>
            <a:srgbClr val="F2E1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 большое значение в возникновении зубочелюстных деформаций отводится заболеванию раннего детства — рахиту. Рахит, в основе которого лежит авитаминоз D, чрезвычайно сложное заболевание всего детского организма, и изменения скелета, в том числе лицевого — только одно из частных проявлений рахита.</a:t>
            </a:r>
            <a:endParaRPr/>
          </a:p>
        </p:txBody>
      </p:sp>
      <p:pic>
        <p:nvPicPr>
          <p:cNvPr id="431" name="Google Shape;431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3573462"/>
            <a:ext cx="4895850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7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n-US" sz="4000" b="0" i="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рахит</a:t>
            </a:r>
            <a:endParaRPr/>
          </a:p>
        </p:txBody>
      </p:sp>
      <p:pic>
        <p:nvPicPr>
          <p:cNvPr id="437" name="Google Shape;437;p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6912" y="2492375"/>
            <a:ext cx="4761000" cy="31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/>
          <p:nvPr/>
        </p:nvSpPr>
        <p:spPr>
          <a:xfrm>
            <a:off x="539750" y="476250"/>
            <a:ext cx="8064600" cy="4111500"/>
          </a:xfrm>
          <a:prstGeom prst="rect">
            <a:avLst/>
          </a:prstGeom>
          <a:blipFill rotWithShape="1">
            <a:blip r:embed="rId3">
              <a:alphaModFix amt="19850"/>
            </a:blip>
            <a:tile tx="0" ty="0" sx="99997" sy="99997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Эндогенные причины</a:t>
            </a:r>
            <a:b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  <a:p>
            <a:pPr marL="228600" marR="0" lvl="0" indent="-152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неблагоприятные химические и физические воздействия на эмбрион и плод в различные периоды внутриутробного развития</a:t>
            </a:r>
            <a:endParaRPr/>
          </a:p>
          <a:p>
            <a:pPr marL="228600" marR="0" lvl="0" indent="-152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Генетические факторы</a:t>
            </a:r>
            <a:endParaRPr/>
          </a:p>
          <a:p>
            <a:pPr marL="228600" marR="0" lvl="0" indent="-152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Эндокринные факторы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8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3970200" cy="30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US" sz="36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Нарушение носового дыхания</a:t>
            </a:r>
            <a:br>
              <a:rPr lang="en-US" sz="36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(аденоиды, аллегрия).</a:t>
            </a:r>
            <a:endParaRPr/>
          </a:p>
        </p:txBody>
      </p:sp>
      <p:pic>
        <p:nvPicPr>
          <p:cNvPr id="443" name="Google Shape;443;p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3933825"/>
            <a:ext cx="4572000" cy="21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78362" y="765175"/>
            <a:ext cx="4437000" cy="30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9"/>
          <p:cNvSpPr txBox="1"/>
          <p:nvPr/>
        </p:nvSpPr>
        <p:spPr>
          <a:xfrm>
            <a:off x="395287" y="765175"/>
            <a:ext cx="8028000" cy="5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Пренатальные факторы: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пренатальным общим причинам относится неблагоприятная внешняя среда: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недостаток фтора в питьевой воде, недостаточное ультрафиолетовое облучение, чрезмерный радиоактивный фон.</a:t>
            </a:r>
            <a:endParaRPr sz="2000" b="0" i="0" u="non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врожденным нарушениям ЗЧС могут привести неправильное положение плода, давление амниотической жидкости на плод, амниотические тяжи.</a:t>
            </a:r>
            <a:endParaRPr sz="20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местным пренатальным факторам относятся работа беременной на химическом производстве, в рентгеновском отделении, тяжелая физическая работа.</a:t>
            </a:r>
            <a:endParaRPr sz="20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Расщелина губы и неба может иметь ненаследственную природу, а явиться следствием неблагоприятных пренатальных причин, а также токсикозов беременной, курения, стрессовых ситуаций, вирусных заболеваний (корь, краснуха), приема медикаментов.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8900" y="3933825"/>
            <a:ext cx="4392612" cy="187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675" y="657225"/>
            <a:ext cx="18002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9475" y="1328737"/>
            <a:ext cx="196215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6300" y="671512"/>
            <a:ext cx="2128837" cy="1357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Google Shape;458;p70"/>
          <p:cNvCxnSpPr/>
          <p:nvPr/>
        </p:nvCxnSpPr>
        <p:spPr>
          <a:xfrm>
            <a:off x="1476375" y="2349500"/>
            <a:ext cx="1366800" cy="122400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459" name="Google Shape;459;p70"/>
          <p:cNvCxnSpPr/>
          <p:nvPr/>
        </p:nvCxnSpPr>
        <p:spPr>
          <a:xfrm flipH="1">
            <a:off x="5381712" y="2349500"/>
            <a:ext cx="1639800" cy="144000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460" name="Google Shape;460;p70"/>
          <p:cNvCxnSpPr/>
          <p:nvPr/>
        </p:nvCxnSpPr>
        <p:spPr>
          <a:xfrm>
            <a:off x="4400550" y="2852737"/>
            <a:ext cx="0" cy="93660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461" name="Google Shape;461;p70"/>
          <p:cNvSpPr txBox="1"/>
          <p:nvPr/>
        </p:nvSpPr>
        <p:spPr>
          <a:xfrm>
            <a:off x="1495425" y="6124575"/>
            <a:ext cx="6154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D6D"/>
              </a:buClr>
              <a:buSzPts val="2800"/>
              <a:buFont typeface="Garamond"/>
              <a:buNone/>
            </a:pPr>
            <a:r>
              <a:rPr lang="en-US" sz="2800" b="0" i="0" u="none">
                <a:solidFill>
                  <a:srgbClr val="6D6D6D"/>
                </a:solidFill>
                <a:latin typeface="Garamond"/>
                <a:ea typeface="Garamond"/>
                <a:cs typeface="Garamond"/>
                <a:sym typeface="Garamond"/>
              </a:rPr>
              <a:t>Врождённая расщелина губы и неба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1"/>
          <p:cNvSpPr txBox="1"/>
          <p:nvPr/>
        </p:nvSpPr>
        <p:spPr>
          <a:xfrm>
            <a:off x="179387" y="188912"/>
            <a:ext cx="8713800" cy="52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неправильно проводимое искусственное вскармливание. т.е. использование жесткой и длинной соски, которая может вызвать травму слизистой полости рта или наоборот очень мягкой с одним большим отверстием на конце </a:t>
            </a:r>
            <a:endParaRPr/>
          </a:p>
          <a:p>
            <a:pPr marL="342900" marR="0" lvl="0" indent="-342900" algn="just" rtl="0">
              <a:lnSpc>
                <a:spcPct val="156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данный вариант не требует от ребенка усилий при кормлении; помимо этого некоторые родители оставляют ребенка один на один с бутылочкой </a:t>
            </a:r>
            <a:endParaRPr/>
          </a:p>
          <a:p>
            <a:pPr marL="342900" marR="0" lvl="0" indent="-342900" algn="just" rtl="0">
              <a:lnSpc>
                <a:spcPct val="156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 этом она горлышком оказывает давление на альвеолярный отросток, деформируя его;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2"/>
          <p:cNvSpPr txBox="1"/>
          <p:nvPr/>
        </p:nvSpPr>
        <p:spPr>
          <a:xfrm>
            <a:off x="250825" y="209550"/>
            <a:ext cx="8893200" cy="6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Постнатальные факторы:</a:t>
            </a:r>
            <a:endParaRPr sz="2400" b="1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-ранее и неправильное искусственное вскармливание; 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-вредные привычки;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-патология носоглотки;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-болезни детского возраста (рахит и др.);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-кормление ребенка старше 3-х лет мягкой пищей;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-раннее удаление молочных зубов вследствие кариеса и его осложнений,  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травмы;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-нарушение функции глотания;</a:t>
            </a:r>
            <a:endParaRPr/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неправильное пользование соской пустышкой.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73" descr="Нарушения глотания (дисфагии) и боль при глотании у детей | Дефектология  Проф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850" y="400050"/>
            <a:ext cx="7988300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4"/>
          <p:cNvSpPr txBox="1"/>
          <p:nvPr/>
        </p:nvSpPr>
        <p:spPr>
          <a:xfrm>
            <a:off x="468312" y="333375"/>
            <a:ext cx="7755000" cy="57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" marR="0" lvl="0" indent="449262" algn="just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Давно отмечается связь рахита с нарушением развития челюстей и зубов. По современным представлениям рахит является полиэтиологическим заболеванием, обусловленным несоответствием между высокой потребностью растущего организма в фосфорно-кальциевых солях и недостаточностью систем, обеспечивающих их потребность. </a:t>
            </a:r>
            <a:endParaRPr/>
          </a:p>
          <a:p>
            <a:pPr marL="3175" marR="0" lvl="0" indent="449262" algn="just" rtl="0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Появление рахита связывают с токсикозом первой и второй половины беременности, многоплодной беременностью, недоношенностью, нерациональным вскармливанием с преобладанием углеводов, наличием аллергического диатеза, частыми заболеваниями ребенка, неудовлетворенным уходом, недостаточным ультрафиолетовым облучением.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5"/>
          <p:cNvSpPr txBox="1"/>
          <p:nvPr/>
        </p:nvSpPr>
        <p:spPr>
          <a:xfrm>
            <a:off x="468312" y="404812"/>
            <a:ext cx="7912200" cy="5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" marR="0" lvl="0" indent="449262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рахита характерна гипофосфатемия, гипокальциемия, нарушение отложения в костях фосфорно-кальциевых солей. Это приводит к остеомаляции, т.е. размягчению костей. Отмечается недостаточный рост костей основания черепа, уменьшение его высоты, уплощение затылка. </a:t>
            </a:r>
            <a:endParaRPr/>
          </a:p>
          <a:p>
            <a:pPr marL="3175" marR="0" lvl="0" indent="449262" algn="just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Наиболее интенсивный рост челюстей совпадает с периодом разгара рахита. Отмечается отставание роста челюстей, что проявляется уплощением нижней челюсти, сужением верхней челюсти, высоким "готически" небом. Отсутствуют тремы между фронтальными молочными зубами, а затем проявляется скученность постоянных зубов.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6"/>
          <p:cNvSpPr txBox="1"/>
          <p:nvPr/>
        </p:nvSpPr>
        <p:spPr>
          <a:xfrm>
            <a:off x="323850" y="96837"/>
            <a:ext cx="8424900" cy="6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" marR="0" lvl="0" indent="539750" algn="just" rtl="0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Недостаток солей кальция в период минерализации зубов привод к системной гипоплазии задержки их прорезывания. Внутриутробный рахит вызывает гипоплазию молочных зубов, ранее проявление рахита - гипоплазию режущих краев постоянных резцов, клыков и бугров первых постоянных моляров. При позднем рахите наблюдается гипоплазия эмали премоляров. По топографии поражений можно судить о времени заболевания рахитом. Затрудненное образование дентина задержание формирование корней и своевременное прорезывание зубов. Все вышеизложенное диктует необходимость ранней профилактики и лечения рахита. 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7"/>
          <p:cNvSpPr txBox="1"/>
          <p:nvPr/>
        </p:nvSpPr>
        <p:spPr>
          <a:xfrm>
            <a:off x="468312" y="242887"/>
            <a:ext cx="7897800" cy="61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" marR="0" lvl="0" indent="539750" algn="just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Привычка спать в одной позе — на спине, животе, на боку а также с подложенной под щеку рукой — способствует несимметричному развитию челюстей, сужению зубных рядов, смещению нижней челюсти.   </a:t>
            </a:r>
            <a:endParaRPr/>
          </a:p>
          <a:p>
            <a:pPr marL="3175" marR="0" lvl="0" indent="539750" algn="just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Положение головы ребенка впереди вертикальной оси туловища приводит к аномалиям прикуса, в то время как при правильной осанке голова и туловище находятся на одной вертикали. </a:t>
            </a:r>
            <a:endParaRPr/>
          </a:p>
          <a:p>
            <a:pPr marL="3175" marR="0" lvl="0" indent="539750" algn="just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Неправильное положение туловища в положении стоя, сидя, поддерживание головы ладонями или упор подбородком в твердый предмет приводят к зубочелюстным аномалиям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/>
          <p:nvPr/>
        </p:nvSpPr>
        <p:spPr>
          <a:xfrm>
            <a:off x="755650" y="17462"/>
            <a:ext cx="74883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92150" marR="0" lvl="0" indent="-635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Химические и физические воздействия на эмбрион  и плод в различные периоды внутриутробного развития</a:t>
            </a: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94" name="Google Shape;294;p42"/>
          <p:cNvSpPr txBox="1"/>
          <p:nvPr/>
        </p:nvSpPr>
        <p:spPr>
          <a:xfrm>
            <a:off x="179387" y="1125537"/>
            <a:ext cx="87852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" marR="0" lvl="0" indent="539750" algn="just" rtl="0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Прием будущей матерью лекарственных средств при заболеваниях, особенно в период беременности от 1,5 до 2,5 мес., может привести к врожденным нарушениям развития эмбриона, в частности, к врожденному несращению губы, альвеолярного отростка, твердого и мягкого неба. Может возникнуть изолированное несращение или сквозное, реже возникает косая или срединная расщелина лица. </a:t>
            </a:r>
            <a:endParaRPr/>
          </a:p>
          <a:p>
            <a:pPr marL="3175" marR="0" lvl="0" indent="539750" algn="just" rtl="0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Заболевания беременной (хронические, инфекционные, эндокринные и другие), повышение температуры тела неблагоприятно сказываются на развитии эмбриона и плода, то же относится и к недостаточному питанию и низкому содержанию витаминов, микроэлементов и других жизненно важных веществ.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8"/>
          <p:cNvSpPr txBox="1"/>
          <p:nvPr/>
        </p:nvSpPr>
        <p:spPr>
          <a:xfrm>
            <a:off x="2282825" y="2349500"/>
            <a:ext cx="45783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marR="0" lvl="0" indent="-635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ПРОФИЛАКТИКА ЗУБОЧЕЛЮСТНЫХ АНОМАЛИЙ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9"/>
          <p:cNvSpPr txBox="1"/>
          <p:nvPr/>
        </p:nvSpPr>
        <p:spPr>
          <a:xfrm>
            <a:off x="250825" y="115887"/>
            <a:ext cx="8893200" cy="6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marR="0" lvl="0" indent="-635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Внутриутробный  период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6350" marR="0" lvl="0" indent="-6350" algn="just" rtl="0">
              <a:lnSpc>
                <a:spcPct val="16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Этиологические факторы, имеющие место в периоде внутриутробного развития плода, можно разделить на эндогенные и экзогенные. </a:t>
            </a:r>
            <a:endParaRPr/>
          </a:p>
          <a:p>
            <a:pPr marL="6350" marR="0" lvl="0" indent="-6350" algn="just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</a:t>
            </a:r>
            <a:r>
              <a:rPr lang="en-US" sz="2000" b="0" i="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эндогенным факторам </a:t>
            </a: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 отнести: </a:t>
            </a:r>
            <a:endParaRPr/>
          </a:p>
          <a:p>
            <a:pPr marL="6350" marR="0" lvl="0" indent="-6350" algn="just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наследственное предрасположение (в последние годы обнаружена ассоциация генов системы Н1А, т.е. наличие этих генов является фактором развития аномалий и пороков развития зубо - челюстной системы); </a:t>
            </a:r>
            <a:endParaRPr/>
          </a:p>
          <a:p>
            <a:pPr marL="6350" marR="0" lvl="0" indent="-6350" algn="just" rtl="0">
              <a:lnSpc>
                <a:spcPct val="158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семейное предрасположение к развитию зубочелюстных аномалий (частичная или полная адентия, сверхкомплектные зубы, индивидуальная микро - или макродентия,  нарушение структуры эмали зубов, микро- или макрогнатия, про- или ретрогнатия, врожденное несращение в челюстнолицевой области, аномалии величины и прикрепления уздечек языка, губ; макроглоссия).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0"/>
          <p:cNvSpPr txBox="1"/>
          <p:nvPr/>
        </p:nvSpPr>
        <p:spPr>
          <a:xfrm>
            <a:off x="-33337" y="527050"/>
            <a:ext cx="8929800" cy="58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3550" marR="0" lvl="0" indent="-6350" algn="just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lang="en-US" sz="1800" b="0" i="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экзогенным факторам </a:t>
            </a: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 отнести следующие: </a:t>
            </a:r>
            <a:endParaRPr/>
          </a:p>
          <a:p>
            <a:pPr marL="463550" marR="0" lvl="0" indent="-6350" algn="just" rtl="0">
              <a:lnSpc>
                <a:spcPct val="16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механические (травма, ушиб беременной женщины; тесная одежда будующей матери; неправильное предлежание плода); </a:t>
            </a:r>
            <a:endParaRPr/>
          </a:p>
          <a:p>
            <a:pPr marL="463550" marR="0" lvl="0" indent="-6350" algn="just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химические (алкоголизм и курение будущих родителей); </a:t>
            </a:r>
            <a:endParaRPr/>
          </a:p>
          <a:p>
            <a:pPr marL="463550" marR="0" lvl="0" indent="-6350" algn="just" rtl="0">
              <a:lnSpc>
                <a:spcPct val="16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профессиональные вредности - работа с лаками, красками, химическими реактивами); </a:t>
            </a:r>
            <a:endParaRPr/>
          </a:p>
          <a:p>
            <a:pPr marL="463550" marR="0" lvl="0" indent="-6350" algn="just" rtl="0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биологические (перенесенные заболевания беременной женщиной, особенно опасны для плода возбудители туберкулеза, сифилиса, возбудитель коревой краснухи, эпидемического паротита, некоторые формы гриппа, токсоплазмоз); </a:t>
            </a:r>
            <a:endParaRPr/>
          </a:p>
          <a:p>
            <a:pPr marL="463550" marR="0" lvl="0" indent="-6350" algn="just" rtl="0">
              <a:lnSpc>
                <a:spcPct val="16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психические (неблагоприятное влияние на развитие ребенка оказывают стрессовые ситуации у матери в первом триместре беременности); - радиационнные факторы (рентгеновское облучение, связанное с профессиональными вредностями или пребывание беременной в районах с повышенным уровнем радиации).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1"/>
          <p:cNvSpPr txBox="1"/>
          <p:nvPr/>
        </p:nvSpPr>
        <p:spPr>
          <a:xfrm>
            <a:off x="0" y="19850"/>
            <a:ext cx="8820300" cy="7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marR="0" lvl="0" indent="-635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первого года жизни  </a:t>
            </a:r>
            <a:endParaRPr sz="24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" marR="0" lvl="0" indent="-6350" algn="just" rtl="0">
              <a:lnSpc>
                <a:spcPct val="167000"/>
              </a:lnSpc>
              <a:spcBef>
                <a:spcPts val="9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(период начала прорезывания временных зубов)</a:t>
            </a:r>
            <a:endParaRPr/>
          </a:p>
          <a:p>
            <a:pPr marL="6350" marR="0" lvl="0" indent="-127000" algn="just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естественное вскармливание - акт сосания груди является мощным стимулятором для роста костной ткани. При сосании нижняя челюсть изменяет положение в переднезаднем направлении за счет сокращения мышц. Мышцы сухожилиями вплетаясь в надкостницу, передают давление костным балкам и кровеносным сосудам, питающим их. </a:t>
            </a:r>
            <a:endParaRPr/>
          </a:p>
          <a:p>
            <a:pPr marL="6350" marR="0" lvl="0" indent="-127000" algn="just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результате зоны роста получают импульс с достаточным питанием кровеносных сосудов - так происходит физиологический процесс роста. В период вскармливания язык ребенка, придавливая сосок груди матери к небу, оказывает давление и обеспечивает рост и увеличение в объеме верхней челюсти;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2"/>
          <p:cNvSpPr txBox="1"/>
          <p:nvPr/>
        </p:nvSpPr>
        <p:spPr>
          <a:xfrm>
            <a:off x="215900" y="692150"/>
            <a:ext cx="8712300" cy="48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правильное искусственное вскармливание - соска на бутылочке должна имитировать по форме сосок груди матери, быть соответственно эластичной, упругой, иметь три маленьких отверстия, которые следует делать раскаленной иглой.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Оптимальное время для высасывания порции еды из бутылочки емкостью 200,0 мл не менее 15 минут.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Меньшая продолжительность "гимнастики" во время сосания приводит к недоразвитию нижней челюсти.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кормлении нужно держать ребенка под углом, как при грудном вскармливании. Бутылочку располагают также под углом, чтобы она не давила на нижнюю челюсть малыша;</a:t>
            </a: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3"/>
          <p:cNvSpPr txBox="1"/>
          <p:nvPr/>
        </p:nvSpPr>
        <p:spPr>
          <a:xfrm>
            <a:off x="179387" y="188912"/>
            <a:ext cx="8424900" cy="4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профилактика рахита должна проводиться врачами-педиатрами в зависимости от стадии заболевания (назначение профилактической или лечебной дозы витамина "Д"); </a:t>
            </a:r>
            <a:endParaRPr/>
          </a:p>
          <a:p>
            <a:pPr marL="342900" marR="0" lvl="0" indent="-342900" algn="just" rtl="0">
              <a:lnSpc>
                <a:spcPct val="16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предупреждение гнойничковых заболеваний кожных покровов должна строиться на правилах гигиены челюстно-лицевой области; </a:t>
            </a:r>
            <a:endParaRPr/>
          </a:p>
          <a:p>
            <a:pPr marL="342900" marR="0" lvl="0" indent="-342900" algn="just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своевременное удлинение укороченной уздечки языка;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4"/>
          <p:cNvSpPr txBox="1"/>
          <p:nvPr/>
        </p:nvSpPr>
        <p:spPr>
          <a:xfrm>
            <a:off x="431800" y="692150"/>
            <a:ext cx="8280300" cy="4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marR="0" lvl="0" indent="-635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2-го и 3-го года жизни  </a:t>
            </a:r>
            <a:endParaRPr sz="24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" marR="0" lvl="0" indent="-6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(период завершения формирования молочного прикуса) </a:t>
            </a:r>
            <a:b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устранение вредных привычек - на время сна ограничить движение рук с помочщью рукавичек и жестких налокотников; </a:t>
            </a:r>
            <a:endParaRPr/>
          </a:p>
          <a:p>
            <a:pPr marL="63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3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 необходимости отучить ребенка от соски, используя гель (состав:6% альгинат натрия в 7,010,% настое травы полыни горькой), представляющий собой вязкую массу темно-коричневого цвета со специфическим запахом введенного лекарственного вещества (запах свежей травы).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5"/>
          <p:cNvSpPr txBox="1"/>
          <p:nvPr/>
        </p:nvSpPr>
        <p:spPr>
          <a:xfrm>
            <a:off x="179387" y="333375"/>
            <a:ext cx="8640900" cy="58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" marR="0" lvl="0" indent="457200" algn="just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Ребенок не должен спать, подложив под щеку руку, кулачок, это - может вызвать искривление челюстей. Если подбородок у ребенка выдается вперед, нижние зубы перекрывают верхние - это результат того, что во время сна подбородок прижат к груди; </a:t>
            </a: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0375" marR="0" lvl="0" indent="-457200" algn="just" rtl="0">
              <a:lnSpc>
                <a:spcPct val="16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профилактических аппаратов с заслонкой для языка с целью предотвращения неправильного положения последнего; </a:t>
            </a:r>
            <a:endParaRPr/>
          </a:p>
          <a:p>
            <a:pPr marL="460375" marR="0" lvl="0" indent="-457200" algn="just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педиатрическая коррекция рахита; </a:t>
            </a:r>
            <a:endParaRPr/>
          </a:p>
          <a:p>
            <a:pPr marL="460375" marR="0" lvl="0" indent="-457200" algn="just" rtl="0">
              <a:lnSpc>
                <a:spcPct val="16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1,5 лет жизни ребенка необходимо включать в рацион жесткий компонент пищи; </a:t>
            </a:r>
            <a:endParaRPr/>
          </a:p>
          <a:p>
            <a:pPr marL="460375" marR="0" lvl="0" indent="-457200" algn="just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пластика уздечки языка с целью правильного формирования функции речи; </a:t>
            </a:r>
            <a:endParaRPr/>
          </a:p>
          <a:p>
            <a:pPr marL="460375" marR="0" lvl="0" indent="-457200" algn="just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навыков по гигиене полости рта.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6"/>
          <p:cNvSpPr txBox="1"/>
          <p:nvPr/>
        </p:nvSpPr>
        <p:spPr>
          <a:xfrm>
            <a:off x="449262" y="0"/>
            <a:ext cx="8694600" cy="77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7725" marR="0" lvl="0" indent="-635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в возрасте 3-6  </a:t>
            </a:r>
            <a:endParaRPr sz="28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47725" marR="0" lvl="0" indent="-635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(период сформированного молочного прикуса) </a:t>
            </a:r>
            <a:endParaRPr sz="2800" b="1" i="1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477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47725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регуляция функции дыхания</a:t>
            </a:r>
            <a:endParaRPr/>
          </a:p>
          <a:p>
            <a:pPr marL="847725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профилактика и нормализация функции глотания</a:t>
            </a:r>
            <a:endParaRPr/>
          </a:p>
          <a:p>
            <a:pPr marL="847725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профилактика нарушений функции жевания заключается о необходимости и полезности включения в рацион ребенка жесткой пищи, своевременное устранение вредной привычки, изъятие соски.</a:t>
            </a:r>
            <a:endParaRPr/>
          </a:p>
          <a:p>
            <a:pPr marL="847725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профилактика зубочелюстных аномалий, возникших вследствие нарушений речи, заключается в раннем логопедическом обучении, своевременной нормализации носового дыхания, устранении привычек сосания сосок и пальцев; </a:t>
            </a:r>
            <a:endParaRPr/>
          </a:p>
          <a:p>
            <a:pPr marL="847725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коррекция миодинамического равновесия с помощью миогимнастики; </a:t>
            </a:r>
            <a:endParaRPr/>
          </a:p>
          <a:p>
            <a:pPr marL="847725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зубное протезирование при наличии дефектов зубного ряда; </a:t>
            </a:r>
            <a:endParaRPr/>
          </a:p>
          <a:p>
            <a:pPr marL="847725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сошлифовывание бугров молочных зубов. </a:t>
            </a:r>
            <a:endParaRPr/>
          </a:p>
          <a:p>
            <a:pPr marL="847725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47725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7"/>
          <p:cNvSpPr txBox="1"/>
          <p:nvPr/>
        </p:nvSpPr>
        <p:spPr>
          <a:xfrm>
            <a:off x="323850" y="301625"/>
            <a:ext cx="8496300" cy="6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7-13 лет  (период сменного прикуса)</a:t>
            </a:r>
            <a:br>
              <a:rPr lang="en-US"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1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Этиологические факторы: </a:t>
            </a:r>
            <a:endParaRPr sz="2800" b="0" i="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функциональные нарушения (дыхания, глотания, жевания, речи); 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задержка стирания бугров молочных зубов; 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нарушения в порядке смены зубов; 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наличие сверхкомплектных зубов; 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макродентия; 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низкое прикрепление уздечки верхней губы; - наличие дефектов осанки, искривление позвоночника; - множественный кариес.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br>
              <a:rPr lang="en-US"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3" descr="С. В. Дьякова стоматология детского возраста издание пятое, переработанное  и дополненное Рекомендуется Учебно-методическим объединением по  медицинскому и фармацевтическому образованию вузов России в качестве  учебник - Учебни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912" y="0"/>
            <a:ext cx="800258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8"/>
          <p:cNvSpPr txBox="1"/>
          <p:nvPr/>
        </p:nvSpPr>
        <p:spPr>
          <a:xfrm>
            <a:off x="143675" y="12"/>
            <a:ext cx="8856600" cy="7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4025" marR="0" lvl="0" indent="-635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Профилактические мероприятия: </a:t>
            </a:r>
            <a:endParaRPr sz="24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4025" marR="0" lvl="0" indent="-6350" algn="just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регуляция функций дыхания, жевания, глотания и речи; </a:t>
            </a:r>
            <a:endParaRPr/>
          </a:p>
          <a:p>
            <a:pPr marL="454025" marR="0" lvl="0" indent="-6350" algn="just" rtl="0">
              <a:lnSpc>
                <a:spcPct val="16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регуляция миодинамического равновесия мышц челюстно-лицевой области; </a:t>
            </a:r>
            <a:endParaRPr/>
          </a:p>
          <a:p>
            <a:pPr marL="454025" marR="0" lvl="0" indent="-6350" algn="just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подшлифовка бугров молочных зубов; </a:t>
            </a:r>
            <a:endParaRPr/>
          </a:p>
          <a:p>
            <a:pPr marL="454025" marR="0" lvl="0" indent="-6350" algn="just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удаление задержавшихся молочных зубов и сверхкомплектных; </a:t>
            </a:r>
            <a:endParaRPr/>
          </a:p>
          <a:p>
            <a:pPr marL="454025" marR="0" lvl="0" indent="-6350" algn="just" rtl="0">
              <a:lnSpc>
                <a:spcPct val="16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−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френопластика - пластика уздечки верхней губы в возрасте не ранее 7-8 лет, т.е. после прорезывания боковых резцов на верхней челюсти); - углубление преддверия полости рта; - серийное удаление зубов по Хотцу. 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9"/>
          <p:cNvSpPr txBox="1"/>
          <p:nvPr/>
        </p:nvSpPr>
        <p:spPr>
          <a:xfrm>
            <a:off x="3276600" y="2827337"/>
            <a:ext cx="2860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aramond"/>
              <a:buNone/>
            </a:pPr>
            <a:r>
              <a:rPr lang="en-US" sz="24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СПАСИБО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aramond"/>
              <a:buNone/>
            </a:pPr>
            <a:r>
              <a:rPr lang="en-US" sz="24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ЗА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aramond"/>
              <a:buNone/>
            </a:pPr>
            <a:r>
              <a:rPr lang="en-US" sz="24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ВНИМАНИЕ !</a:t>
            </a:r>
            <a:endParaRPr/>
          </a:p>
        </p:txBody>
      </p:sp>
      <p:pic>
        <p:nvPicPr>
          <p:cNvPr id="557" name="Google Shape;557;p89" descr="Красивые открытки и смешные картинки благодарю и спасибо за вним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44450"/>
            <a:ext cx="6813551" cy="681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/>
          <p:nvPr/>
        </p:nvSpPr>
        <p:spPr>
          <a:xfrm>
            <a:off x="395287" y="333375"/>
            <a:ext cx="8497800" cy="5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" marR="0" lvl="0" indent="539750" algn="just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Применение некоторых антибиотиков, в частности тетрациклинового яда, до и в период беременности, нередко приводит к изменению цвета эмали детей. </a:t>
            </a:r>
            <a:endParaRPr/>
          </a:p>
          <a:p>
            <a:pPr marL="3175" marR="0" lvl="0" indent="539750" algn="just" rtl="0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Пребывание будущих родителей в условиях неблагоприятной экологии повышенная радиация, насыщение воздуха и воды химическими и бактериологическими элементами, и др.) может явиться одной из причин возникновения и развития зубочелюстно-лицевых аномалий. </a:t>
            </a:r>
            <a:endParaRPr/>
          </a:p>
          <a:p>
            <a:pPr marL="3175" marR="0" lvl="0" indent="539750" algn="just" rtl="0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Пользование женщиной в период беременности одеждой, сжимающей живот, травма в область живота (падение, удары), психические травмы могут быть причиной неправильного развития плода и зубочелюстных аномалий неблагоприятно также воздействие высокой и низкой температуры окружающей среды.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/>
          <p:nvPr/>
        </p:nvSpPr>
        <p:spPr>
          <a:xfrm>
            <a:off x="-314103" y="1189500"/>
            <a:ext cx="9458100" cy="44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матерей с токсикозом беременности, эндокринными расстройствами, при болезнях сердечно сосудистой системы и других видах экстрагенитальной патологии дети могут рождаться недоношенными или доношенными, но незрелыми.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недоношенных детей часто отмечается задержка развития и выраженные нарушения костно-мышечного аппарата, в том числе зубочелюстной системы.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этих детей зубочелюстные аномалии возникают в 40%, тогда как у физически крепких детей они наблюдаются в 15%. Для них характерны сужения зубных рядов, гипоплазия эмали молочных зубов</a:t>
            </a:r>
            <a:r>
              <a:rPr lang="en-US" sz="2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"/>
          <p:cNvSpPr txBox="1"/>
          <p:nvPr/>
        </p:nvSpPr>
        <p:spPr>
          <a:xfrm>
            <a:off x="250825" y="260350"/>
            <a:ext cx="8569200" cy="5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Генетические факторы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Ребенок наследует от родителей особенности строения ЗЧС и лица. Наследственные заболевания вызывают резкое нарушение строения лицевого скелета. </a:t>
            </a:r>
            <a:endParaRPr/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этой группе заболеваний относят врожденные расщелины верхней губы, альвеолярного отростка, твердого и мягкого неба, синдром Ван-дер-Вуда (сочетание расщелины нёба и свищей нижней губы), одно- или двустороннее врожденное недоразвитие челюстных костей. </a:t>
            </a:r>
            <a:endParaRPr/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Различные исследования показали, что от трети до половины детей с расщелиной неба имеют семейную передачу этого порока развития.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7" descr="Врожденные пороки развития лица и челюстей - презентация онлай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"/>
            <a:ext cx="9144000" cy="684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2382</Words>
  <Application>Microsoft Macintosh PowerPoint</Application>
  <PresentationFormat>On-screen Show (4:3)</PresentationFormat>
  <Paragraphs>139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51</vt:i4>
      </vt:variant>
    </vt:vector>
  </HeadingPairs>
  <TitlesOfParts>
    <vt:vector size="75" baseType="lpstr">
      <vt:lpstr>Arial</vt:lpstr>
      <vt:lpstr>Garamond</vt:lpstr>
      <vt:lpstr>Noto Sans Symbols</vt:lpstr>
      <vt:lpstr>Times</vt:lpstr>
      <vt:lpstr>Times New Roman</vt:lpstr>
      <vt:lpstr>7_Organic</vt:lpstr>
      <vt:lpstr>8_Organic</vt:lpstr>
      <vt:lpstr>18_Organic</vt:lpstr>
      <vt:lpstr>1_Organic</vt:lpstr>
      <vt:lpstr>Organic</vt:lpstr>
      <vt:lpstr>2_Organic</vt:lpstr>
      <vt:lpstr>3_Organic</vt:lpstr>
      <vt:lpstr>4_Organic</vt:lpstr>
      <vt:lpstr>5_Organic</vt:lpstr>
      <vt:lpstr>6_Organic</vt:lpstr>
      <vt:lpstr>9_Organic</vt:lpstr>
      <vt:lpstr>10_Organic</vt:lpstr>
      <vt:lpstr>11_Organic</vt:lpstr>
      <vt:lpstr>12_Organic</vt:lpstr>
      <vt:lpstr>13_Organic</vt:lpstr>
      <vt:lpstr>14_Organic</vt:lpstr>
      <vt:lpstr>15_Organic</vt:lpstr>
      <vt:lpstr>16_Organic</vt:lpstr>
      <vt:lpstr>17_Organic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Окуло-мандибуло-фациальный синдром </vt:lpstr>
      <vt:lpstr>Черепно-ключичный дизостоз (cleido-cranial dysplasia) </vt:lpstr>
      <vt:lpstr>МАНДИБУЛО-ФАЦИАЛЬНЫЙ ДИЗОСТОЗ (СИНДРОМ ФРАНЧЕСКЕТТИ) </vt:lpstr>
      <vt:lpstr>синдром Гольденхара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рахит</vt:lpstr>
      <vt:lpstr>Нарушение носового дыхания (аденоиды, аллегрия).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2022-11-29T09:53:36Z</dcterms:modified>
</cp:coreProperties>
</file>