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57" r:id="rId3"/>
    <p:sldId id="258" r:id="rId4"/>
    <p:sldId id="259" r:id="rId5"/>
    <p:sldId id="260" r:id="rId6"/>
    <p:sldId id="262" r:id="rId7"/>
    <p:sldId id="261" r:id="rId8"/>
    <p:sldId id="271" r:id="rId9"/>
    <p:sldId id="272" r:id="rId10"/>
    <p:sldId id="273" r:id="rId11"/>
    <p:sldId id="263" r:id="rId12"/>
    <p:sldId id="264" r:id="rId13"/>
    <p:sldId id="265" r:id="rId14"/>
    <p:sldId id="266" r:id="rId15"/>
    <p:sldId id="267" r:id="rId16"/>
    <p:sldId id="268" r:id="rId17"/>
    <p:sldId id="270" r:id="rId18"/>
    <p:sldId id="275" r:id="rId19"/>
    <p:sldId id="276" r:id="rId20"/>
    <p:sldId id="277" r:id="rId21"/>
    <p:sldId id="274" r:id="rId22"/>
    <p:sldId id="278" r:id="rId23"/>
    <p:sldId id="279" r:id="rId24"/>
    <p:sldId id="280" r:id="rId25"/>
    <p:sldId id="281" r:id="rId26"/>
    <p:sldId id="282" r:id="rId27"/>
    <p:sldId id="283" r:id="rId28"/>
    <p:sldId id="286" r:id="rId29"/>
    <p:sldId id="284" r:id="rId30"/>
    <p:sldId id="285" r:id="rId31"/>
    <p:sldId id="30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7" r:id="rId51"/>
    <p:sldId id="308" r:id="rId52"/>
    <p:sldId id="309" r:id="rId53"/>
    <p:sldId id="310" r:id="rId54"/>
    <p:sldId id="311" r:id="rId55"/>
    <p:sldId id="313" r:id="rId56"/>
    <p:sldId id="314" r:id="rId57"/>
    <p:sldId id="318" r:id="rId58"/>
    <p:sldId id="315" r:id="rId59"/>
    <p:sldId id="316" r:id="rId60"/>
    <p:sldId id="317" r:id="rId61"/>
    <p:sldId id="319" r:id="rId62"/>
    <p:sldId id="320" r:id="rId63"/>
    <p:sldId id="321" r:id="rId64"/>
    <p:sldId id="322" r:id="rId65"/>
    <p:sldId id="323" r:id="rId66"/>
    <p:sldId id="324" r:id="rId67"/>
    <p:sldId id="325" r:id="rId68"/>
    <p:sldId id="326" r:id="rId69"/>
    <p:sldId id="328" r:id="rId70"/>
    <p:sldId id="327" r:id="rId71"/>
    <p:sldId id="329" r:id="rId72"/>
    <p:sldId id="330" r:id="rId73"/>
    <p:sldId id="331" r:id="rId74"/>
    <p:sldId id="332" r:id="rId7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6"/>
  </p:normalViewPr>
  <p:slideViewPr>
    <p:cSldViewPr>
      <p:cViewPr varScale="1">
        <p:scale>
          <a:sx n="88" d="100"/>
          <a:sy n="88" d="100"/>
        </p:scale>
        <p:origin x="178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F525B1-0BE7-44FB-8421-784700F2997C}" type="datetimeFigureOut">
              <a:rPr lang="ru-RU" smtClean="0"/>
              <a:t>29.11.2022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00346B-2CE1-471A-A50C-8E85A7BF5D1E}" type="slidenum">
              <a:rPr lang="ru-RU" smtClean="0"/>
              <a:t>‹#›</a:t>
            </a:fld>
            <a:endParaRPr lang="ru-RU"/>
          </a:p>
        </p:txBody>
      </p:sp>
    </p:spTree>
    <p:extLst>
      <p:ext uri="{BB962C8B-B14F-4D97-AF65-F5344CB8AC3E}">
        <p14:creationId xmlns:p14="http://schemas.microsoft.com/office/powerpoint/2010/main" val="309776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300346B-2CE1-471A-A50C-8E85A7BF5D1E}" type="slidenum">
              <a:rPr lang="ru-RU" smtClean="0"/>
              <a:t>50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300346B-2CE1-471A-A50C-8E85A7BF5D1E}" type="slidenum">
              <a:rPr lang="ru-RU" smtClean="0"/>
              <a:t>63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29.11.2022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29.11.2022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29.11.2022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29.11.2022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mediline-ul.ru/blog/ispravlenie-prikusa-bez-breketov-unikalnye-vozmozhnosti-elaynerov/" TargetMode="External"/><Relationship Id="rId2" Type="http://schemas.openxmlformats.org/officeDocument/2006/relationships/hyperlink" Target="https://probolezny.ru/distalnyy-prik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pravilnyy-prikus-i-distalnyy-prikus_s.jpg"/>
          <p:cNvPicPr>
            <a:picLocks noChangeAspect="1"/>
          </p:cNvPicPr>
          <p:nvPr/>
        </p:nvPicPr>
        <p:blipFill>
          <a:blip r:embed="rId2" cstate="print"/>
          <a:stretch>
            <a:fillRect/>
          </a:stretch>
        </p:blipFill>
        <p:spPr>
          <a:xfrm>
            <a:off x="4391472" y="548680"/>
            <a:ext cx="4752528" cy="5619185"/>
          </a:xfrm>
          <a:prstGeom prst="rect">
            <a:avLst/>
          </a:prstGeom>
        </p:spPr>
      </p:pic>
      <p:sp>
        <p:nvSpPr>
          <p:cNvPr id="3" name="Подзаголовок 2"/>
          <p:cNvSpPr>
            <a:spLocks noGrp="1"/>
          </p:cNvSpPr>
          <p:nvPr>
            <p:ph type="subTitle" idx="1"/>
          </p:nvPr>
        </p:nvSpPr>
        <p:spPr>
          <a:xfrm>
            <a:off x="0" y="0"/>
            <a:ext cx="4211960" cy="3429000"/>
          </a:xfrm>
        </p:spPr>
        <p:txBody>
          <a:bodyPr>
            <a:normAutofit fontScale="70000" lnSpcReduction="20000"/>
          </a:bodyPr>
          <a:lstStyle/>
          <a:p>
            <a:r>
              <a:rPr lang="ru-RU" b="1" dirty="0">
                <a:solidFill>
                  <a:schemeClr val="tx1"/>
                </a:solidFill>
                <a:effectLst>
                  <a:outerShdw blurRad="38100" dist="38100" dir="2700000" algn="tl">
                    <a:srgbClr val="000000">
                      <a:alpha val="43137"/>
                    </a:srgbClr>
                  </a:outerShdw>
                </a:effectLst>
              </a:rPr>
              <a:t>Федеральное государственное бюджетное образовательное учреждение высшего образования</a:t>
            </a:r>
            <a:br>
              <a:rPr lang="ru-RU" b="1" dirty="0">
                <a:solidFill>
                  <a:schemeClr val="tx1"/>
                </a:solidFill>
                <a:effectLst>
                  <a:outerShdw blurRad="38100" dist="38100" dir="2700000" algn="tl">
                    <a:srgbClr val="000000">
                      <a:alpha val="43137"/>
                    </a:srgbClr>
                  </a:outerShdw>
                </a:effectLst>
              </a:rPr>
            </a:br>
            <a:r>
              <a:rPr lang="ru-RU" b="1" dirty="0">
                <a:solidFill>
                  <a:schemeClr val="tx1"/>
                </a:solidFill>
                <a:effectLst>
                  <a:outerShdw blurRad="38100" dist="38100" dir="2700000" algn="tl">
                    <a:srgbClr val="000000">
                      <a:alpha val="43137"/>
                    </a:srgbClr>
                  </a:outerShdw>
                </a:effectLst>
              </a:rPr>
              <a:t>«Казанский Государственный Медицинский Университет»</a:t>
            </a:r>
            <a:br>
              <a:rPr lang="ru-RU" b="1" dirty="0">
                <a:solidFill>
                  <a:schemeClr val="tx1"/>
                </a:solidFill>
                <a:effectLst>
                  <a:outerShdw blurRad="38100" dist="38100" dir="2700000" algn="tl">
                    <a:srgbClr val="000000">
                      <a:alpha val="43137"/>
                    </a:srgbClr>
                  </a:outerShdw>
                </a:effectLst>
              </a:rPr>
            </a:br>
            <a:r>
              <a:rPr lang="ru-RU" b="1" dirty="0">
                <a:solidFill>
                  <a:schemeClr val="tx1"/>
                </a:solidFill>
                <a:effectLst>
                  <a:outerShdw blurRad="38100" dist="38100" dir="2700000" algn="tl">
                    <a:srgbClr val="000000">
                      <a:alpha val="43137"/>
                    </a:srgbClr>
                  </a:outerShdw>
                </a:effectLst>
              </a:rPr>
              <a:t>Министерства здравоохранения Российской Федерации.</a:t>
            </a:r>
            <a:br>
              <a:rPr lang="ru-RU" b="1" dirty="0">
                <a:solidFill>
                  <a:schemeClr val="tx1"/>
                </a:solidFill>
                <a:effectLst>
                  <a:outerShdw blurRad="38100" dist="38100" dir="2700000" algn="tl">
                    <a:srgbClr val="000000">
                      <a:alpha val="43137"/>
                    </a:srgbClr>
                  </a:outerShdw>
                </a:effectLst>
              </a:rPr>
            </a:br>
            <a:r>
              <a:rPr lang="ru-RU" b="1" dirty="0">
                <a:solidFill>
                  <a:schemeClr val="tx1"/>
                </a:solidFill>
                <a:effectLst>
                  <a:outerShdw blurRad="38100" dist="38100" dir="2700000" algn="tl">
                    <a:srgbClr val="000000">
                      <a:alpha val="43137"/>
                    </a:srgbClr>
                  </a:outerShdw>
                </a:effectLst>
              </a:rPr>
              <a:t>Кафедра стоматологии детского возраста</a:t>
            </a:r>
            <a:endParaRPr lang="ru-RU" dirty="0">
              <a:solidFill>
                <a:schemeClr val="tx1"/>
              </a:solidFill>
            </a:endParaRPr>
          </a:p>
        </p:txBody>
      </p:sp>
      <p:sp>
        <p:nvSpPr>
          <p:cNvPr id="5" name="Прямоугольник 4"/>
          <p:cNvSpPr/>
          <p:nvPr/>
        </p:nvSpPr>
        <p:spPr>
          <a:xfrm>
            <a:off x="251520" y="3140968"/>
            <a:ext cx="3851920" cy="1754326"/>
          </a:xfrm>
          <a:prstGeom prst="rect">
            <a:avLst/>
          </a:prstGeom>
          <a:solidFill>
            <a:schemeClr val="accent6">
              <a:lumMod val="40000"/>
              <a:lumOff val="60000"/>
            </a:schemeClr>
          </a:solidFill>
        </p:spPr>
        <p:txBody>
          <a:bodyPr wrap="square" lIns="91440" tIns="45720" rIns="91440" bIns="45720">
            <a:spAutoFit/>
          </a:bodyPr>
          <a:lstStyle/>
          <a:p>
            <a:pPr algn="ctr"/>
            <a:r>
              <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Дистальная окклюзия</a:t>
            </a:r>
          </a:p>
        </p:txBody>
      </p:sp>
      <p:sp>
        <p:nvSpPr>
          <p:cNvPr id="4" name="TextBox 3">
            <a:extLst>
              <a:ext uri="{FF2B5EF4-FFF2-40B4-BE49-F238E27FC236}">
                <a16:creationId xmlns:a16="http://schemas.microsoft.com/office/drawing/2014/main" id="{BFDD03D3-ACEB-90B8-B334-F164C3A29365}"/>
              </a:ext>
            </a:extLst>
          </p:cNvPr>
          <p:cNvSpPr txBox="1"/>
          <p:nvPr/>
        </p:nvSpPr>
        <p:spPr>
          <a:xfrm>
            <a:off x="216294" y="5229200"/>
            <a:ext cx="4593770" cy="1477328"/>
          </a:xfrm>
          <a:prstGeom prst="rect">
            <a:avLst/>
          </a:prstGeom>
          <a:noFill/>
        </p:spPr>
        <p:txBody>
          <a:bodyPr wrap="square">
            <a:spAutoFit/>
          </a:bodyPr>
          <a:lstStyle/>
          <a:p>
            <a:r>
              <a:rPr lang="ru-RU" sz="1800" dirty="0" err="1">
                <a:solidFill>
                  <a:srgbClr val="C00000"/>
                </a:solidFill>
                <a:latin typeface="Times New Roman" panose="02020603050405020304" pitchFamily="18" charset="0"/>
                <a:cs typeface="Times New Roman" panose="02020603050405020304" pitchFamily="18" charset="0"/>
              </a:rPr>
              <a:t>д.м.н</a:t>
            </a:r>
            <a:r>
              <a:rPr lang="ru-RU" sz="1800" dirty="0">
                <a:solidFill>
                  <a:srgbClr val="C00000"/>
                </a:solidFill>
                <a:latin typeface="Times New Roman" panose="02020603050405020304" pitchFamily="18" charset="0"/>
                <a:cs typeface="Times New Roman" panose="02020603050405020304" pitchFamily="18" charset="0"/>
              </a:rPr>
              <a:t>, профессор кафедры стоматологии детского возраста</a:t>
            </a:r>
          </a:p>
          <a:p>
            <a:r>
              <a:rPr lang="ru-RU" sz="1800" dirty="0">
                <a:solidFill>
                  <a:srgbClr val="C00000"/>
                </a:solidFill>
                <a:latin typeface="Times New Roman" panose="02020603050405020304" pitchFamily="18" charset="0"/>
                <a:cs typeface="Times New Roman" panose="02020603050405020304" pitchFamily="18" charset="0"/>
              </a:rPr>
              <a:t>ФГБОУ ВО КГМУ </a:t>
            </a:r>
            <a:r>
              <a:rPr lang="ru-RU" sz="1800" dirty="0" err="1">
                <a:solidFill>
                  <a:srgbClr val="C00000"/>
                </a:solidFill>
                <a:latin typeface="Times New Roman" panose="02020603050405020304" pitchFamily="18" charset="0"/>
                <a:cs typeface="Times New Roman" panose="02020603050405020304" pitchFamily="18" charset="0"/>
              </a:rPr>
              <a:t>Хамитова</a:t>
            </a:r>
            <a:r>
              <a:rPr lang="ru-RU" sz="1800" dirty="0">
                <a:solidFill>
                  <a:srgbClr val="C00000"/>
                </a:solidFill>
                <a:latin typeface="Times New Roman" panose="02020603050405020304" pitchFamily="18" charset="0"/>
                <a:cs typeface="Times New Roman" panose="02020603050405020304" pitchFamily="18" charset="0"/>
              </a:rPr>
              <a:t> Наиля </a:t>
            </a:r>
            <a:r>
              <a:rPr lang="ru-RU" sz="1800" dirty="0" err="1">
                <a:solidFill>
                  <a:srgbClr val="C00000"/>
                </a:solidFill>
                <a:latin typeface="Times New Roman" panose="02020603050405020304" pitchFamily="18" charset="0"/>
                <a:cs typeface="Times New Roman" panose="02020603050405020304" pitchFamily="18" charset="0"/>
              </a:rPr>
              <a:t>Ханифовна</a:t>
            </a:r>
            <a:endParaRPr lang="ru-RU" sz="1800" dirty="0">
              <a:solidFill>
                <a:srgbClr val="C00000"/>
              </a:solidFill>
              <a:latin typeface="Times New Roman" panose="02020603050405020304" pitchFamily="18" charset="0"/>
              <a:cs typeface="Times New Roman" panose="02020603050405020304" pitchFamily="18" charset="0"/>
            </a:endParaRPr>
          </a:p>
          <a:p>
            <a:endParaRPr lang="ru-RU" sz="18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2852936"/>
          </a:xfrm>
        </p:spPr>
        <p:txBody>
          <a:bodyPr>
            <a:normAutofit fontScale="92500" lnSpcReduction="20000"/>
          </a:bodyPr>
          <a:lstStyle/>
          <a:p>
            <a:r>
              <a:rPr lang="ru-RU" b="1" dirty="0"/>
              <a:t>Недостаточная физиологическая </a:t>
            </a:r>
            <a:r>
              <a:rPr lang="ru-RU" b="1" dirty="0" err="1"/>
              <a:t>стираемость</a:t>
            </a:r>
            <a:r>
              <a:rPr lang="ru-RU" dirty="0"/>
              <a:t> способствует формированию дистального прикуса. При отсутствии </a:t>
            </a:r>
            <a:r>
              <a:rPr lang="ru-RU" dirty="0" err="1"/>
              <a:t>стираемости</a:t>
            </a:r>
            <a:r>
              <a:rPr lang="ru-RU" dirty="0"/>
              <a:t> не происходит </a:t>
            </a:r>
            <a:r>
              <a:rPr lang="ru-RU" dirty="0" err="1"/>
              <a:t>мезиального</a:t>
            </a:r>
            <a:r>
              <a:rPr lang="ru-RU" dirty="0"/>
              <a:t> сдвига нижней челюсти, в результате этого постоянные большие коренные зубы становятся в </a:t>
            </a:r>
            <a:r>
              <a:rPr lang="ru-RU" dirty="0" err="1"/>
              <a:t>однобугорковый</a:t>
            </a:r>
            <a:r>
              <a:rPr lang="ru-RU" dirty="0"/>
              <a:t> контакт с одноимёнными зубами на верхней челюсти.</a:t>
            </a:r>
          </a:p>
        </p:txBody>
      </p:sp>
      <p:pic>
        <p:nvPicPr>
          <p:cNvPr id="4" name="Рисунок 3" descr="distalnyj-prikus_250x200_a11.jpg"/>
          <p:cNvPicPr>
            <a:picLocks noChangeAspect="1"/>
          </p:cNvPicPr>
          <p:nvPr/>
        </p:nvPicPr>
        <p:blipFill>
          <a:blip r:embed="rId2" cstate="print"/>
          <a:stretch>
            <a:fillRect/>
          </a:stretch>
        </p:blipFill>
        <p:spPr>
          <a:xfrm>
            <a:off x="2267744" y="3212976"/>
            <a:ext cx="4140460" cy="331236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pravilnyy-prikus-i-distalnyy-prikus_s.jpg"/>
          <p:cNvPicPr>
            <a:picLocks noChangeAspect="1"/>
          </p:cNvPicPr>
          <p:nvPr/>
        </p:nvPicPr>
        <p:blipFill>
          <a:blip r:embed="rId2" cstate="print"/>
          <a:srcRect l="3872" t="53780" r="47437" b="8421"/>
          <a:stretch>
            <a:fillRect/>
          </a:stretch>
        </p:blipFill>
        <p:spPr>
          <a:xfrm rot="1429235">
            <a:off x="7182039" y="4948813"/>
            <a:ext cx="1756721" cy="1386885"/>
          </a:xfrm>
          <a:prstGeom prst="rect">
            <a:avLst/>
          </a:prstGeom>
          <a:ln>
            <a:noFill/>
          </a:ln>
          <a:effectLst>
            <a:softEdge rad="112500"/>
          </a:effectLst>
        </p:spPr>
      </p:pic>
      <p:pic>
        <p:nvPicPr>
          <p:cNvPr id="11" name="Рисунок 10" descr="pravilnyy-prikus-i-distalnyy-prikus_s.jpg"/>
          <p:cNvPicPr>
            <a:picLocks noChangeAspect="1"/>
          </p:cNvPicPr>
          <p:nvPr/>
        </p:nvPicPr>
        <p:blipFill>
          <a:blip r:embed="rId2" cstate="print"/>
          <a:srcRect l="3872" t="53780" r="47437" b="8421"/>
          <a:stretch>
            <a:fillRect/>
          </a:stretch>
        </p:blipFill>
        <p:spPr>
          <a:xfrm rot="20420494">
            <a:off x="6929385" y="2568232"/>
            <a:ext cx="2006623" cy="1584176"/>
          </a:xfrm>
          <a:prstGeom prst="rect">
            <a:avLst/>
          </a:prstGeom>
          <a:ln>
            <a:noFill/>
          </a:ln>
          <a:effectLst>
            <a:softEdge rad="112500"/>
          </a:effectLst>
        </p:spPr>
      </p:pic>
      <p:pic>
        <p:nvPicPr>
          <p:cNvPr id="7" name="Рисунок 6" descr="pravilnyy-prikus-i-distalnyy-prikus_s.jpg"/>
          <p:cNvPicPr>
            <a:picLocks noChangeAspect="1"/>
          </p:cNvPicPr>
          <p:nvPr/>
        </p:nvPicPr>
        <p:blipFill>
          <a:blip r:embed="rId2" cstate="print"/>
          <a:srcRect l="3872" t="53780" r="47437" b="8421"/>
          <a:stretch>
            <a:fillRect/>
          </a:stretch>
        </p:blipFill>
        <p:spPr>
          <a:xfrm rot="20420494">
            <a:off x="207989" y="291359"/>
            <a:ext cx="2006623" cy="1584176"/>
          </a:xfrm>
          <a:prstGeom prst="rect">
            <a:avLst/>
          </a:prstGeom>
          <a:ln>
            <a:noFill/>
          </a:ln>
          <a:effectLst>
            <a:softEdge rad="112500"/>
          </a:effectLst>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1835696" y="1052736"/>
            <a:ext cx="6120680" cy="5328592"/>
          </a:xfrm>
          <a:ln w="38100">
            <a:solidFill>
              <a:schemeClr val="tx1"/>
            </a:solidFill>
          </a:ln>
        </p:spPr>
        <p:txBody>
          <a:bodyPr>
            <a:noAutofit/>
          </a:bodyPr>
          <a:lstStyle/>
          <a:p>
            <a:r>
              <a:rPr lang="ru-RU" sz="2200" dirty="0"/>
              <a:t>Одной из самых распространённых и общепринятых классификаций патологического прикуса является классификация </a:t>
            </a:r>
            <a:r>
              <a:rPr lang="ru-RU" sz="2200" dirty="0" err="1"/>
              <a:t>Энгля</a:t>
            </a:r>
            <a:r>
              <a:rPr lang="ru-RU" sz="2200" dirty="0"/>
              <a:t>. Она основывается на соотношении зубных рядов, которое ориентируется в сагиттальной плоскости по признаку смыкания первых больших коренных зубов. Согласно данной классификации, дистальный прикус относится ко второму классу аномалий прикуса. При этой патологии окклюзии </a:t>
            </a:r>
            <a:r>
              <a:rPr lang="ru-RU" sz="2200" dirty="0" err="1"/>
              <a:t>мезиально-щёчный</a:t>
            </a:r>
            <a:r>
              <a:rPr lang="ru-RU" sz="2200" dirty="0"/>
              <a:t> бугорок верхнего первого большого коренного зуба располагается кпереди от </a:t>
            </a:r>
            <a:r>
              <a:rPr lang="ru-RU" sz="2200" dirty="0" err="1"/>
              <a:t>межбугорковой</a:t>
            </a:r>
            <a:r>
              <a:rPr lang="ru-RU" sz="2200" dirty="0"/>
              <a:t> </a:t>
            </a:r>
            <a:r>
              <a:rPr lang="ru-RU" sz="2200" dirty="0" err="1"/>
              <a:t>фиссуры</a:t>
            </a:r>
            <a:r>
              <a:rPr lang="ru-RU" sz="2200" dirty="0"/>
              <a:t> первого постоянного моляра нижней челюсти</a:t>
            </a:r>
          </a:p>
        </p:txBody>
      </p:sp>
      <p:sp>
        <p:nvSpPr>
          <p:cNvPr id="4" name="Прямоугольник 3"/>
          <p:cNvSpPr/>
          <p:nvPr/>
        </p:nvSpPr>
        <p:spPr>
          <a:xfrm>
            <a:off x="2546563" y="0"/>
            <a:ext cx="4237506" cy="707886"/>
          </a:xfrm>
          <a:prstGeom prst="rect">
            <a:avLst/>
          </a:prstGeom>
          <a:noFill/>
        </p:spPr>
        <p:txBody>
          <a:bodyPr wrap="none" lIns="91440" tIns="45720" rIns="91440" bIns="45720">
            <a:spAutoFit/>
          </a:bodyPr>
          <a:lstStyle/>
          <a:p>
            <a:pPr algn="ctr"/>
            <a:r>
              <a:rPr lang="ru-RU" sz="4000" b="1" cap="all" spc="0" dirty="0">
                <a:ln w="9000" cmpd="sng">
                  <a:solidFill>
                    <a:schemeClr val="accent4">
                      <a:shade val="50000"/>
                      <a:satMod val="120000"/>
                    </a:schemeClr>
                  </a:solidFill>
                  <a:prstDash val="solid"/>
                </a:ln>
                <a:effectLst>
                  <a:reflection blurRad="12700" stA="28000" endPos="45000" dist="1000" dir="5400000" sy="-100000" algn="bl" rotWithShape="0"/>
                </a:effectLst>
              </a:rPr>
              <a:t>Классификация</a:t>
            </a:r>
          </a:p>
        </p:txBody>
      </p:sp>
      <p:pic>
        <p:nvPicPr>
          <p:cNvPr id="8" name="Рисунок 7" descr="pravilnyy-prikus-i-distalnyy-prikus_s.jpg"/>
          <p:cNvPicPr>
            <a:picLocks noChangeAspect="1"/>
          </p:cNvPicPr>
          <p:nvPr/>
        </p:nvPicPr>
        <p:blipFill>
          <a:blip r:embed="rId2" cstate="print"/>
          <a:srcRect l="3872" t="53780" r="47437" b="8421"/>
          <a:stretch>
            <a:fillRect/>
          </a:stretch>
        </p:blipFill>
        <p:spPr>
          <a:xfrm rot="1170545">
            <a:off x="206921" y="2566459"/>
            <a:ext cx="2006623" cy="1584176"/>
          </a:xfrm>
          <a:prstGeom prst="rect">
            <a:avLst/>
          </a:prstGeom>
          <a:ln>
            <a:noFill/>
          </a:ln>
          <a:effectLst>
            <a:softEdge rad="112500"/>
          </a:effectLst>
        </p:spPr>
      </p:pic>
      <p:pic>
        <p:nvPicPr>
          <p:cNvPr id="9" name="Рисунок 8" descr="pravilnyy-prikus-i-distalnyy-prikus_s.jpg"/>
          <p:cNvPicPr>
            <a:picLocks noChangeAspect="1"/>
          </p:cNvPicPr>
          <p:nvPr/>
        </p:nvPicPr>
        <p:blipFill>
          <a:blip r:embed="rId2" cstate="print"/>
          <a:srcRect l="3872" t="53780" r="47437" b="8421"/>
          <a:stretch>
            <a:fillRect/>
          </a:stretch>
        </p:blipFill>
        <p:spPr>
          <a:xfrm rot="20420494">
            <a:off x="194720" y="4853898"/>
            <a:ext cx="1878598" cy="1483104"/>
          </a:xfrm>
          <a:prstGeom prst="rect">
            <a:avLst/>
          </a:prstGeom>
          <a:ln>
            <a:noFill/>
          </a:ln>
          <a:effectLst>
            <a:softEdge rad="112500"/>
          </a:effectLst>
        </p:spPr>
      </p:pic>
      <p:pic>
        <p:nvPicPr>
          <p:cNvPr id="10" name="Рисунок 9" descr="pravilnyy-prikus-i-distalnyy-prikus_s.jpg"/>
          <p:cNvPicPr>
            <a:picLocks noChangeAspect="1"/>
          </p:cNvPicPr>
          <p:nvPr/>
        </p:nvPicPr>
        <p:blipFill>
          <a:blip r:embed="rId2" cstate="print"/>
          <a:srcRect l="3872" t="53780" r="47437" b="8421"/>
          <a:stretch>
            <a:fillRect/>
          </a:stretch>
        </p:blipFill>
        <p:spPr>
          <a:xfrm rot="853836">
            <a:off x="6929387" y="291359"/>
            <a:ext cx="2006623" cy="1584176"/>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39552" y="260648"/>
            <a:ext cx="8075240" cy="3124944"/>
          </a:xfrm>
        </p:spPr>
        <p:txBody>
          <a:bodyPr>
            <a:normAutofit fontScale="85000" lnSpcReduction="20000"/>
          </a:bodyPr>
          <a:lstStyle/>
          <a:p>
            <a:r>
              <a:rPr lang="ru-RU" dirty="0"/>
              <a:t>Дистальный прикус может различаться по </a:t>
            </a:r>
            <a:r>
              <a:rPr lang="ru-RU" dirty="0" err="1"/>
              <a:t>вестибулооральному</a:t>
            </a:r>
            <a:r>
              <a:rPr lang="ru-RU" dirty="0"/>
              <a:t> положению фронтальной группы зубов. Первый подкласс описывается </a:t>
            </a:r>
            <a:r>
              <a:rPr lang="ru-RU" dirty="0" err="1"/>
              <a:t>протрузией</a:t>
            </a:r>
            <a:r>
              <a:rPr lang="ru-RU" dirty="0"/>
              <a:t> переднего отдела верхнего зубного ряда и возникновением между ними щелей (</a:t>
            </a:r>
            <a:r>
              <a:rPr lang="ru-RU" dirty="0" err="1"/>
              <a:t>тремы</a:t>
            </a:r>
            <a:r>
              <a:rPr lang="ru-RU" dirty="0"/>
              <a:t>, </a:t>
            </a:r>
            <a:r>
              <a:rPr lang="ru-RU" dirty="0" err="1"/>
              <a:t>диастемы</a:t>
            </a:r>
            <a:r>
              <a:rPr lang="ru-RU" dirty="0"/>
              <a:t>). Второй подкласс характеризуется </a:t>
            </a:r>
            <a:r>
              <a:rPr lang="ru-RU" dirty="0" err="1"/>
              <a:t>ретрузией</a:t>
            </a:r>
            <a:r>
              <a:rPr lang="ru-RU" dirty="0"/>
              <a:t> (отведением назад) фронтальной группы зубов верхней челюсти и </a:t>
            </a:r>
            <a:r>
              <a:rPr lang="ru-RU" dirty="0" err="1"/>
              <a:t>дистопией</a:t>
            </a:r>
            <a:r>
              <a:rPr lang="ru-RU" dirty="0"/>
              <a:t> (не до конца прорезанными зубами).</a:t>
            </a:r>
          </a:p>
        </p:txBody>
      </p:sp>
      <p:pic>
        <p:nvPicPr>
          <p:cNvPr id="4" name="Рисунок 3" descr="klassifikaciya-englya_s.jpg"/>
          <p:cNvPicPr>
            <a:picLocks noChangeAspect="1"/>
          </p:cNvPicPr>
          <p:nvPr/>
        </p:nvPicPr>
        <p:blipFill>
          <a:blip r:embed="rId2" cstate="print"/>
          <a:stretch>
            <a:fillRect/>
          </a:stretch>
        </p:blipFill>
        <p:spPr>
          <a:xfrm>
            <a:off x="1547664" y="3356992"/>
            <a:ext cx="6336704" cy="307330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499992" y="1556792"/>
            <a:ext cx="4248472" cy="4968552"/>
          </a:xfrm>
          <a:ln w="57150">
            <a:solidFill>
              <a:schemeClr val="accent6"/>
            </a:solidFill>
          </a:ln>
        </p:spPr>
        <p:txBody>
          <a:bodyPr>
            <a:normAutofit fontScale="85000" lnSpcReduction="20000"/>
          </a:bodyPr>
          <a:lstStyle/>
          <a:p>
            <a:pPr>
              <a:buNone/>
            </a:pPr>
            <a:endParaRPr lang="ru-RU" dirty="0"/>
          </a:p>
          <a:p>
            <a:r>
              <a:rPr lang="ru-RU" dirty="0"/>
              <a:t>нижняя </a:t>
            </a:r>
            <a:r>
              <a:rPr lang="ru-RU" dirty="0" err="1"/>
              <a:t>микрогнатия</a:t>
            </a:r>
            <a:r>
              <a:rPr lang="ru-RU" dirty="0"/>
              <a:t> при нормальном развитии верхней челюсти;</a:t>
            </a:r>
          </a:p>
          <a:p>
            <a:r>
              <a:rPr lang="ru-RU" dirty="0"/>
              <a:t>верхняя </a:t>
            </a:r>
            <a:r>
              <a:rPr lang="ru-RU" dirty="0" err="1"/>
              <a:t>макрогнатия</a:t>
            </a:r>
            <a:r>
              <a:rPr lang="ru-RU" dirty="0"/>
              <a:t> при нормальной нижней челюсти;</a:t>
            </a:r>
          </a:p>
          <a:p>
            <a:r>
              <a:rPr lang="ru-RU" dirty="0"/>
              <a:t>верхняя </a:t>
            </a:r>
            <a:r>
              <a:rPr lang="ru-RU" dirty="0" err="1"/>
              <a:t>макрогнатия</a:t>
            </a:r>
            <a:r>
              <a:rPr lang="ru-RU" dirty="0"/>
              <a:t> в сочетании с нижней </a:t>
            </a:r>
            <a:r>
              <a:rPr lang="ru-RU" dirty="0" err="1"/>
              <a:t>микрогнатией</a:t>
            </a:r>
            <a:r>
              <a:rPr lang="ru-RU" dirty="0"/>
              <a:t>;</a:t>
            </a:r>
          </a:p>
          <a:p>
            <a:r>
              <a:rPr lang="ru-RU" dirty="0" err="1"/>
              <a:t>прогнатия</a:t>
            </a:r>
            <a:r>
              <a:rPr lang="ru-RU" dirty="0"/>
              <a:t> верхней челюсти со сжатием в боковых участках.</a:t>
            </a:r>
          </a:p>
          <a:p>
            <a:endParaRPr lang="ru-RU" dirty="0"/>
          </a:p>
        </p:txBody>
      </p:sp>
      <p:sp>
        <p:nvSpPr>
          <p:cNvPr id="4" name="Прямоугольник 3"/>
          <p:cNvSpPr/>
          <p:nvPr/>
        </p:nvSpPr>
        <p:spPr>
          <a:xfrm>
            <a:off x="4479635" y="2967335"/>
            <a:ext cx="184730" cy="923330"/>
          </a:xfrm>
          <a:prstGeom prst="rect">
            <a:avLst/>
          </a:prstGeom>
          <a:noFill/>
        </p:spPr>
        <p:txBody>
          <a:bodyPr wrap="none" lIns="91440" tIns="45720" rIns="91440" bIns="45720">
            <a:spAutoFit/>
          </a:bodyPr>
          <a:lstStyle/>
          <a:p>
            <a:pPr algn="ct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Прямоугольник 4"/>
          <p:cNvSpPr/>
          <p:nvPr/>
        </p:nvSpPr>
        <p:spPr>
          <a:xfrm>
            <a:off x="0" y="0"/>
            <a:ext cx="9144000" cy="1200329"/>
          </a:xfrm>
          <a:prstGeom prst="rect">
            <a:avLst/>
          </a:prstGeom>
          <a:noFill/>
        </p:spPr>
        <p:txBody>
          <a:bodyPr wrap="square" lIns="91440" tIns="45720" rIns="91440" bIns="45720">
            <a:spAutoFit/>
          </a:bodyPr>
          <a:lstStyle/>
          <a:p>
            <a:pPr algn="ctr"/>
            <a:r>
              <a:rPr lang="ru-RU"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А.И. </a:t>
            </a:r>
            <a:r>
              <a:rPr lang="ru-RU" sz="36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Бетельман</a:t>
            </a:r>
            <a:r>
              <a:rPr lang="ru-RU"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разделил сагиттальный прикус по клиническим формам:</a:t>
            </a:r>
          </a:p>
        </p:txBody>
      </p:sp>
      <p:pic>
        <p:nvPicPr>
          <p:cNvPr id="6" name="Рисунок 5" descr="Без названия.jpg"/>
          <p:cNvPicPr>
            <a:picLocks noChangeAspect="1"/>
          </p:cNvPicPr>
          <p:nvPr/>
        </p:nvPicPr>
        <p:blipFill>
          <a:blip r:embed="rId2" cstate="print"/>
          <a:stretch>
            <a:fillRect/>
          </a:stretch>
        </p:blipFill>
        <p:spPr>
          <a:xfrm>
            <a:off x="0" y="1844824"/>
            <a:ext cx="4328853" cy="39604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1143000"/>
          </a:xfrm>
        </p:spPr>
        <p:txBody>
          <a:bodyPr>
            <a:normAutofit/>
          </a:bodyPr>
          <a:lstStyle/>
          <a:p>
            <a:endParaRPr lang="ru-RU" dirty="0"/>
          </a:p>
        </p:txBody>
      </p:sp>
      <p:sp>
        <p:nvSpPr>
          <p:cNvPr id="3" name="Содержимое 2"/>
          <p:cNvSpPr>
            <a:spLocks noGrp="1"/>
          </p:cNvSpPr>
          <p:nvPr>
            <p:ph idx="1"/>
          </p:nvPr>
        </p:nvSpPr>
        <p:spPr>
          <a:xfrm>
            <a:off x="3491880" y="1052736"/>
            <a:ext cx="5652120" cy="5976664"/>
          </a:xfrm>
        </p:spPr>
        <p:txBody>
          <a:bodyPr>
            <a:normAutofit fontScale="70000" lnSpcReduction="20000"/>
          </a:bodyPr>
          <a:lstStyle/>
          <a:p>
            <a:r>
              <a:rPr lang="ru-RU" dirty="0" err="1"/>
              <a:t>Зубоальвеолярная</a:t>
            </a:r>
            <a:r>
              <a:rPr lang="ru-RU" dirty="0"/>
              <a:t> форма. Она возникает из-за неправильного расположения отдельных зубов, несоответствия размеров зубов обеих челюстей, несоответствия альвеолярных отростков, что в результате выражается изменением нормы длины зубной дуги и её апикального базиса. Так образуется </a:t>
            </a:r>
            <a:r>
              <a:rPr lang="ru-RU" dirty="0" err="1"/>
              <a:t>ретрузия</a:t>
            </a:r>
            <a:r>
              <a:rPr lang="ru-RU" dirty="0"/>
              <a:t> нижнего фронтального отдела альвеолярного отростка, а также сдвиг боковой группы зубов верхней челюсти вперёд.</a:t>
            </a:r>
          </a:p>
          <a:p>
            <a:r>
              <a:rPr lang="ru-RU" dirty="0" err="1"/>
              <a:t>Гнатическая</a:t>
            </a:r>
            <a:r>
              <a:rPr lang="ru-RU" dirty="0"/>
              <a:t> форма. Она развивается из-за неправильных размеров обеих челюстей, а также из-за несоответствия расположения их в черепе.</a:t>
            </a:r>
          </a:p>
          <a:p>
            <a:r>
              <a:rPr lang="ru-RU" dirty="0"/>
              <a:t>Сочетанная форма. Она возникает в результате комбинации нарушений расположения зубов, несоответствия размеров и положения в черепе челюстей.</a:t>
            </a:r>
          </a:p>
          <a:p>
            <a:endParaRPr lang="ru-RU" dirty="0"/>
          </a:p>
        </p:txBody>
      </p:sp>
      <p:sp>
        <p:nvSpPr>
          <p:cNvPr id="6" name="Прямоугольник 5"/>
          <p:cNvSpPr/>
          <p:nvPr/>
        </p:nvSpPr>
        <p:spPr>
          <a:xfrm>
            <a:off x="251520" y="0"/>
            <a:ext cx="8892480" cy="1077218"/>
          </a:xfrm>
          <a:prstGeom prst="rect">
            <a:avLst/>
          </a:prstGeom>
          <a:noFill/>
        </p:spPr>
        <p:txBody>
          <a:bodyPr wrap="square" lIns="91440" tIns="45720" rIns="91440" bIns="45720">
            <a:spAutoFit/>
          </a:bodyPr>
          <a:lstStyle/>
          <a:p>
            <a:pPr algn="ctr"/>
            <a:r>
              <a:rPr lang="ru-RU"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Ф.Я. </a:t>
            </a:r>
            <a:r>
              <a:rPr lang="ru-RU" sz="32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Хорошилкина</a:t>
            </a:r>
            <a:r>
              <a:rPr lang="ru-RU"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разделила дистальную окклюзию на три клинические формы:</a:t>
            </a:r>
          </a:p>
        </p:txBody>
      </p:sp>
      <p:pic>
        <p:nvPicPr>
          <p:cNvPr id="7" name="Рисунок 6" descr="Безымянный.png"/>
          <p:cNvPicPr>
            <a:picLocks noChangeAspect="1"/>
          </p:cNvPicPr>
          <p:nvPr/>
        </p:nvPicPr>
        <p:blipFill>
          <a:blip r:embed="rId2" cstate="print"/>
          <a:stretch>
            <a:fillRect/>
          </a:stretch>
        </p:blipFill>
        <p:spPr>
          <a:xfrm>
            <a:off x="323528" y="1628800"/>
            <a:ext cx="3115110" cy="382958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Л.С. </a:t>
            </a:r>
            <a:r>
              <a:rPr lang="ru-RU" sz="27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Персин</a:t>
            </a:r>
            <a:r>
              <a:rPr lang="ru-RU" sz="2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выдвинул современную классификацию и разделил дистальный прикус на четыре клинических вида:</a:t>
            </a:r>
          </a:p>
        </p:txBody>
      </p:sp>
      <p:sp>
        <p:nvSpPr>
          <p:cNvPr id="3" name="Содержимое 2"/>
          <p:cNvSpPr>
            <a:spLocks noGrp="1"/>
          </p:cNvSpPr>
          <p:nvPr>
            <p:ph idx="1"/>
          </p:nvPr>
        </p:nvSpPr>
        <p:spPr>
          <a:xfrm>
            <a:off x="3923928" y="1052736"/>
            <a:ext cx="5220072" cy="5805264"/>
          </a:xfrm>
        </p:spPr>
        <p:txBody>
          <a:bodyPr>
            <a:normAutofit fontScale="77500" lnSpcReduction="20000"/>
          </a:bodyPr>
          <a:lstStyle/>
          <a:p>
            <a:r>
              <a:rPr lang="ru-RU" dirty="0"/>
              <a:t>дистальная окклюзия, характеризующаяся чрезмерным развитием верхней челюсти и сдвигом верхнего зубного ряда вперед;</a:t>
            </a:r>
          </a:p>
          <a:p>
            <a:r>
              <a:rPr lang="ru-RU" dirty="0"/>
              <a:t>дистальная окклюзия, характеризующаяся дистальным положением нижней челюсти и уменьшением нижнего зубного ряда;</a:t>
            </a:r>
          </a:p>
          <a:p>
            <a:r>
              <a:rPr lang="ru-RU" dirty="0"/>
              <a:t>дистальная окклюзия, характеризующаяся сужением боковых отделов зубных рядов, глубокой резцовой окклюзией или </a:t>
            </a:r>
            <a:r>
              <a:rPr lang="ru-RU" dirty="0" err="1"/>
              <a:t>дизокклюзией</a:t>
            </a:r>
            <a:r>
              <a:rPr lang="ru-RU" dirty="0"/>
              <a:t>;</a:t>
            </a:r>
          </a:p>
          <a:p>
            <a:r>
              <a:rPr lang="ru-RU" dirty="0"/>
              <a:t>сочетание аномалии окклюзии с аномалиями зубов и челюстей.</a:t>
            </a:r>
          </a:p>
          <a:p>
            <a:endParaRPr lang="ru-RU" dirty="0"/>
          </a:p>
        </p:txBody>
      </p:sp>
      <p:pic>
        <p:nvPicPr>
          <p:cNvPr id="4" name="Рисунок 3" descr="images.jpg"/>
          <p:cNvPicPr>
            <a:picLocks noChangeAspect="1"/>
          </p:cNvPicPr>
          <p:nvPr/>
        </p:nvPicPr>
        <p:blipFill>
          <a:blip r:embed="rId2" cstate="print"/>
          <a:stretch>
            <a:fillRect/>
          </a:stretch>
        </p:blipFill>
        <p:spPr>
          <a:xfrm>
            <a:off x="251520" y="1916832"/>
            <a:ext cx="3565862" cy="3456384"/>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4139952" cy="1152128"/>
          </a:xfrm>
        </p:spPr>
        <p:txBody>
          <a:bodyPr>
            <a:normAutofit fontScale="90000"/>
          </a:bodyPr>
          <a:lstStyle/>
          <a:p>
            <a:r>
              <a:rPr lang="ru-RU" b="1" dirty="0"/>
              <a:t>По Ю.М. Малыгину</a:t>
            </a:r>
            <a:endParaRPr lang="ru-RU" dirty="0"/>
          </a:p>
        </p:txBody>
      </p:sp>
      <p:sp>
        <p:nvSpPr>
          <p:cNvPr id="3" name="Содержимое 2"/>
          <p:cNvSpPr>
            <a:spLocks noGrp="1"/>
          </p:cNvSpPr>
          <p:nvPr>
            <p:ph idx="1"/>
          </p:nvPr>
        </p:nvSpPr>
        <p:spPr>
          <a:xfrm>
            <a:off x="3635896" y="188640"/>
            <a:ext cx="5508104" cy="7029400"/>
          </a:xfrm>
        </p:spPr>
        <p:txBody>
          <a:bodyPr>
            <a:normAutofit fontScale="62500" lnSpcReduction="20000"/>
          </a:bodyPr>
          <a:lstStyle/>
          <a:p>
            <a:pPr>
              <a:buAutoNum type="arabicPeriod"/>
            </a:pPr>
            <a:r>
              <a:rPr lang="ru-RU" sz="3000" dirty="0"/>
              <a:t>Без деформации зубных дуг;</a:t>
            </a:r>
          </a:p>
          <a:p>
            <a:pPr>
              <a:buNone/>
            </a:pPr>
            <a:r>
              <a:rPr lang="ru-RU" sz="3000" dirty="0"/>
              <a:t> 2. С боковым смещением нижней челюсти в привычной окклюзии;  </a:t>
            </a:r>
          </a:p>
          <a:p>
            <a:pPr>
              <a:buNone/>
            </a:pPr>
            <a:r>
              <a:rPr lang="ru-RU" sz="3000" dirty="0"/>
              <a:t>3. С тесным положением верхних передних зубов, сужением зубных дуг при их нормальной длине;</a:t>
            </a:r>
          </a:p>
          <a:p>
            <a:pPr>
              <a:buNone/>
            </a:pPr>
            <a:r>
              <a:rPr lang="ru-RU" sz="3000" dirty="0"/>
              <a:t>4. С удлинением верхнего зубного ряда, </a:t>
            </a:r>
            <a:r>
              <a:rPr lang="ru-RU" sz="3000" dirty="0" err="1"/>
              <a:t>протрузией</a:t>
            </a:r>
            <a:r>
              <a:rPr lang="ru-RU" sz="3000" dirty="0"/>
              <a:t> верхних резцов с </a:t>
            </a:r>
            <a:r>
              <a:rPr lang="ru-RU" sz="3000" dirty="0" err="1"/>
              <a:t>тремами</a:t>
            </a:r>
            <a:r>
              <a:rPr lang="ru-RU" sz="3000" dirty="0"/>
              <a:t> без сужения зубных дуг;</a:t>
            </a:r>
          </a:p>
          <a:p>
            <a:pPr>
              <a:buNone/>
            </a:pPr>
            <a:r>
              <a:rPr lang="ru-RU" sz="3000" dirty="0"/>
              <a:t> 5. С удлинением верхнего зубного ряда, </a:t>
            </a:r>
            <a:r>
              <a:rPr lang="ru-RU" sz="3000" dirty="0" err="1"/>
              <a:t>протрузией</a:t>
            </a:r>
            <a:r>
              <a:rPr lang="ru-RU" sz="3000" dirty="0"/>
              <a:t> верхних резцов с </a:t>
            </a:r>
            <a:r>
              <a:rPr lang="ru-RU" sz="3000" dirty="0" err="1"/>
              <a:t>тремами</a:t>
            </a:r>
            <a:r>
              <a:rPr lang="ru-RU" sz="3000" dirty="0"/>
              <a:t> и сужением зубных рядов;</a:t>
            </a:r>
          </a:p>
          <a:p>
            <a:pPr>
              <a:buNone/>
            </a:pPr>
            <a:r>
              <a:rPr lang="ru-RU" sz="3000" dirty="0"/>
              <a:t> 6. С удлинением верхней и иногда нижней зубной дуги, </a:t>
            </a:r>
            <a:r>
              <a:rPr lang="ru-RU" sz="3000" dirty="0" err="1"/>
              <a:t>протрузией</a:t>
            </a:r>
            <a:r>
              <a:rPr lang="ru-RU" sz="3000" dirty="0"/>
              <a:t> верхних передних зубов и их тесным положением, сужением зубных дуг;</a:t>
            </a:r>
          </a:p>
          <a:p>
            <a:pPr>
              <a:buNone/>
            </a:pPr>
            <a:r>
              <a:rPr lang="ru-RU" sz="3000" dirty="0"/>
              <a:t> 7. Асимметрия верхней (и иногда нижней) зубных дуг при одностороннем укорочении и расширении зубной дуги с противоположной стороны, </a:t>
            </a:r>
            <a:r>
              <a:rPr lang="ru-RU" sz="3000" dirty="0" err="1"/>
              <a:t>протрузия</a:t>
            </a:r>
            <a:r>
              <a:rPr lang="ru-RU" sz="3000" dirty="0"/>
              <a:t> верхних резцов с одной стороны и их </a:t>
            </a:r>
            <a:r>
              <a:rPr lang="ru-RU" sz="3000" dirty="0" err="1"/>
              <a:t>ретрузия</a:t>
            </a:r>
            <a:r>
              <a:rPr lang="ru-RU" sz="3000" dirty="0"/>
              <a:t> с другой стороны;</a:t>
            </a:r>
          </a:p>
          <a:p>
            <a:pPr>
              <a:buNone/>
            </a:pPr>
            <a:r>
              <a:rPr lang="ru-RU" sz="3000" dirty="0"/>
              <a:t> 8. С укорочением зубных дуг, </a:t>
            </a:r>
            <a:r>
              <a:rPr lang="ru-RU" sz="3000" dirty="0" err="1"/>
              <a:t>ретрузией</a:t>
            </a:r>
            <a:r>
              <a:rPr lang="ru-RU" sz="3000" dirty="0"/>
              <a:t> верхних центральных резцов и </a:t>
            </a:r>
            <a:r>
              <a:rPr lang="ru-RU" sz="3000" dirty="0" err="1"/>
              <a:t>протрузией</a:t>
            </a:r>
            <a:r>
              <a:rPr lang="ru-RU" sz="3000" dirty="0"/>
              <a:t> боковых при нормальной ширине зубных дуг; </a:t>
            </a:r>
          </a:p>
          <a:p>
            <a:pPr>
              <a:buNone/>
            </a:pPr>
            <a:r>
              <a:rPr lang="ru-RU" sz="3000" dirty="0"/>
              <a:t> 9. С укорочением и сужением зубных дуг и </a:t>
            </a:r>
            <a:r>
              <a:rPr lang="ru-RU" sz="3000" dirty="0" err="1"/>
              <a:t>ретрузией</a:t>
            </a:r>
            <a:r>
              <a:rPr lang="ru-RU" sz="3000" dirty="0"/>
              <a:t> всех резцов</a:t>
            </a:r>
          </a:p>
          <a:p>
            <a:endParaRPr lang="ru-RU" dirty="0"/>
          </a:p>
        </p:txBody>
      </p:sp>
      <p:pic>
        <p:nvPicPr>
          <p:cNvPr id="4" name="Рисунок 3" descr="571599e2d46cb1e41b8b4568_60c8b9a01363d.jpg"/>
          <p:cNvPicPr>
            <a:picLocks noChangeAspect="1"/>
          </p:cNvPicPr>
          <p:nvPr/>
        </p:nvPicPr>
        <p:blipFill>
          <a:blip r:embed="rId2" cstate="print"/>
          <a:stretch>
            <a:fillRect/>
          </a:stretch>
        </p:blipFill>
        <p:spPr>
          <a:xfrm>
            <a:off x="251520" y="1844824"/>
            <a:ext cx="3333750" cy="43338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1400"/>
            <a:ext cx="9144000" cy="1143000"/>
          </a:xfrm>
        </p:spPr>
        <p:txBody>
          <a:bodyPr>
            <a:noAutofit/>
          </a:bodyPr>
          <a:lstStyle/>
          <a:p>
            <a:r>
              <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Аномалии челюстей, приводящие к дистальной окклюзии</a:t>
            </a:r>
            <a:br>
              <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sz="2400" dirty="0"/>
          </a:p>
        </p:txBody>
      </p:sp>
      <p:sp>
        <p:nvSpPr>
          <p:cNvPr id="3" name="Содержимое 2"/>
          <p:cNvSpPr>
            <a:spLocks noGrp="1"/>
          </p:cNvSpPr>
          <p:nvPr>
            <p:ph idx="1"/>
          </p:nvPr>
        </p:nvSpPr>
        <p:spPr>
          <a:xfrm>
            <a:off x="323528" y="620688"/>
            <a:ext cx="8424936" cy="2736304"/>
          </a:xfrm>
          <a:ln w="38100">
            <a:solidFill>
              <a:srgbClr val="FF0000"/>
            </a:solidFill>
          </a:ln>
        </p:spPr>
        <p:txBody>
          <a:bodyP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514350" indent="-514350">
              <a:buAutoNum type="arabicPeriod"/>
            </a:pPr>
            <a:r>
              <a:rPr lang="ru-RU" dirty="0"/>
              <a:t>Верхняя </a:t>
            </a:r>
            <a:r>
              <a:rPr lang="ru-RU" dirty="0" err="1"/>
              <a:t>макрогнатия</a:t>
            </a:r>
            <a:endParaRPr lang="ru-RU" dirty="0"/>
          </a:p>
          <a:p>
            <a:pPr marL="514350" indent="-514350">
              <a:buAutoNum type="arabicPeriod"/>
            </a:pPr>
            <a:r>
              <a:rPr lang="ru-RU" dirty="0"/>
              <a:t>Верхняя  </a:t>
            </a:r>
            <a:r>
              <a:rPr lang="ru-RU" dirty="0" err="1"/>
              <a:t>прогнатия</a:t>
            </a:r>
            <a:endParaRPr lang="ru-RU" dirty="0"/>
          </a:p>
          <a:p>
            <a:pPr marL="514350" indent="-514350">
              <a:buAutoNum type="arabicPeriod"/>
            </a:pPr>
            <a:r>
              <a:rPr lang="ru-RU" dirty="0"/>
              <a:t>Нижняя </a:t>
            </a:r>
            <a:r>
              <a:rPr lang="ru-RU" dirty="0" err="1"/>
              <a:t>микрогнатия</a:t>
            </a:r>
            <a:endParaRPr lang="ru-RU" dirty="0"/>
          </a:p>
          <a:p>
            <a:pPr marL="514350" indent="-514350">
              <a:buAutoNum type="arabicPeriod"/>
            </a:pPr>
            <a:r>
              <a:rPr lang="ru-RU" dirty="0"/>
              <a:t>Нижняя </a:t>
            </a:r>
            <a:r>
              <a:rPr lang="ru-RU" dirty="0" err="1"/>
              <a:t>ретрогнатия</a:t>
            </a:r>
            <a:endParaRPr lang="ru-RU" dirty="0"/>
          </a:p>
          <a:p>
            <a:pPr marL="514350" indent="-514350">
              <a:buAutoNum type="arabicPeriod"/>
            </a:pPr>
            <a:r>
              <a:rPr lang="ru-RU" dirty="0"/>
              <a:t>Сочетание верхней </a:t>
            </a:r>
            <a:r>
              <a:rPr lang="ru-RU" dirty="0" err="1"/>
              <a:t>прогнатии</a:t>
            </a:r>
            <a:r>
              <a:rPr lang="ru-RU" dirty="0"/>
              <a:t> и нижней </a:t>
            </a:r>
            <a:r>
              <a:rPr lang="ru-RU" dirty="0" err="1"/>
              <a:t>ретрогнатии</a:t>
            </a:r>
            <a:endParaRPr lang="ru-RU" dirty="0"/>
          </a:p>
          <a:p>
            <a:pPr marL="514350" indent="-514350">
              <a:buAutoNum type="arabicPeriod"/>
            </a:pPr>
            <a:r>
              <a:rPr lang="ru-RU" dirty="0"/>
              <a:t>Сочетание верхней </a:t>
            </a:r>
            <a:r>
              <a:rPr lang="ru-RU" dirty="0" err="1"/>
              <a:t>макрогнатии</a:t>
            </a:r>
            <a:r>
              <a:rPr lang="ru-RU" dirty="0"/>
              <a:t> и нижней </a:t>
            </a:r>
            <a:r>
              <a:rPr lang="ru-RU" dirty="0" err="1"/>
              <a:t>микрогнатии</a:t>
            </a:r>
            <a:endParaRPr lang="ru-RU" dirty="0"/>
          </a:p>
          <a:p>
            <a:pPr marL="514350" indent="-514350">
              <a:buAutoNum type="arabicPeriod"/>
            </a:pPr>
            <a:r>
              <a:rPr lang="ru-RU" dirty="0" err="1"/>
              <a:t>Сочетани</a:t>
            </a:r>
            <a:r>
              <a:rPr lang="ru-RU" dirty="0"/>
              <a:t> верхней </a:t>
            </a:r>
            <a:r>
              <a:rPr lang="ru-RU" dirty="0" err="1"/>
              <a:t>макрогнатии</a:t>
            </a:r>
            <a:r>
              <a:rPr lang="ru-RU" dirty="0"/>
              <a:t> и нижней </a:t>
            </a:r>
            <a:r>
              <a:rPr lang="ru-RU" dirty="0" err="1"/>
              <a:t>ретрогнатии</a:t>
            </a:r>
            <a:endParaRPr lang="ru-RU" dirty="0"/>
          </a:p>
          <a:p>
            <a:pPr marL="514350" indent="-514350">
              <a:buAutoNum type="arabicPeriod"/>
            </a:pPr>
            <a:r>
              <a:rPr lang="ru-RU" dirty="0"/>
              <a:t>Сочетание верхней </a:t>
            </a:r>
            <a:r>
              <a:rPr lang="ru-RU" dirty="0" err="1"/>
              <a:t>прогнатии</a:t>
            </a:r>
            <a:r>
              <a:rPr lang="ru-RU" dirty="0"/>
              <a:t> и нижней  </a:t>
            </a:r>
            <a:r>
              <a:rPr lang="ru-RU" dirty="0" err="1"/>
              <a:t>микрогнатии</a:t>
            </a:r>
            <a:r>
              <a:rPr lang="ru-RU" dirty="0"/>
              <a:t>.</a:t>
            </a:r>
          </a:p>
          <a:p>
            <a:pPr>
              <a:buNone/>
            </a:pP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Прямоугольник 3"/>
          <p:cNvSpPr/>
          <p:nvPr/>
        </p:nvSpPr>
        <p:spPr>
          <a:xfrm>
            <a:off x="4479635" y="2967335"/>
            <a:ext cx="184730" cy="923330"/>
          </a:xfrm>
          <a:prstGeom prst="rect">
            <a:avLst/>
          </a:prstGeom>
          <a:noFill/>
        </p:spPr>
        <p:txBody>
          <a:bodyPr wrap="none" lIns="91440" tIns="45720" rIns="91440" bIns="45720">
            <a:spAutoFit/>
          </a:bodyPr>
          <a:lstStyle/>
          <a:p>
            <a:pPr algn="ct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Объект 4">
            <a:extLst>
              <a:ext uri="{FF2B5EF4-FFF2-40B4-BE49-F238E27FC236}">
                <a16:creationId xmlns:a16="http://schemas.microsoft.com/office/drawing/2014/main" id="{C4E5E202-1A91-4FC4-906E-054826DBDA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3501008"/>
            <a:ext cx="6120680" cy="309763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Осложнения дистальной окклюзии</a:t>
            </a:r>
            <a:b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Содержимое 2"/>
          <p:cNvSpPr>
            <a:spLocks noGrp="1"/>
          </p:cNvSpPr>
          <p:nvPr>
            <p:ph idx="1"/>
          </p:nvPr>
        </p:nvSpPr>
        <p:spPr>
          <a:xfrm>
            <a:off x="323528" y="1052736"/>
            <a:ext cx="4104456" cy="5256584"/>
          </a:xfrm>
        </p:spPr>
        <p:txBody>
          <a:bodyPr>
            <a:normAutofit fontScale="85000" lnSpcReduction="20000"/>
          </a:bodyPr>
          <a:lstStyle/>
          <a:p>
            <a:r>
              <a:rPr lang="ru-RU" dirty="0"/>
              <a:t>Нарушение гармонии лица, возникновение «птичьего лица». Лицевые пропорции нарушаются, снижается нижняя треть лица, так как верхний зубной ряд преобладает над нижним. При некорректном распределении жевательной нагрузки происходит деформация костных структур.</a:t>
            </a:r>
          </a:p>
          <a:p>
            <a:endParaRPr lang="ru-RU" dirty="0"/>
          </a:p>
        </p:txBody>
      </p:sp>
      <p:pic>
        <p:nvPicPr>
          <p:cNvPr id="5" name="Рисунок 4" descr="ptiche-lico_s.jpg"/>
          <p:cNvPicPr>
            <a:picLocks noChangeAspect="1"/>
          </p:cNvPicPr>
          <p:nvPr/>
        </p:nvPicPr>
        <p:blipFill>
          <a:blip r:embed="rId2" cstate="print"/>
          <a:srcRect r="50000" b="648"/>
          <a:stretch>
            <a:fillRect/>
          </a:stretch>
        </p:blipFill>
        <p:spPr>
          <a:xfrm>
            <a:off x="4427984" y="1196752"/>
            <a:ext cx="4193792" cy="4680520"/>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06737335448379d2f3c74881d6ea28b7284b258839d.jpg"/>
          <p:cNvPicPr>
            <a:picLocks noChangeAspect="1"/>
          </p:cNvPicPr>
          <p:nvPr/>
        </p:nvPicPr>
        <p:blipFill>
          <a:blip r:embed="rId2" cstate="print"/>
          <a:stretch>
            <a:fillRect/>
          </a:stretch>
        </p:blipFill>
        <p:spPr>
          <a:xfrm>
            <a:off x="2555776" y="3429000"/>
            <a:ext cx="4641934" cy="3093385"/>
          </a:xfrm>
          <a:prstGeom prst="rect">
            <a:avLst/>
          </a:prstGeom>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404664"/>
            <a:ext cx="9144000" cy="2880320"/>
          </a:xfrm>
        </p:spPr>
        <p:txBody>
          <a:bodyPr>
            <a:normAutofit fontScale="92500" lnSpcReduction="20000"/>
          </a:bodyPr>
          <a:lstStyle/>
          <a:p>
            <a:r>
              <a:rPr lang="ru-RU" dirty="0"/>
              <a:t>Нарушение жевания и глотания. Вследствие отсутствия смыкания между фронтальными группами зубов нарушается жевательная эффективность. В результате такого прикуса на задние боковые группы зубов воздействует двойная нагрузка, и в акте жевания преобладают перемалывающие и дробящие движения.</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611560" y="1628800"/>
            <a:ext cx="8229600" cy="4525963"/>
          </a:xfrm>
        </p:spPr>
        <p:style>
          <a:lnRef idx="2">
            <a:schemeClr val="accent1"/>
          </a:lnRef>
          <a:fillRef idx="1">
            <a:schemeClr val="lt1"/>
          </a:fillRef>
          <a:effectRef idx="0">
            <a:schemeClr val="accent1"/>
          </a:effectRef>
          <a:fontRef idx="minor">
            <a:schemeClr val="dk1"/>
          </a:fontRef>
        </p:style>
        <p:txBody>
          <a:bodyPr/>
          <a:lstStyle/>
          <a:p>
            <a:pPr marL="0" indent="0">
              <a:buNone/>
            </a:pP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1.Определение дистальной окклюзии</a:t>
            </a:r>
          </a:p>
          <a:p>
            <a:pPr marL="0" indent="0">
              <a:buNone/>
            </a:pP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 Этиология дистальной окклюзии</a:t>
            </a:r>
          </a:p>
          <a:p>
            <a:pPr marL="0" indent="0">
              <a:buNone/>
            </a:pP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3.Классификация дистальной окклюзии</a:t>
            </a:r>
          </a:p>
          <a:p>
            <a:pPr marL="0" indent="0">
              <a:buNone/>
            </a:pP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 Клиника  и диагностика дистальной окклюзии.</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0" indent="0">
              <a:buNone/>
            </a:pP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5.Лечение</a:t>
            </a:r>
          </a:p>
          <a:p>
            <a:endParaRPr lang="ru-RU" dirty="0"/>
          </a:p>
        </p:txBody>
      </p:sp>
      <p:sp>
        <p:nvSpPr>
          <p:cNvPr id="4" name="Прямоугольник 3"/>
          <p:cNvSpPr/>
          <p:nvPr/>
        </p:nvSpPr>
        <p:spPr>
          <a:xfrm>
            <a:off x="2339752" y="476672"/>
            <a:ext cx="4391138" cy="923330"/>
          </a:xfrm>
          <a:prstGeom prst="rect">
            <a:avLst/>
          </a:prstGeom>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algn="ct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Содержание</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52536" y="260648"/>
            <a:ext cx="5112568" cy="6597352"/>
          </a:xfrm>
        </p:spPr>
        <p:txBody>
          <a:bodyPr>
            <a:normAutofit fontScale="77500" lnSpcReduction="20000"/>
          </a:bodyPr>
          <a:lstStyle/>
          <a:p>
            <a:r>
              <a:rPr lang="ru-RU" dirty="0"/>
              <a:t>Нарушение прикуса в дальнейшем провоцирует возникновение воспалительных заболеваний пародонта (опорного аппарата зубов) из-за травмы слизистой оболочки. Травмы возникают когда режущие края зубов соприкасаются со слизистой десны или нёба. В результате этого в полости рта у пациента возникают повреждения, очаги воспаления. Данный фактор способствует возникновению воспалительных заболеваний слизистой оболочки (стоматит, гингивит и другие). Также постоянное </a:t>
            </a:r>
            <a:r>
              <a:rPr lang="ru-RU" dirty="0" err="1"/>
              <a:t>травмирование</a:t>
            </a:r>
            <a:r>
              <a:rPr lang="ru-RU" dirty="0"/>
              <a:t> слизистой оболочки может привести к возникновению онкологии.</a:t>
            </a:r>
          </a:p>
        </p:txBody>
      </p:sp>
      <p:pic>
        <p:nvPicPr>
          <p:cNvPr id="4" name="Рисунок 3" descr="gingivit_s.jpg"/>
          <p:cNvPicPr>
            <a:picLocks noChangeAspect="1"/>
          </p:cNvPicPr>
          <p:nvPr/>
        </p:nvPicPr>
        <p:blipFill>
          <a:blip r:embed="rId2" cstate="print"/>
          <a:stretch>
            <a:fillRect/>
          </a:stretch>
        </p:blipFill>
        <p:spPr>
          <a:xfrm>
            <a:off x="4716016" y="1988840"/>
            <a:ext cx="4065366" cy="259228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88640"/>
            <a:ext cx="8435280" cy="6048672"/>
          </a:xfrm>
        </p:spPr>
        <p:txBody>
          <a:bodyPr/>
          <a:lstStyle/>
          <a:p>
            <a:r>
              <a:rPr lang="ru-RU" dirty="0"/>
              <a:t>Увеличивается риск возникновения кариеса, так как основная нагрузка приходится на задние боковые зубы, которые подвержены быстрому разрушению, возникновению трещин и сколов.</a:t>
            </a:r>
          </a:p>
          <a:p>
            <a:endParaRPr lang="ru-RU" dirty="0"/>
          </a:p>
        </p:txBody>
      </p:sp>
      <p:pic>
        <p:nvPicPr>
          <p:cNvPr id="4" name="Рисунок 3" descr="1516593760-616673.jpg"/>
          <p:cNvPicPr>
            <a:picLocks noChangeAspect="1"/>
          </p:cNvPicPr>
          <p:nvPr/>
        </p:nvPicPr>
        <p:blipFill>
          <a:blip r:embed="rId2" cstate="print"/>
          <a:stretch>
            <a:fillRect/>
          </a:stretch>
        </p:blipFill>
        <p:spPr>
          <a:xfrm>
            <a:off x="1763688" y="2827702"/>
            <a:ext cx="6048672" cy="403029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unnamed.jpg"/>
          <p:cNvPicPr>
            <a:picLocks noChangeAspect="1"/>
          </p:cNvPicPr>
          <p:nvPr/>
        </p:nvPicPr>
        <p:blipFill>
          <a:blip r:embed="rId2" cstate="print"/>
          <a:stretch>
            <a:fillRect/>
          </a:stretch>
        </p:blipFill>
        <p:spPr>
          <a:xfrm>
            <a:off x="1331640" y="1556792"/>
            <a:ext cx="7068278" cy="5301208"/>
          </a:xfrm>
          <a:prstGeom prst="rect">
            <a:avLst/>
          </a:prstGeom>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39552" y="260648"/>
            <a:ext cx="8229600" cy="4525963"/>
          </a:xfrm>
        </p:spPr>
        <p:txBody>
          <a:bodyPr/>
          <a:lstStyle/>
          <a:p>
            <a:r>
              <a:rPr lang="ru-RU" dirty="0"/>
              <a:t>Нарушение функционирования ВНЧС. Возникает дискомфорт во время разговора и приёма пищи</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6fa4c8bb8fb20ea0ed77569c2b45104.jpg"/>
          <p:cNvPicPr>
            <a:picLocks noChangeAspect="1"/>
          </p:cNvPicPr>
          <p:nvPr/>
        </p:nvPicPr>
        <p:blipFill>
          <a:blip r:embed="rId2" cstate="print"/>
          <a:stretch>
            <a:fillRect/>
          </a:stretch>
        </p:blipFill>
        <p:spPr>
          <a:xfrm>
            <a:off x="899592" y="2321496"/>
            <a:ext cx="8059207" cy="4536504"/>
          </a:xfrm>
          <a:prstGeom prst="rect">
            <a:avLst/>
          </a:prstGeom>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67544" y="548680"/>
            <a:ext cx="8229600" cy="4525963"/>
          </a:xfrm>
        </p:spPr>
        <p:txBody>
          <a:bodyPr/>
          <a:lstStyle/>
          <a:p>
            <a:pPr>
              <a:buNone/>
            </a:pPr>
            <a:br>
              <a:rPr lang="ru-RU" b="1" dirty="0"/>
            </a:br>
            <a:r>
              <a:rPr lang="ru-RU" b="1" dirty="0"/>
              <a:t>Сложности протезирования, имплантации.</a:t>
            </a: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611560" y="188641"/>
            <a:ext cx="8208912" cy="2736304"/>
          </a:xfrm>
        </p:spPr>
        <p:txBody>
          <a:bodyPr>
            <a:normAutofit fontScale="92500" lnSpcReduction="20000"/>
          </a:bodyPr>
          <a:lstStyle/>
          <a:p>
            <a:pPr algn="ctr"/>
            <a:r>
              <a:rPr lang="ru-RU" dirty="0"/>
              <a:t>Нарушения дикции. Это может повлечь за собой психологический дискомфорт. Помимо стоматологическим проблем могут возникнуть заболевания других органов и систем: заболевания </a:t>
            </a:r>
            <a:r>
              <a:rPr lang="ru-RU" dirty="0" err="1"/>
              <a:t>ЛОР-органов</a:t>
            </a:r>
            <a:r>
              <a:rPr lang="ru-RU" dirty="0"/>
              <a:t>, органов пищеварения, </a:t>
            </a:r>
            <a:r>
              <a:rPr lang="ru-RU" dirty="0" err="1"/>
              <a:t>сердечно-сосудистые</a:t>
            </a:r>
            <a:r>
              <a:rPr lang="ru-RU" dirty="0"/>
              <a:t> заболевания.</a:t>
            </a:r>
          </a:p>
          <a:p>
            <a:pPr algn="ctr"/>
            <a:endParaRPr lang="ru-RU" dirty="0"/>
          </a:p>
        </p:txBody>
      </p:sp>
      <p:pic>
        <p:nvPicPr>
          <p:cNvPr id="4" name="Рисунок 3" descr="dis.jpg"/>
          <p:cNvPicPr>
            <a:picLocks noChangeAspect="1"/>
          </p:cNvPicPr>
          <p:nvPr/>
        </p:nvPicPr>
        <p:blipFill>
          <a:blip r:embed="rId2" cstate="print"/>
          <a:stretch>
            <a:fillRect/>
          </a:stretch>
        </p:blipFill>
        <p:spPr>
          <a:xfrm>
            <a:off x="1259632" y="3068960"/>
            <a:ext cx="6984776" cy="345746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67544" y="2060848"/>
            <a:ext cx="8229600" cy="4525963"/>
          </a:xfrm>
        </p:spPr>
        <p:txBody>
          <a:bodyPr>
            <a:normAutofit/>
          </a:bodyPr>
          <a:lstStyle/>
          <a:p>
            <a:pPr algn="ctr"/>
            <a:r>
              <a:rPr lang="ru-RU" sz="4000" b="1" dirty="0"/>
              <a:t>Диагностика дистального прикуса подразумевает полное клиническое и </a:t>
            </a:r>
            <a:r>
              <a:rPr lang="ru-RU" sz="4000" b="1" dirty="0" err="1"/>
              <a:t>параклиническое</a:t>
            </a:r>
            <a:r>
              <a:rPr lang="ru-RU" sz="4000" b="1" dirty="0"/>
              <a:t> обследование.</a:t>
            </a:r>
          </a:p>
        </p:txBody>
      </p:sp>
      <p:sp>
        <p:nvSpPr>
          <p:cNvPr id="4" name="Прямоугольник 3"/>
          <p:cNvSpPr/>
          <p:nvPr/>
        </p:nvSpPr>
        <p:spPr>
          <a:xfrm>
            <a:off x="179512" y="0"/>
            <a:ext cx="8964488"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Диагностика дистальной окклюзии</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istalnyi.jpg"/>
          <p:cNvPicPr>
            <a:picLocks noChangeAspect="1"/>
          </p:cNvPicPr>
          <p:nvPr/>
        </p:nvPicPr>
        <p:blipFill>
          <a:blip r:embed="rId2" cstate="print"/>
          <a:stretch>
            <a:fillRect/>
          </a:stretch>
        </p:blipFill>
        <p:spPr>
          <a:xfrm>
            <a:off x="-252536" y="-387424"/>
            <a:ext cx="14617624" cy="7978834"/>
          </a:xfrm>
          <a:prstGeom prst="rect">
            <a:avLst/>
          </a:prstGeom>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260648"/>
            <a:ext cx="4572000" cy="6336704"/>
          </a:xfrm>
        </p:spPr>
        <p:txBody>
          <a:bodyPr>
            <a:normAutofit fontScale="77500" lnSpcReduction="20000"/>
          </a:bodyPr>
          <a:lstStyle/>
          <a:p>
            <a:r>
              <a:rPr lang="ru-RU" b="1" dirty="0">
                <a:solidFill>
                  <a:schemeClr val="bg2">
                    <a:lumMod val="90000"/>
                  </a:schemeClr>
                </a:solidFill>
              </a:rPr>
              <a:t>Клинические методы включают в себя опрос (жалобы, анамнез жизни, анамнез заболевания) осмотр, пальпацию, функциональные пробы. При осмотре человека с дистальным прикусом обращает на себя внимание «птичье лицо»: подбородок скошен, за счёт чего изменяется как профиль, так и пропорции лица, средняя треть лица и верхняя губа выступают, нижняя часть лица укорочена. Необходимо обратить внимание на типа глотания, выявить наличие нарушения носового дыхания.</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rikus-1.jpg"/>
          <p:cNvPicPr>
            <a:picLocks noGrp="1" noChangeAspect="1"/>
          </p:cNvPicPr>
          <p:nvPr>
            <p:ph idx="1"/>
          </p:nvPr>
        </p:nvPicPr>
        <p:blipFill>
          <a:blip r:embed="rId2" cstate="print"/>
          <a:stretch>
            <a:fillRect/>
          </a:stretch>
        </p:blipFill>
        <p:spPr>
          <a:xfrm>
            <a:off x="-3852936" y="0"/>
            <a:ext cx="10972800" cy="6858000"/>
          </a:xfrm>
        </p:spPr>
      </p:pic>
      <p:sp>
        <p:nvSpPr>
          <p:cNvPr id="2" name="Заголовок 1"/>
          <p:cNvSpPr>
            <a:spLocks noGrp="1"/>
          </p:cNvSpPr>
          <p:nvPr>
            <p:ph type="title"/>
          </p:nvPr>
        </p:nvSpPr>
        <p:spPr>
          <a:xfrm>
            <a:off x="3419872" y="274638"/>
            <a:ext cx="5724128" cy="6394722"/>
          </a:xfrm>
        </p:spPr>
        <p:txBody>
          <a:bodyPr>
            <a:noAutofit/>
          </a:bodyPr>
          <a:lstStyle/>
          <a:p>
            <a:r>
              <a:rPr lang="ru-RU" sz="2000" dirty="0"/>
              <a:t>При осмотре пациента с дистальной  окклюзией определяются выпуклый профиль лица, сглаженность носогубных и углубление </a:t>
            </a:r>
            <a:r>
              <a:rPr lang="ru-RU" sz="2000" dirty="0" err="1"/>
              <a:t>супраментальной</a:t>
            </a:r>
            <a:r>
              <a:rPr lang="ru-RU" sz="2000" dirty="0"/>
              <a:t> складки. Губы не сомкнуты, либо сомкнуты с напряжением. Снижена функциональная активность круговой мышцы рта, мышц, выдвигающих нижнюю челюсть. Ротовой тип дыхания. </a:t>
            </a:r>
            <a:r>
              <a:rPr lang="ru-RU" sz="2000" dirty="0" err="1"/>
              <a:t>Мезиально-щечный</a:t>
            </a:r>
            <a:r>
              <a:rPr lang="ru-RU" sz="2000" dirty="0"/>
              <a:t> бугор верхнего первого постоянного моляра контактирует с антагонистами впереди </a:t>
            </a:r>
            <a:r>
              <a:rPr lang="ru-RU" sz="2000" dirty="0" err="1"/>
              <a:t>межбугорковой</a:t>
            </a:r>
            <a:r>
              <a:rPr lang="ru-RU" sz="2000" dirty="0"/>
              <a:t> </a:t>
            </a:r>
            <a:r>
              <a:rPr lang="ru-RU" sz="2000" dirty="0" err="1"/>
              <a:t>фиссуры</a:t>
            </a:r>
            <a:r>
              <a:rPr lang="ru-RU" sz="2000" dirty="0"/>
              <a:t> нижнего первого постоянного моляра. Сужение и удлинение верхней, укорочение переднего отрезка нижней зубных дуг. Вестибулярное отклонение продольных осей резцов верхней челюсти с наличием трем или без них, но с наличием сагиттальной щели между верхними и нижними резцами более 3 </a:t>
            </a:r>
            <a:r>
              <a:rPr lang="ru-RU" sz="2000" dirty="0" err="1"/>
              <a:t>мм.Контакт</a:t>
            </a:r>
            <a:r>
              <a:rPr lang="ru-RU" sz="2000" dirty="0"/>
              <a:t> режущих краев верхних резцов с красной каймой нижней губы. </a:t>
            </a:r>
            <a:br>
              <a:rPr lang="ru-RU" sz="2000" dirty="0"/>
            </a:br>
            <a:endParaRPr lang="ru-RU"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80728"/>
            <a:ext cx="8219256" cy="4968553"/>
          </a:xfrm>
          <a:ln w="76200">
            <a:solidFill>
              <a:srgbClr val="FFC000"/>
            </a:solidFill>
          </a:ln>
        </p:spPr>
        <p:txBody>
          <a:bodyPr>
            <a:normAutofit fontScale="77500" lnSpcReduction="20000"/>
          </a:bodyPr>
          <a:lstStyle/>
          <a:p>
            <a:r>
              <a:rPr lang="ru-RU" dirty="0"/>
              <a:t>Осмотр ротовой полости включает в себя оценку состояния слизистой оболочки, состояние уздечек, наличие тяжей. Оценивается состояние пародонта, размер языка, форма твердого неба. Определяется вид прикуса на основании соотношения зубных рядов. Выявляются ротовые признаки аномалии .Основным оральным симптомом является дистальное положение нижней челюсти относительно верхней и наличие </a:t>
            </a:r>
            <a:r>
              <a:rPr lang="ru-RU" dirty="0" err="1"/>
              <a:t>саггитальной</a:t>
            </a:r>
            <a:r>
              <a:rPr lang="ru-RU" dirty="0"/>
              <a:t> щели более 3 мм.</a:t>
            </a:r>
          </a:p>
          <a:p>
            <a:r>
              <a:rPr lang="ru-RU" dirty="0"/>
              <a:t>Важным этапом является также пальпация и оценка состояния височно-нижнечелюстного сустава, т.к. в большинстве случаев аномалии в сагиттальной плоскости сопровождаются функциональными нарушениями височно-нижнечелюстного сустава в той или иной степени</a:t>
            </a:r>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5436096" cy="6858000"/>
          </a:xfrm>
        </p:spPr>
        <p:txBody>
          <a:bodyPr>
            <a:normAutofit lnSpcReduction="10000"/>
          </a:bodyPr>
          <a:lstStyle/>
          <a:p>
            <a:r>
              <a:rPr lang="ru-RU" dirty="0"/>
              <a:t>Ориентирующим признаком является функциональная проба </a:t>
            </a:r>
            <a:r>
              <a:rPr lang="ru-RU" dirty="0" err="1"/>
              <a:t>Эшлера</a:t>
            </a:r>
            <a:r>
              <a:rPr lang="ru-RU" dirty="0"/>
              <a:t> — </a:t>
            </a:r>
            <a:r>
              <a:rPr lang="ru-RU" dirty="0" err="1"/>
              <a:t>Биттнера</a:t>
            </a:r>
            <a:r>
              <a:rPr lang="ru-RU" dirty="0"/>
              <a:t>. При сомкнутых челюстях человек выдвигает нижнюю челюсть вперёд до режуще-бугоркового контакта, после чего оценивается профиль лица: улучшение профиля свидетельствует о недоразвитии нижней челюсти, а ухудшение указывает на чрезмерное развитие верхней челюсти.</a:t>
            </a:r>
          </a:p>
        </p:txBody>
      </p:sp>
      <p:pic>
        <p:nvPicPr>
          <p:cNvPr id="4" name="Рисунок 3" descr="pravilnyy-prikus-i-distalnyy-prikus_s.jpg"/>
          <p:cNvPicPr>
            <a:picLocks noChangeAspect="1"/>
          </p:cNvPicPr>
          <p:nvPr/>
        </p:nvPicPr>
        <p:blipFill>
          <a:blip r:embed="rId2" cstate="print"/>
          <a:srcRect l="55125" t="2121" r="3872" b="57560"/>
          <a:stretch>
            <a:fillRect/>
          </a:stretch>
        </p:blipFill>
        <p:spPr>
          <a:xfrm>
            <a:off x="5831632" y="3545632"/>
            <a:ext cx="3312368" cy="3312368"/>
          </a:xfrm>
          <a:prstGeom prst="rect">
            <a:avLst/>
          </a:prstGeom>
          <a:ln>
            <a:noFill/>
          </a:ln>
          <a:effectLst>
            <a:softEdge rad="112500"/>
          </a:effectLst>
        </p:spPr>
      </p:pic>
      <p:pic>
        <p:nvPicPr>
          <p:cNvPr id="5" name="Рисунок 4" descr="prikus-1.jpg"/>
          <p:cNvPicPr>
            <a:picLocks noChangeAspect="1"/>
          </p:cNvPicPr>
          <p:nvPr/>
        </p:nvPicPr>
        <p:blipFill>
          <a:blip r:embed="rId3" cstate="print"/>
          <a:srcRect l="7476" r="27320" b="6909"/>
          <a:stretch>
            <a:fillRect/>
          </a:stretch>
        </p:blipFill>
        <p:spPr>
          <a:xfrm>
            <a:off x="5831632" y="188640"/>
            <a:ext cx="3312368" cy="2955652"/>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188640"/>
            <a:ext cx="9144000" cy="3384376"/>
          </a:xfrm>
        </p:spPr>
        <p:txBody>
          <a:bodyPr>
            <a:normAutofit fontScale="77500" lnSpcReduction="20000"/>
          </a:bodyPr>
          <a:lstStyle/>
          <a:p>
            <a:r>
              <a:rPr lang="ru-RU" b="1" dirty="0"/>
              <a:t>Дистальная окклюзия</a:t>
            </a:r>
            <a:r>
              <a:rPr lang="ru-RU" dirty="0"/>
              <a:t> — это зубочелюстная аномалия, расположенная в сагиттальной плоскости, при которой верхний зубной ряд выступает над нижним, нарушая их смыкание.</a:t>
            </a:r>
          </a:p>
          <a:p>
            <a:r>
              <a:rPr lang="ru-RU" dirty="0"/>
              <a:t>Оральный признак дистальной окклюзии заключается в том, что фронтальная группа зубов не смыкается, так как происходит удлинение или укорочение переднего отдела, а боковая группа смыкается неправильно из-за сужения соответствующего отдела, что способствует формированию блока для роста нижней челюсти</a:t>
            </a:r>
          </a:p>
        </p:txBody>
      </p:sp>
      <p:pic>
        <p:nvPicPr>
          <p:cNvPr id="5" name="Рисунок 4" descr="distalnaya-okklyuziya_s.jpg"/>
          <p:cNvPicPr>
            <a:picLocks noChangeAspect="1"/>
          </p:cNvPicPr>
          <p:nvPr/>
        </p:nvPicPr>
        <p:blipFill>
          <a:blip r:embed="rId2" cstate="print"/>
          <a:stretch>
            <a:fillRect/>
          </a:stretch>
        </p:blipFill>
        <p:spPr>
          <a:xfrm>
            <a:off x="323528" y="3429000"/>
            <a:ext cx="4032448" cy="3240360"/>
          </a:xfrm>
          <a:prstGeom prst="rect">
            <a:avLst/>
          </a:prstGeom>
        </p:spPr>
      </p:pic>
      <p:pic>
        <p:nvPicPr>
          <p:cNvPr id="6" name="Рисунок 5" descr="image02.jpg"/>
          <p:cNvPicPr>
            <a:picLocks noChangeAspect="1"/>
          </p:cNvPicPr>
          <p:nvPr/>
        </p:nvPicPr>
        <p:blipFill>
          <a:blip r:embed="rId3" cstate="print"/>
          <a:srcRect l="11307"/>
          <a:stretch>
            <a:fillRect/>
          </a:stretch>
        </p:blipFill>
        <p:spPr>
          <a:xfrm>
            <a:off x="4788024" y="3429000"/>
            <a:ext cx="4195252" cy="324036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8229600" cy="1143000"/>
          </a:xfrm>
        </p:spPr>
        <p:txBody>
          <a:bodyPr>
            <a:normAutofit fontScale="90000"/>
          </a:bodyPr>
          <a:lstStyle/>
          <a:p>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Параклинические</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методы диагностики включают в себя:</a:t>
            </a:r>
            <a:b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Содержимое 2"/>
          <p:cNvSpPr>
            <a:spLocks noGrp="1"/>
          </p:cNvSpPr>
          <p:nvPr>
            <p:ph idx="1"/>
          </p:nvPr>
        </p:nvSpPr>
        <p:spPr>
          <a:xfrm>
            <a:off x="457200" y="1600201"/>
            <a:ext cx="8229600" cy="3845023"/>
          </a:xfrm>
          <a:ln w="76200">
            <a:solidFill>
              <a:schemeClr val="accent6">
                <a:lumMod val="75000"/>
              </a:schemeClr>
            </a:solidFill>
          </a:ln>
        </p:spPr>
        <p:txBody>
          <a:bodyPr/>
          <a:lstStyle/>
          <a:p>
            <a:r>
              <a:rPr lang="ru-RU" dirty="0"/>
              <a:t>рентгенологическое обследование( ОПТГ, ТРГ, КТ..)</a:t>
            </a:r>
          </a:p>
          <a:p>
            <a:r>
              <a:rPr lang="ru-RU" dirty="0"/>
              <a:t>фотографирование в анфас и профиль;</a:t>
            </a:r>
          </a:p>
          <a:p>
            <a:r>
              <a:rPr lang="ru-RU" dirty="0"/>
              <a:t>снятие оттисков и получение контрольно-диагностических моделей;</a:t>
            </a:r>
          </a:p>
          <a:p>
            <a:r>
              <a:rPr lang="ru-RU" dirty="0"/>
              <a:t>оценка состояния ВНЧС.</a:t>
            </a:r>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1"/>
            <a:ext cx="8964488" cy="2420887"/>
          </a:xfrm>
        </p:spPr>
        <p:txBody>
          <a:bodyPr>
            <a:normAutofit fontScale="85000" lnSpcReduction="20000"/>
          </a:bodyPr>
          <a:lstStyle/>
          <a:p>
            <a:r>
              <a:rPr lang="ru-RU" dirty="0"/>
              <a:t>По </a:t>
            </a:r>
            <a:r>
              <a:rPr lang="ru-RU" dirty="0" err="1"/>
              <a:t>ортопантомограмме</a:t>
            </a:r>
            <a:r>
              <a:rPr lang="ru-RU" dirty="0"/>
              <a:t> рассматривают весь зубочелюстной аппарат, состояние твёрдых тканей, изменения в </a:t>
            </a:r>
            <a:r>
              <a:rPr lang="ru-RU" dirty="0" err="1"/>
              <a:t>периапикальных</a:t>
            </a:r>
            <a:r>
              <a:rPr lang="ru-RU" dirty="0"/>
              <a:t> областях, во временном прикусе определяют зачатки постоянных зубов. Также можно рассмотреть взаиморасположение зубов в вертикальной плоскости, </a:t>
            </a:r>
            <a:r>
              <a:rPr lang="ru-RU" dirty="0" err="1"/>
              <a:t>мезиодистальные</a:t>
            </a:r>
            <a:r>
              <a:rPr lang="ru-RU" dirty="0"/>
              <a:t> отклонения и симметричность двух половин челюстей. </a:t>
            </a:r>
          </a:p>
        </p:txBody>
      </p:sp>
      <p:pic>
        <p:nvPicPr>
          <p:cNvPr id="4" name="Рисунок 3" descr="панорамный снимок зубов.jpg"/>
          <p:cNvPicPr>
            <a:picLocks noChangeAspect="1"/>
          </p:cNvPicPr>
          <p:nvPr/>
        </p:nvPicPr>
        <p:blipFill>
          <a:blip r:embed="rId2" cstate="print"/>
          <a:stretch>
            <a:fillRect/>
          </a:stretch>
        </p:blipFill>
        <p:spPr>
          <a:xfrm>
            <a:off x="827584" y="2584593"/>
            <a:ext cx="7596336" cy="427340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2808312"/>
          </a:xfrm>
        </p:spPr>
        <p:txBody>
          <a:bodyPr>
            <a:normAutofit fontScale="85000" lnSpcReduction="20000"/>
          </a:bodyPr>
          <a:lstStyle/>
          <a:p>
            <a:r>
              <a:rPr lang="ru-RU" dirty="0"/>
              <a:t>Анализ </a:t>
            </a:r>
            <a:r>
              <a:rPr lang="ru-RU" dirty="0" err="1"/>
              <a:t>телерентгенгенограмм</a:t>
            </a:r>
            <a:r>
              <a:rPr lang="ru-RU" dirty="0"/>
              <a:t> является важным компонентом определения патогенеза нарушений в </a:t>
            </a:r>
            <a:r>
              <a:rPr lang="ru-RU" dirty="0" err="1"/>
              <a:t>саггитальной</a:t>
            </a:r>
            <a:r>
              <a:rPr lang="ru-RU" dirty="0"/>
              <a:t> </a:t>
            </a:r>
            <a:r>
              <a:rPr lang="ru-RU" dirty="0" err="1"/>
              <a:t>плосткости</a:t>
            </a:r>
            <a:r>
              <a:rPr lang="ru-RU" dirty="0"/>
              <a:t>. </a:t>
            </a:r>
            <a:r>
              <a:rPr lang="ru-RU" dirty="0" err="1"/>
              <a:t>Телерентгенограмма</a:t>
            </a:r>
            <a:r>
              <a:rPr lang="ru-RU" dirty="0"/>
              <a:t> позволяет повести дифференциальную диагностику форм дистального прикуса, выявить наличие скелетного компонента. Данные измерений </a:t>
            </a:r>
            <a:r>
              <a:rPr lang="ru-RU" dirty="0" err="1"/>
              <a:t>телерентгенограммы</a:t>
            </a:r>
            <a:r>
              <a:rPr lang="ru-RU" dirty="0"/>
              <a:t> будут зависеть от клинической формы и причины формирования дистального прикуса. </a:t>
            </a:r>
          </a:p>
          <a:p>
            <a:endParaRPr lang="ru-RU" dirty="0"/>
          </a:p>
        </p:txBody>
      </p:sp>
      <p:pic>
        <p:nvPicPr>
          <p:cNvPr id="4" name="Рисунок 3" descr="2017_10_12_40.jpg"/>
          <p:cNvPicPr>
            <a:picLocks noChangeAspect="1"/>
          </p:cNvPicPr>
          <p:nvPr/>
        </p:nvPicPr>
        <p:blipFill>
          <a:blip r:embed="rId2" cstate="print"/>
          <a:stretch>
            <a:fillRect/>
          </a:stretch>
        </p:blipFill>
        <p:spPr>
          <a:xfrm>
            <a:off x="467544" y="2957615"/>
            <a:ext cx="8208912" cy="419475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9952" y="2060848"/>
            <a:ext cx="5004048" cy="3456384"/>
          </a:xfrm>
        </p:spPr>
        <p:txBody>
          <a:bodyPr>
            <a:noAutofit/>
          </a:bodyPr>
          <a:lstStyle/>
          <a:p>
            <a:pPr marL="0" indent="0"/>
            <a:r>
              <a:rPr lang="ru-RU" sz="2400" dirty="0"/>
              <a:t>Для </a:t>
            </a:r>
            <a:r>
              <a:rPr lang="ru-RU" sz="2400" dirty="0" err="1"/>
              <a:t>макрогнатии</a:t>
            </a:r>
            <a:r>
              <a:rPr lang="ru-RU" sz="2400" dirty="0"/>
              <a:t> верхней челюстной характерно:</a:t>
            </a:r>
            <a:br>
              <a:rPr lang="ru-RU" sz="2400" dirty="0"/>
            </a:br>
            <a:r>
              <a:rPr lang="ru-RU" sz="2400" dirty="0"/>
              <a:t> правильное положение верхней челюсти по отношению к основанию черепа(в норме 8)</a:t>
            </a:r>
            <a:br>
              <a:rPr lang="ru-RU" sz="2400" dirty="0"/>
            </a:br>
            <a:r>
              <a:rPr lang="ru-RU" sz="2400" dirty="0"/>
              <a:t> увеличение всех параметров верхней челюсти в абсолютных цифрах (</a:t>
            </a:r>
            <a:r>
              <a:rPr lang="en-US" sz="2400" dirty="0" err="1"/>
              <a:t>snp-ss</a:t>
            </a:r>
            <a:r>
              <a:rPr lang="en-US" sz="2400" dirty="0"/>
              <a:t>’; </a:t>
            </a:r>
            <a:r>
              <a:rPr lang="en-US" sz="2400" dirty="0" err="1"/>
              <a:t>ss’-snp</a:t>
            </a:r>
            <a:r>
              <a:rPr lang="en-US" sz="2400" dirty="0"/>
              <a:t>/n-s)</a:t>
            </a:r>
            <a:br>
              <a:rPr lang="ru-RU" sz="2400" dirty="0"/>
            </a:br>
            <a:r>
              <a:rPr lang="ru-RU" sz="2400" dirty="0"/>
              <a:t> увеличение </a:t>
            </a:r>
            <a:r>
              <a:rPr lang="ru-RU" sz="2400" dirty="0" err="1"/>
              <a:t>межрезцового</a:t>
            </a:r>
            <a:r>
              <a:rPr lang="ru-RU" sz="2400" dirty="0"/>
              <a:t> угла(134); </a:t>
            </a:r>
            <a:br>
              <a:rPr lang="ru-RU" sz="2400" dirty="0"/>
            </a:br>
            <a:r>
              <a:rPr lang="ru-RU" sz="2400" dirty="0"/>
              <a:t>увеличение сагиттального </a:t>
            </a:r>
            <a:r>
              <a:rPr lang="ru-RU" sz="2400" dirty="0" err="1"/>
              <a:t>межрезцового</a:t>
            </a:r>
            <a:r>
              <a:rPr lang="ru-RU" sz="2400" dirty="0"/>
              <a:t> расстояния. </a:t>
            </a:r>
            <a:br>
              <a:rPr lang="ru-RU" sz="2400" dirty="0"/>
            </a:br>
            <a:r>
              <a:rPr lang="ru-RU" sz="2400" dirty="0"/>
              <a:t>Увел угла </a:t>
            </a:r>
            <a:r>
              <a:rPr lang="en-US" sz="2400" dirty="0"/>
              <a:t>SNA</a:t>
            </a:r>
            <a:r>
              <a:rPr lang="ru-RU" sz="2400" dirty="0"/>
              <a:t>, </a:t>
            </a:r>
            <a:r>
              <a:rPr lang="en-US" sz="2400" dirty="0"/>
              <a:t>ANB</a:t>
            </a:r>
            <a:r>
              <a:rPr lang="ru-RU" sz="2400" dirty="0"/>
              <a:t>, </a:t>
            </a:r>
            <a:r>
              <a:rPr lang="en-US" sz="2400" dirty="0"/>
              <a:t>Wits </a:t>
            </a:r>
            <a:r>
              <a:rPr lang="ru-RU" sz="2400" dirty="0"/>
              <a:t>больше нормы или положительное значение</a:t>
            </a:r>
            <a:br>
              <a:rPr lang="ru-RU" sz="2400" dirty="0"/>
            </a:br>
            <a:endParaRPr lang="ru-RU" sz="2400" dirty="0"/>
          </a:p>
        </p:txBody>
      </p:sp>
      <p:pic>
        <p:nvPicPr>
          <p:cNvPr id="4" name="Объект 6">
            <a:extLst>
              <a:ext uri="{FF2B5EF4-FFF2-40B4-BE49-F238E27FC236}">
                <a16:creationId xmlns:a16="http://schemas.microsoft.com/office/drawing/2014/main" id="{EF2284C3-C171-4ACF-8D21-E3803CD93FB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8560" y="1340768"/>
            <a:ext cx="4464496" cy="4175843"/>
          </a:xfrm>
        </p:spPr>
      </p:pic>
      <p:sp>
        <p:nvSpPr>
          <p:cNvPr id="5" name="Прямоугольник 4"/>
          <p:cNvSpPr/>
          <p:nvPr/>
        </p:nvSpPr>
        <p:spPr>
          <a:xfrm>
            <a:off x="1187624" y="0"/>
            <a:ext cx="67095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Верхняя </a:t>
            </a:r>
            <a:r>
              <a:rPr lang="ru-RU"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макрогнатия</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9952" y="274638"/>
            <a:ext cx="5004048" cy="6394722"/>
          </a:xfrm>
        </p:spPr>
        <p:txBody>
          <a:bodyPr>
            <a:noAutofit/>
          </a:bodyPr>
          <a:lstStyle/>
          <a:p>
            <a:pPr marL="0" indent="0"/>
            <a:r>
              <a:rPr lang="ru-RU" sz="2800" dirty="0"/>
              <a:t>Для </a:t>
            </a:r>
            <a:r>
              <a:rPr lang="ru-RU" sz="2800" dirty="0" err="1"/>
              <a:t>прогнатии</a:t>
            </a:r>
            <a:r>
              <a:rPr lang="ru-RU" sz="2800" dirty="0"/>
              <a:t> верхней челюсти характерно:</a:t>
            </a:r>
            <a:br>
              <a:rPr lang="ru-RU" sz="2800" dirty="0"/>
            </a:br>
            <a:r>
              <a:rPr lang="ru-RU" sz="2800" dirty="0"/>
              <a:t> нормальные размеры верхней челюсти при ее переднем положении относительно основания черепа(</a:t>
            </a:r>
            <a:r>
              <a:rPr lang="ru-RU" sz="2800" dirty="0" err="1"/>
              <a:t>увелечение</a:t>
            </a:r>
            <a:r>
              <a:rPr lang="ru-RU" sz="2800" dirty="0"/>
              <a:t> угла SNA) ,</a:t>
            </a:r>
            <a:br>
              <a:rPr lang="ru-RU" sz="2800" dirty="0"/>
            </a:br>
            <a:r>
              <a:rPr lang="ru-RU" sz="2800" dirty="0"/>
              <a:t>Увеличение межчелюстного угла </a:t>
            </a:r>
            <a:r>
              <a:rPr lang="en-US" sz="2800" dirty="0"/>
              <a:t>( ANB)</a:t>
            </a:r>
            <a:r>
              <a:rPr lang="ru-RU" sz="2800" dirty="0"/>
              <a:t>, увеличение </a:t>
            </a:r>
            <a:r>
              <a:rPr lang="en-US" sz="2800" dirty="0"/>
              <a:t>WITS( </a:t>
            </a:r>
            <a:r>
              <a:rPr lang="ru-RU" sz="2800" dirty="0"/>
              <a:t>больше нормы и имеет </a:t>
            </a:r>
            <a:r>
              <a:rPr lang="ru-RU" sz="2800" dirty="0" err="1"/>
              <a:t>полож</a:t>
            </a:r>
            <a:r>
              <a:rPr lang="ru-RU" sz="2800" dirty="0"/>
              <a:t> значение)</a:t>
            </a:r>
            <a:br>
              <a:rPr lang="ru-RU" sz="2800" dirty="0"/>
            </a:br>
            <a:endParaRPr lang="ru-RU" sz="2800" dirty="0"/>
          </a:p>
        </p:txBody>
      </p:sp>
      <p:pic>
        <p:nvPicPr>
          <p:cNvPr id="4" name="Объект 20">
            <a:extLst>
              <a:ext uri="{FF2B5EF4-FFF2-40B4-BE49-F238E27FC236}">
                <a16:creationId xmlns:a16="http://schemas.microsoft.com/office/drawing/2014/main" id="{047F34F9-60EC-4394-B742-BA02F9383D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8600" y="1340768"/>
            <a:ext cx="4741485" cy="4525963"/>
          </a:xfrm>
        </p:spPr>
      </p:pic>
      <p:sp>
        <p:nvSpPr>
          <p:cNvPr id="5" name="Прямоугольник 4"/>
          <p:cNvSpPr/>
          <p:nvPr/>
        </p:nvSpPr>
        <p:spPr>
          <a:xfrm>
            <a:off x="251520" y="0"/>
            <a:ext cx="862685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Прогнатия</a:t>
            </a:r>
            <a:r>
              <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верхней челюсти</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0" y="1340768"/>
            <a:ext cx="4572000" cy="6525344"/>
          </a:xfrm>
        </p:spPr>
        <p:txBody>
          <a:bodyPr>
            <a:normAutofit fontScale="70000" lnSpcReduction="20000"/>
          </a:bodyPr>
          <a:lstStyle/>
          <a:p>
            <a:pPr marL="0" indent="0">
              <a:buNone/>
            </a:pPr>
            <a:r>
              <a:rPr lang="ru-RU" dirty="0"/>
              <a:t>Для нижней </a:t>
            </a:r>
            <a:r>
              <a:rPr lang="ru-RU" dirty="0" err="1"/>
              <a:t>микрогнатии</a:t>
            </a:r>
            <a:r>
              <a:rPr lang="ru-RU" dirty="0"/>
              <a:t> характерно:</a:t>
            </a:r>
          </a:p>
          <a:p>
            <a:r>
              <a:rPr lang="ru-RU" dirty="0"/>
              <a:t> уменьшение всех параметров нижней челюсти ( уменьшение длины основания нижней челюсти, </a:t>
            </a:r>
            <a:r>
              <a:rPr lang="en-US" dirty="0"/>
              <a:t>Me-Go(66-70)</a:t>
            </a:r>
          </a:p>
          <a:p>
            <a:r>
              <a:rPr lang="ru-RU" dirty="0"/>
              <a:t>Уменьшение отношения величины основания нижней челюсти к основанию черепа(96)</a:t>
            </a:r>
          </a:p>
          <a:p>
            <a:pPr marL="0" indent="0">
              <a:buNone/>
            </a:pPr>
            <a:r>
              <a:rPr lang="ru-RU" dirty="0"/>
              <a:t> </a:t>
            </a:r>
          </a:p>
          <a:p>
            <a:r>
              <a:rPr lang="en-US" dirty="0"/>
              <a:t>&gt;</a:t>
            </a:r>
            <a:r>
              <a:rPr lang="ru-RU" dirty="0"/>
              <a:t>ANB(или </a:t>
            </a:r>
            <a:r>
              <a:rPr lang="ru-RU" dirty="0" err="1"/>
              <a:t>отриц</a:t>
            </a:r>
            <a:r>
              <a:rPr lang="ru-RU" dirty="0"/>
              <a:t> значение), </a:t>
            </a:r>
            <a:r>
              <a:rPr lang="en-US" dirty="0"/>
              <a:t>&lt;SNB</a:t>
            </a:r>
            <a:r>
              <a:rPr lang="ru-RU" dirty="0"/>
              <a:t>, </a:t>
            </a:r>
            <a:r>
              <a:rPr lang="en-US" dirty="0"/>
              <a:t>&gt;Wits</a:t>
            </a:r>
            <a:endParaRPr lang="ru-RU" dirty="0"/>
          </a:p>
          <a:p>
            <a:r>
              <a:rPr lang="ru-RU" dirty="0"/>
              <a:t> увеличение </a:t>
            </a:r>
            <a:r>
              <a:rPr lang="ru-RU" dirty="0" err="1"/>
              <a:t>межрезцового</a:t>
            </a:r>
            <a:r>
              <a:rPr lang="ru-RU" dirty="0"/>
              <a:t> сагиттального расстояния, </a:t>
            </a:r>
          </a:p>
          <a:p>
            <a:r>
              <a:rPr lang="ru-RU" dirty="0"/>
              <a:t>уменьшение нижнечелюстного (</a:t>
            </a:r>
            <a:r>
              <a:rPr lang="ru-RU" dirty="0" err="1"/>
              <a:t>гониального</a:t>
            </a:r>
            <a:r>
              <a:rPr lang="ru-RU" dirty="0"/>
              <a:t>) и межчелюстного (базального) углов(NL-ML)</a:t>
            </a:r>
          </a:p>
          <a:p>
            <a:endParaRPr lang="ru-RU" dirty="0"/>
          </a:p>
        </p:txBody>
      </p:sp>
      <p:pic>
        <p:nvPicPr>
          <p:cNvPr id="4" name="Объект 6">
            <a:extLst>
              <a:ext uri="{FF2B5EF4-FFF2-40B4-BE49-F238E27FC236}">
                <a16:creationId xmlns:a16="http://schemas.microsoft.com/office/drawing/2014/main" id="{39CB4C1B-4912-40D3-A4BB-604A942800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560" y="1772816"/>
            <a:ext cx="4536504" cy="4219393"/>
          </a:xfrm>
          <a:prstGeom prst="rect">
            <a:avLst/>
          </a:prstGeom>
        </p:spPr>
      </p:pic>
      <p:sp>
        <p:nvSpPr>
          <p:cNvPr id="5" name="Прямоугольник 4"/>
          <p:cNvSpPr/>
          <p:nvPr/>
        </p:nvSpPr>
        <p:spPr>
          <a:xfrm>
            <a:off x="0" y="0"/>
            <a:ext cx="9144000" cy="89255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Микрогнатия</a:t>
            </a:r>
            <a:r>
              <a:rPr lang="ru-RU" sz="5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нижней челюсти</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9952" y="980728"/>
            <a:ext cx="5004048" cy="6583362"/>
          </a:xfrm>
        </p:spPr>
        <p:txBody>
          <a:bodyPr>
            <a:normAutofit/>
          </a:bodyPr>
          <a:lstStyle/>
          <a:p>
            <a:pPr marL="0" indent="0" algn="l"/>
            <a:r>
              <a:rPr lang="ru-RU" sz="2400" dirty="0"/>
              <a:t>Для нижней </a:t>
            </a:r>
            <a:r>
              <a:rPr lang="ru-RU" sz="2400" dirty="0" err="1"/>
              <a:t>ретрогнатии</a:t>
            </a:r>
            <a:r>
              <a:rPr lang="ru-RU" sz="2400" dirty="0"/>
              <a:t> характерно:</a:t>
            </a:r>
            <a:br>
              <a:rPr lang="ru-RU" sz="2400" dirty="0"/>
            </a:br>
            <a:r>
              <a:rPr lang="ru-RU" sz="2400" dirty="0"/>
              <a:t> заднее положение нижней челюсти относительно основания черепа и верхней челюсти(</a:t>
            </a:r>
            <a:r>
              <a:rPr lang="en-US" sz="2400" dirty="0"/>
              <a:t>&lt;</a:t>
            </a:r>
            <a:r>
              <a:rPr lang="ru-RU" sz="2400" dirty="0"/>
              <a:t> SNB</a:t>
            </a:r>
            <a:r>
              <a:rPr lang="en-US" sz="2400" dirty="0"/>
              <a:t>;&lt;</a:t>
            </a:r>
            <a:r>
              <a:rPr lang="en-US" sz="2400" dirty="0" err="1"/>
              <a:t>SNGo</a:t>
            </a:r>
            <a:r>
              <a:rPr lang="en-US" sz="2400" dirty="0"/>
              <a:t>)</a:t>
            </a:r>
            <a:r>
              <a:rPr lang="ru-RU" sz="2400" dirty="0"/>
              <a:t> , </a:t>
            </a:r>
            <a:br>
              <a:rPr lang="ru-RU" sz="2400" dirty="0"/>
            </a:br>
            <a:r>
              <a:rPr lang="ru-RU" sz="2400" dirty="0"/>
              <a:t>нормальные абсолютные размеры нижней челюсти</a:t>
            </a:r>
            <a:r>
              <a:rPr lang="en-US" sz="2400" dirty="0"/>
              <a:t>(Me-Go=66-70)</a:t>
            </a:r>
            <a:r>
              <a:rPr lang="ru-RU" sz="2400" dirty="0"/>
              <a:t>,</a:t>
            </a:r>
            <a:br>
              <a:rPr lang="ru-RU" sz="2400" dirty="0"/>
            </a:br>
            <a:r>
              <a:rPr lang="ru-RU" sz="2400" dirty="0"/>
              <a:t> увеличение сагиттального </a:t>
            </a:r>
            <a:r>
              <a:rPr lang="ru-RU" sz="2400" dirty="0" err="1"/>
              <a:t>межрезцового</a:t>
            </a:r>
            <a:r>
              <a:rPr lang="ru-RU" sz="2400" dirty="0"/>
              <a:t> расстояния,</a:t>
            </a:r>
            <a:br>
              <a:rPr lang="ru-RU" sz="2400" dirty="0"/>
            </a:br>
            <a:r>
              <a:rPr lang="ru-RU" sz="2400" dirty="0"/>
              <a:t> увеличение апикального угла</a:t>
            </a:r>
            <a:r>
              <a:rPr lang="en-US" sz="2400" dirty="0"/>
              <a:t>(&gt;ANB);Wits&gt;N</a:t>
            </a:r>
            <a:br>
              <a:rPr lang="ru-RU" sz="2400" dirty="0"/>
            </a:br>
            <a:r>
              <a:rPr lang="ru-RU" sz="2400" dirty="0"/>
              <a:t> увеличение угла выпуклости лица </a:t>
            </a:r>
            <a:br>
              <a:rPr lang="ru-RU" sz="2400" dirty="0"/>
            </a:br>
            <a:endParaRPr lang="ru-RU" sz="2400" dirty="0"/>
          </a:p>
        </p:txBody>
      </p:sp>
      <p:pic>
        <p:nvPicPr>
          <p:cNvPr id="4" name="Объект 6">
            <a:extLst>
              <a:ext uri="{FF2B5EF4-FFF2-40B4-BE49-F238E27FC236}">
                <a16:creationId xmlns:a16="http://schemas.microsoft.com/office/drawing/2014/main" id="{9116D20E-D8F0-4312-A60C-4DAC9E05DAD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528" y="1844824"/>
            <a:ext cx="4193842" cy="4525963"/>
          </a:xfrm>
        </p:spPr>
      </p:pic>
      <p:sp>
        <p:nvSpPr>
          <p:cNvPr id="5" name="Прямоугольник 4"/>
          <p:cNvSpPr/>
          <p:nvPr/>
        </p:nvSpPr>
        <p:spPr>
          <a:xfrm>
            <a:off x="0" y="0"/>
            <a:ext cx="9144000"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Нижнечелюстная </a:t>
            </a:r>
            <a:r>
              <a:rPr lang="ru-RU"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ретрогнатия</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9464" y="1052736"/>
            <a:ext cx="4824536" cy="6583362"/>
          </a:xfrm>
        </p:spPr>
        <p:txBody>
          <a:bodyPr>
            <a:normAutofit fontScale="90000"/>
          </a:bodyPr>
          <a:lstStyle/>
          <a:p>
            <a:r>
              <a:rPr lang="en-US" sz="3200" dirty="0"/>
              <a:t>&lt;SNB; &lt; </a:t>
            </a:r>
            <a:r>
              <a:rPr lang="en-US" sz="3200" dirty="0" err="1"/>
              <a:t>SNGo</a:t>
            </a:r>
            <a:br>
              <a:rPr lang="en-US" sz="3200" dirty="0"/>
            </a:br>
            <a:r>
              <a:rPr lang="ru-RU" sz="3200" dirty="0"/>
              <a:t>Уменьшение протяженности основания нижней челюсти(</a:t>
            </a:r>
            <a:r>
              <a:rPr lang="en-US" sz="3200" dirty="0"/>
              <a:t>Me-Go&lt;N)</a:t>
            </a:r>
            <a:br>
              <a:rPr lang="en-US" sz="3200" dirty="0"/>
            </a:br>
            <a:r>
              <a:rPr lang="ru-RU" sz="3200" dirty="0"/>
              <a:t>Уменьшение отношения величины основания нижней челюсти к протяженности основания черепа( </a:t>
            </a:r>
            <a:r>
              <a:rPr lang="en-US" sz="3200" dirty="0"/>
              <a:t>Me-Go/N-S&lt;N)</a:t>
            </a:r>
            <a:br>
              <a:rPr lang="en-US" sz="3200" dirty="0"/>
            </a:br>
            <a:r>
              <a:rPr lang="en-US" sz="3200" dirty="0"/>
              <a:t>&lt;</a:t>
            </a:r>
            <a:r>
              <a:rPr lang="en-US" sz="3200" dirty="0" err="1"/>
              <a:t>SNPg</a:t>
            </a:r>
            <a:br>
              <a:rPr lang="en-US" sz="3200" dirty="0"/>
            </a:br>
            <a:r>
              <a:rPr lang="en-US" sz="3200" dirty="0"/>
              <a:t>&gt;ANB</a:t>
            </a:r>
            <a:br>
              <a:rPr lang="en-US" sz="3200" dirty="0"/>
            </a:br>
            <a:r>
              <a:rPr lang="en-US" sz="3200" dirty="0"/>
              <a:t>&gt;Wits</a:t>
            </a:r>
            <a:br>
              <a:rPr lang="ru-RU" sz="3200" dirty="0"/>
            </a:br>
            <a:endParaRPr lang="ru-RU" sz="3200" dirty="0"/>
          </a:p>
        </p:txBody>
      </p:sp>
      <p:pic>
        <p:nvPicPr>
          <p:cNvPr id="4" name="Объект 8">
            <a:extLst>
              <a:ext uri="{FF2B5EF4-FFF2-40B4-BE49-F238E27FC236}">
                <a16:creationId xmlns:a16="http://schemas.microsoft.com/office/drawing/2014/main" id="{9F627D82-E9D4-4210-95C0-148C96CBA78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2576" y="1844824"/>
            <a:ext cx="4588715" cy="4525963"/>
          </a:xfrm>
        </p:spPr>
      </p:pic>
      <p:sp>
        <p:nvSpPr>
          <p:cNvPr id="5" name="Прямоугольник 4"/>
          <p:cNvSpPr/>
          <p:nvPr/>
        </p:nvSpPr>
        <p:spPr>
          <a:xfrm>
            <a:off x="0" y="0"/>
            <a:ext cx="930972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3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Нижняя </a:t>
            </a:r>
            <a:r>
              <a:rPr lang="ru-RU" sz="53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микро- и </a:t>
            </a:r>
            <a:r>
              <a:rPr lang="ru-RU" sz="53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ретрогнатия</a:t>
            </a:r>
            <a:endParaRPr lang="ru-RU" sz="53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7944" y="836712"/>
            <a:ext cx="5076056" cy="6583362"/>
          </a:xfrm>
        </p:spPr>
        <p:txBody>
          <a:bodyPr>
            <a:normAutofit/>
          </a:bodyPr>
          <a:lstStyle/>
          <a:p>
            <a:r>
              <a:rPr lang="ru-RU" sz="3200" dirty="0"/>
              <a:t>Увеличение длины основания верхней челюсти</a:t>
            </a:r>
            <a:br>
              <a:rPr lang="ru-RU" sz="3200" dirty="0"/>
            </a:br>
            <a:r>
              <a:rPr lang="ru-RU" sz="3200" dirty="0"/>
              <a:t>Увеличение показателя (</a:t>
            </a:r>
            <a:r>
              <a:rPr lang="en-US" sz="3200" dirty="0" err="1"/>
              <a:t>ss’-snp</a:t>
            </a:r>
            <a:r>
              <a:rPr lang="en-US" sz="3200" dirty="0"/>
              <a:t>/n-s&gt;N)</a:t>
            </a:r>
            <a:br>
              <a:rPr lang="en-US" sz="3200" dirty="0"/>
            </a:br>
            <a:r>
              <a:rPr lang="en-US" sz="3200" dirty="0"/>
              <a:t>&gt;SNA;&gt;SN-</a:t>
            </a:r>
            <a:r>
              <a:rPr lang="en-US" sz="3200" dirty="0" err="1"/>
              <a:t>snp</a:t>
            </a:r>
            <a:br>
              <a:rPr lang="en-US" sz="3200" dirty="0"/>
            </a:br>
            <a:r>
              <a:rPr lang="en-US" sz="3200" dirty="0"/>
              <a:t>&gt;ANB</a:t>
            </a:r>
            <a:br>
              <a:rPr lang="en-US" sz="3200" dirty="0"/>
            </a:br>
            <a:r>
              <a:rPr lang="en-US" sz="3200" dirty="0"/>
              <a:t>&gt;Wits</a:t>
            </a:r>
            <a:br>
              <a:rPr lang="ru-RU" sz="3200" dirty="0"/>
            </a:br>
            <a:endParaRPr lang="ru-RU" sz="3200" dirty="0"/>
          </a:p>
        </p:txBody>
      </p:sp>
      <p:pic>
        <p:nvPicPr>
          <p:cNvPr id="4" name="Объект 8">
            <a:extLst>
              <a:ext uri="{FF2B5EF4-FFF2-40B4-BE49-F238E27FC236}">
                <a16:creationId xmlns:a16="http://schemas.microsoft.com/office/drawing/2014/main" id="{CCF7BA73-0733-41FC-B303-88567F1257B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8560" y="1628800"/>
            <a:ext cx="4331802" cy="4525963"/>
          </a:xfrm>
        </p:spPr>
      </p:pic>
      <p:sp>
        <p:nvSpPr>
          <p:cNvPr id="5" name="Прямоугольник 4"/>
          <p:cNvSpPr/>
          <p:nvPr/>
        </p:nvSpPr>
        <p:spPr>
          <a:xfrm>
            <a:off x="179512" y="0"/>
            <a:ext cx="873418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Верхняя макро- и </a:t>
            </a:r>
            <a:r>
              <a:rPr lang="ru-RU"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прогнатия</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0" y="1340768"/>
            <a:ext cx="4752528" cy="5256584"/>
          </a:xfrm>
        </p:spPr>
        <p:txBody>
          <a:bodyPr>
            <a:noAutofit/>
          </a:bodyPr>
          <a:lstStyle/>
          <a:p>
            <a:r>
              <a:rPr lang="ru-RU" sz="3600" dirty="0"/>
              <a:t>Увеличение длины основания верхней челюсти (</a:t>
            </a:r>
            <a:r>
              <a:rPr lang="en-US" sz="3600" dirty="0" err="1"/>
              <a:t>ss’-snp</a:t>
            </a:r>
            <a:r>
              <a:rPr lang="en-US" sz="3600" dirty="0"/>
              <a:t>&gt;N)</a:t>
            </a:r>
            <a:br>
              <a:rPr lang="en-US" sz="3600" dirty="0"/>
            </a:br>
            <a:r>
              <a:rPr lang="en-US" sz="3600" dirty="0" err="1"/>
              <a:t>ss’-snp</a:t>
            </a:r>
            <a:r>
              <a:rPr lang="en-US" sz="3600" dirty="0"/>
              <a:t>/n-s&gt;N)</a:t>
            </a:r>
            <a:br>
              <a:rPr lang="en-US" sz="3600" dirty="0"/>
            </a:br>
            <a:r>
              <a:rPr lang="en-US" sz="3600" dirty="0"/>
              <a:t>Me-Go&lt;N</a:t>
            </a:r>
            <a:br>
              <a:rPr lang="en-US" sz="3600" dirty="0"/>
            </a:br>
            <a:r>
              <a:rPr lang="en-US" sz="3600" dirty="0"/>
              <a:t>Me-Go/n-s&lt;N</a:t>
            </a:r>
            <a:br>
              <a:rPr lang="en-US" sz="3600" dirty="0"/>
            </a:br>
            <a:r>
              <a:rPr lang="en-US" sz="3600" dirty="0"/>
              <a:t>&gt;SNA </a:t>
            </a:r>
            <a:r>
              <a:rPr lang="ru-RU" sz="3600" dirty="0"/>
              <a:t> и </a:t>
            </a:r>
            <a:r>
              <a:rPr lang="en-US" sz="3600" dirty="0"/>
              <a:t>&gt; ANB</a:t>
            </a:r>
            <a:br>
              <a:rPr lang="en-US" sz="3600" dirty="0"/>
            </a:br>
            <a:r>
              <a:rPr lang="en-US" sz="3600" dirty="0"/>
              <a:t>&lt;SNB ; &lt; </a:t>
            </a:r>
            <a:r>
              <a:rPr lang="en-US" sz="3600" dirty="0" err="1"/>
              <a:t>snPg</a:t>
            </a:r>
            <a:br>
              <a:rPr lang="en-US" sz="3600" dirty="0"/>
            </a:br>
            <a:r>
              <a:rPr lang="en-US" sz="3600" dirty="0"/>
              <a:t>&gt;Wits</a:t>
            </a:r>
            <a:endParaRPr lang="ru-RU" sz="3600" dirty="0"/>
          </a:p>
        </p:txBody>
      </p:sp>
      <p:pic>
        <p:nvPicPr>
          <p:cNvPr id="4" name="Объект 8">
            <a:extLst>
              <a:ext uri="{FF2B5EF4-FFF2-40B4-BE49-F238E27FC236}">
                <a16:creationId xmlns:a16="http://schemas.microsoft.com/office/drawing/2014/main" id="{91CFA998-89DA-4903-918C-024F0CA8459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4544" y="1628800"/>
            <a:ext cx="4400047" cy="4525963"/>
          </a:xfrm>
        </p:spPr>
      </p:pic>
      <p:sp>
        <p:nvSpPr>
          <p:cNvPr id="5" name="Прямоугольник 4"/>
          <p:cNvSpPr/>
          <p:nvPr/>
        </p:nvSpPr>
        <p:spPr>
          <a:xfrm>
            <a:off x="0" y="0"/>
            <a:ext cx="9144000"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Верхняя </a:t>
            </a:r>
            <a:r>
              <a:rPr lang="ru-RU" sz="4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макрогнатия</a:t>
            </a:r>
            <a:r>
              <a:rPr lang="ru-RU"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и нижняя </a:t>
            </a:r>
            <a:r>
              <a:rPr lang="ru-RU" sz="4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микрогнатия</a:t>
            </a:r>
            <a:endParaRPr lang="ru-RU"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179512" y="764704"/>
            <a:ext cx="4464496" cy="5688632"/>
          </a:xfrm>
          <a:ln>
            <a:solidFill>
              <a:schemeClr val="tx1"/>
            </a:solidFill>
          </a:ln>
        </p:spPr>
        <p:txBody>
          <a:bodyPr>
            <a:normAutofit fontScale="62500" lnSpcReduction="20000"/>
          </a:bodyPr>
          <a:lstStyle/>
          <a:p>
            <a:r>
              <a:rPr lang="ru-RU" dirty="0"/>
              <a:t> Наследственность;</a:t>
            </a:r>
          </a:p>
          <a:p>
            <a:r>
              <a:rPr lang="ru-RU" dirty="0"/>
              <a:t>Соматические заболевания которые оказывают влияние на рост и развитие зубочелюстного аппарата ( </a:t>
            </a:r>
            <a:r>
              <a:rPr lang="ru-RU" dirty="0" err="1"/>
              <a:t>орз</a:t>
            </a:r>
            <a:r>
              <a:rPr lang="ru-RU" dirty="0"/>
              <a:t> ,рахит)</a:t>
            </a:r>
          </a:p>
          <a:p>
            <a:r>
              <a:rPr lang="ru-RU" dirty="0"/>
              <a:t> Раннее и неправильное искусственное вскармливание;</a:t>
            </a:r>
          </a:p>
          <a:p>
            <a:r>
              <a:rPr lang="ru-RU" dirty="0"/>
              <a:t>Вредные привычки (сосание губ, языка, щек, предметов, нарушения позы в пространстве, нарушение осанки)</a:t>
            </a:r>
          </a:p>
          <a:p>
            <a:r>
              <a:rPr lang="ru-RU" dirty="0"/>
              <a:t>Нарушения внутриутробного развития (воздействие негативных факторов — ионизирующее излучение, дефицит витаминов и микроэлементов, применение алкоголя, наркотических и психотропных веществ, сопутствующие) приводит к аномалии развития челюстных костей;</a:t>
            </a:r>
          </a:p>
        </p:txBody>
      </p:sp>
      <p:sp>
        <p:nvSpPr>
          <p:cNvPr id="4" name="Прямоугольник 3"/>
          <p:cNvSpPr/>
          <p:nvPr/>
        </p:nvSpPr>
        <p:spPr>
          <a:xfrm>
            <a:off x="2627784" y="-171400"/>
            <a:ext cx="3435236" cy="830997"/>
          </a:xfrm>
          <a:prstGeom prst="rect">
            <a:avLst/>
          </a:prstGeom>
          <a:noFill/>
        </p:spPr>
        <p:txBody>
          <a:bodyPr wrap="none" lIns="91440" tIns="45720" rIns="91440" bIns="45720">
            <a:spAutoFit/>
          </a:bodyPr>
          <a:lstStyle/>
          <a:p>
            <a:pPr algn="ctr"/>
            <a:r>
              <a:rPr lang="ru-RU"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Этиология</a:t>
            </a:r>
          </a:p>
        </p:txBody>
      </p:sp>
      <p:sp>
        <p:nvSpPr>
          <p:cNvPr id="5" name="Прямоугольник 4"/>
          <p:cNvSpPr/>
          <p:nvPr/>
        </p:nvSpPr>
        <p:spPr>
          <a:xfrm>
            <a:off x="4716016" y="764704"/>
            <a:ext cx="4248472" cy="5688632"/>
          </a:xfrm>
          <a:prstGeom prst="rect">
            <a:avLst/>
          </a:prstGeom>
          <a:ln>
            <a:solidFill>
              <a:schemeClr val="tx1"/>
            </a:solidFill>
          </a:ln>
        </p:spPr>
        <p:txBody>
          <a:bodyPr wrap="square">
            <a:spAutoFit/>
          </a:bodyPr>
          <a:lstStyle/>
          <a:p>
            <a:pPr>
              <a:buFont typeface="Arial" pitchFamily="34" charset="0"/>
              <a:buChar char="•"/>
            </a:pPr>
            <a:r>
              <a:rPr lang="ru-RU" dirty="0"/>
              <a:t> </a:t>
            </a:r>
            <a:r>
              <a:rPr lang="ru-RU" sz="2000" dirty="0"/>
              <a:t>Заболевания матери</a:t>
            </a:r>
          </a:p>
          <a:p>
            <a:pPr>
              <a:buFont typeface="Arial" pitchFamily="34" charset="0"/>
              <a:buChar char="•"/>
            </a:pPr>
            <a:r>
              <a:rPr lang="ru-RU" sz="2000" dirty="0"/>
              <a:t>Нарушенное носовое дыхание;</a:t>
            </a:r>
          </a:p>
          <a:p>
            <a:pPr>
              <a:buFont typeface="Arial" pitchFamily="34" charset="0"/>
              <a:buChar char="•"/>
            </a:pPr>
            <a:r>
              <a:rPr lang="ru-RU" sz="2000" dirty="0"/>
              <a:t>Неправильное положение во время сна (запрокинутая голова);</a:t>
            </a:r>
          </a:p>
          <a:p>
            <a:pPr>
              <a:buFont typeface="Arial" pitchFamily="34" charset="0"/>
              <a:buChar char="•"/>
            </a:pPr>
            <a:r>
              <a:rPr lang="ru-RU" sz="2000" dirty="0"/>
              <a:t>Функциональная недостаточность круговой мышцы рта и др.</a:t>
            </a:r>
          </a:p>
          <a:p>
            <a:pPr>
              <a:buFont typeface="Arial" pitchFamily="34" charset="0"/>
              <a:buChar char="•"/>
            </a:pPr>
            <a:r>
              <a:rPr lang="ru-RU" sz="2000" dirty="0"/>
              <a:t>Сохранение инфантильного типа глотания</a:t>
            </a:r>
          </a:p>
          <a:p>
            <a:pPr>
              <a:buFont typeface="Arial" pitchFamily="34" charset="0"/>
              <a:buChar char="•"/>
            </a:pPr>
            <a:r>
              <a:rPr lang="ru-RU" sz="2000" dirty="0"/>
              <a:t>К дистальной окклюзии также приводят: --</a:t>
            </a:r>
            <a:r>
              <a:rPr lang="ru-RU" sz="2000" dirty="0" err="1"/>
              <a:t>макродентия</a:t>
            </a:r>
            <a:r>
              <a:rPr lang="ru-RU" sz="2000" dirty="0"/>
              <a:t> зубов верхней челюсти, </a:t>
            </a:r>
          </a:p>
          <a:p>
            <a:pPr>
              <a:buFont typeface="Arial" pitchFamily="34" charset="0"/>
              <a:buChar char="•"/>
            </a:pPr>
            <a:r>
              <a:rPr lang="ru-RU" sz="2000" dirty="0"/>
              <a:t>-</a:t>
            </a:r>
            <a:r>
              <a:rPr lang="ru-RU" sz="2000" dirty="0" err="1"/>
              <a:t>микродентия</a:t>
            </a:r>
            <a:r>
              <a:rPr lang="ru-RU" sz="2000" dirty="0"/>
              <a:t> зубов нижней челюсти, смещение зубов верхней челюсти </a:t>
            </a:r>
            <a:r>
              <a:rPr lang="ru-RU" sz="2000" dirty="0" err="1"/>
              <a:t>мезиально</a:t>
            </a:r>
            <a:r>
              <a:rPr lang="ru-RU" sz="2000" dirty="0"/>
              <a:t>,</a:t>
            </a:r>
          </a:p>
          <a:p>
            <a:pPr>
              <a:buFont typeface="Arial" pitchFamily="34" charset="0"/>
              <a:buChar char="•"/>
            </a:pPr>
            <a:r>
              <a:rPr lang="ru-RU" sz="2000" dirty="0"/>
              <a:t>-</a:t>
            </a:r>
            <a:r>
              <a:rPr lang="ru-RU" sz="2000" dirty="0" err="1"/>
              <a:t>адентия</a:t>
            </a:r>
            <a:r>
              <a:rPr lang="ru-RU" sz="2000" dirty="0"/>
              <a:t> зубов на нижней челюсти или сверхкомплектные зубы на верхней челюсти.</a:t>
            </a:r>
          </a:p>
          <a:p>
            <a:pPr>
              <a:buFont typeface="Arial" pitchFamily="34" charset="0"/>
              <a:buChar char="•"/>
            </a:pP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499992" y="1556792"/>
            <a:ext cx="4392488" cy="6264696"/>
          </a:xfrm>
        </p:spPr>
        <p:txBody>
          <a:bodyPr/>
          <a:lstStyle/>
          <a:p>
            <a:pPr algn="ctr"/>
            <a:r>
              <a:rPr lang="en-US" dirty="0"/>
              <a:t>Ss’-</a:t>
            </a:r>
            <a:r>
              <a:rPr lang="en-US" dirty="0" err="1"/>
              <a:t>snp</a:t>
            </a:r>
            <a:r>
              <a:rPr lang="en-US" dirty="0"/>
              <a:t>&gt;N</a:t>
            </a:r>
          </a:p>
          <a:p>
            <a:pPr algn="ctr"/>
            <a:r>
              <a:rPr lang="en-US" dirty="0"/>
              <a:t>Ss’-</a:t>
            </a:r>
            <a:r>
              <a:rPr lang="en-US" dirty="0" err="1"/>
              <a:t>snp</a:t>
            </a:r>
            <a:r>
              <a:rPr lang="en-US" dirty="0"/>
              <a:t>/n-s&gt;N</a:t>
            </a:r>
          </a:p>
          <a:p>
            <a:pPr algn="ctr"/>
            <a:r>
              <a:rPr lang="en-US" dirty="0"/>
              <a:t>Me-Go&lt;N</a:t>
            </a:r>
          </a:p>
          <a:p>
            <a:pPr algn="ctr"/>
            <a:r>
              <a:rPr lang="en-US" dirty="0"/>
              <a:t>Me-Go/n-s&lt;N</a:t>
            </a:r>
          </a:p>
          <a:p>
            <a:pPr algn="ctr"/>
            <a:r>
              <a:rPr lang="en-US" dirty="0"/>
              <a:t>SNB&lt;N, </a:t>
            </a:r>
            <a:r>
              <a:rPr lang="en-US" dirty="0" err="1"/>
              <a:t>SNGo</a:t>
            </a:r>
            <a:r>
              <a:rPr lang="en-US" dirty="0"/>
              <a:t>&lt;N</a:t>
            </a:r>
          </a:p>
          <a:p>
            <a:pPr algn="ctr"/>
            <a:r>
              <a:rPr lang="en-US" dirty="0"/>
              <a:t>&gt;SNA ,&gt;ANB</a:t>
            </a:r>
            <a:endParaRPr lang="ru-RU" dirty="0"/>
          </a:p>
          <a:p>
            <a:pPr algn="ctr"/>
            <a:r>
              <a:rPr lang="en-US" dirty="0"/>
              <a:t>&gt;Wits</a:t>
            </a:r>
            <a:endParaRPr lang="ru-RU" dirty="0"/>
          </a:p>
          <a:p>
            <a:pPr algn="ctr"/>
            <a:endParaRPr lang="ru-RU" dirty="0"/>
          </a:p>
        </p:txBody>
      </p:sp>
      <p:pic>
        <p:nvPicPr>
          <p:cNvPr id="4" name="Объект 8">
            <a:extLst>
              <a:ext uri="{FF2B5EF4-FFF2-40B4-BE49-F238E27FC236}">
                <a16:creationId xmlns:a16="http://schemas.microsoft.com/office/drawing/2014/main" id="{CFFF6D91-174A-48B8-AFFD-AFE08B28D9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584" y="1484784"/>
            <a:ext cx="5000326" cy="4896000"/>
          </a:xfrm>
          <a:prstGeom prst="rect">
            <a:avLst/>
          </a:prstGeom>
        </p:spPr>
      </p:pic>
      <p:sp>
        <p:nvSpPr>
          <p:cNvPr id="5" name="Прямоугольник 4"/>
          <p:cNvSpPr/>
          <p:nvPr/>
        </p:nvSpPr>
        <p:spPr>
          <a:xfrm>
            <a:off x="0" y="0"/>
            <a:ext cx="91440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Верхняя </a:t>
            </a:r>
            <a:r>
              <a:rPr lang="ru-RU" sz="36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макрогнатия</a:t>
            </a:r>
            <a:r>
              <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нижняя микро- и </a:t>
            </a:r>
            <a:r>
              <a:rPr lang="ru-RU" sz="36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ретрогнатия</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51520" y="260649"/>
            <a:ext cx="8640960" cy="2808311"/>
          </a:xfrm>
          <a:ln w="76200">
            <a:solidFill>
              <a:schemeClr val="accent6">
                <a:lumMod val="75000"/>
              </a:schemeClr>
            </a:solidFill>
          </a:ln>
        </p:spPr>
        <p:txBody>
          <a:bodyPr>
            <a:normAutofit fontScale="85000" lnSpcReduction="20000"/>
          </a:bodyPr>
          <a:lstStyle/>
          <a:p>
            <a:r>
              <a:rPr lang="ru-RU" dirty="0"/>
              <a:t>Взаимоотношение апикальных базисов челюстей определяется по углу ANB. В норме его значение составляет 2, 0 -2, 3.</a:t>
            </a:r>
            <a:endParaRPr lang="en-US" dirty="0"/>
          </a:p>
          <a:p>
            <a:r>
              <a:rPr lang="ru-RU" dirty="0"/>
              <a:t> Увеличение угла свыше 4 может быть при нижней </a:t>
            </a:r>
            <a:r>
              <a:rPr lang="ru-RU" dirty="0" err="1"/>
              <a:t>микрогнатии</a:t>
            </a:r>
            <a:r>
              <a:rPr lang="ru-RU" dirty="0"/>
              <a:t> и </a:t>
            </a:r>
            <a:r>
              <a:rPr lang="ru-RU" dirty="0" err="1"/>
              <a:t>ретрогнатии</a:t>
            </a:r>
            <a:r>
              <a:rPr lang="ru-RU" dirty="0"/>
              <a:t> или при верхней </a:t>
            </a:r>
            <a:r>
              <a:rPr lang="ru-RU" dirty="0" err="1"/>
              <a:t>макрогнатии</a:t>
            </a:r>
            <a:r>
              <a:rPr lang="ru-RU" dirty="0"/>
              <a:t> и </a:t>
            </a:r>
            <a:r>
              <a:rPr lang="ru-RU" dirty="0" err="1"/>
              <a:t>прогнатии</a:t>
            </a:r>
            <a:r>
              <a:rPr lang="ru-RU" dirty="0"/>
              <a:t>, а также при их различных сочетаниях. При этом соотношение первых постоянных моляров, как правило, по II классу </a:t>
            </a:r>
            <a:r>
              <a:rPr lang="ru-RU" dirty="0" err="1"/>
              <a:t>Энгля</a:t>
            </a:r>
            <a:r>
              <a:rPr lang="ru-RU" dirty="0"/>
              <a:t>. </a:t>
            </a:r>
          </a:p>
          <a:p>
            <a:endParaRPr lang="ru-RU" dirty="0"/>
          </a:p>
        </p:txBody>
      </p:sp>
      <p:pic>
        <p:nvPicPr>
          <p:cNvPr id="4" name="Рисунок 3" descr="klassifikaciya-englya_s.jpg"/>
          <p:cNvPicPr>
            <a:picLocks noChangeAspect="1"/>
          </p:cNvPicPr>
          <p:nvPr/>
        </p:nvPicPr>
        <p:blipFill>
          <a:blip r:embed="rId2" cstate="print"/>
          <a:stretch>
            <a:fillRect/>
          </a:stretch>
        </p:blipFill>
        <p:spPr>
          <a:xfrm>
            <a:off x="1043608" y="3212976"/>
            <a:ext cx="7056784" cy="342254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67544" y="1052736"/>
            <a:ext cx="8229600" cy="4525963"/>
          </a:xfrm>
          <a:ln w="76200">
            <a:solidFill>
              <a:schemeClr val="accent6">
                <a:lumMod val="75000"/>
              </a:schemeClr>
            </a:solidFill>
          </a:ln>
        </p:spPr>
        <p:txBody>
          <a:bodyPr>
            <a:normAutofit lnSpcReduction="10000"/>
          </a:bodyPr>
          <a:lstStyle/>
          <a:p>
            <a:r>
              <a:rPr lang="ru-RU" dirty="0"/>
              <a:t>- Для </a:t>
            </a:r>
            <a:r>
              <a:rPr lang="ru-RU" dirty="0" err="1"/>
              <a:t>дифф</a:t>
            </a:r>
            <a:r>
              <a:rPr lang="ru-RU" dirty="0"/>
              <a:t>. диагностики, детального уточнения, какая форма имеет место, необходимо определить длину основания верхней и нижней челюстей. Длина базальной части верхней челюсти (</a:t>
            </a:r>
            <a:r>
              <a:rPr lang="ru-RU" dirty="0" err="1"/>
              <a:t>Sna</a:t>
            </a:r>
            <a:r>
              <a:rPr lang="ru-RU" dirty="0"/>
              <a:t> – </a:t>
            </a:r>
            <a:r>
              <a:rPr lang="ru-RU" dirty="0" err="1"/>
              <a:t>Snp</a:t>
            </a:r>
            <a:r>
              <a:rPr lang="ru-RU" dirty="0"/>
              <a:t>) составляет 0, 7 от длины передней части основания черепа, а длина базиса нижней челюсти (</a:t>
            </a:r>
            <a:r>
              <a:rPr lang="ru-RU" dirty="0" err="1"/>
              <a:t>Pg</a:t>
            </a:r>
            <a:r>
              <a:rPr lang="ru-RU" dirty="0"/>
              <a:t> – </a:t>
            </a:r>
            <a:r>
              <a:rPr lang="ru-RU" dirty="0" err="1"/>
              <a:t>Go</a:t>
            </a:r>
            <a:r>
              <a:rPr lang="ru-RU" dirty="0"/>
              <a:t>) равна длине передней части основания черепа +3 мм</a:t>
            </a:r>
            <a:r>
              <a:rPr lang="en-US" dirty="0"/>
              <a:t> (6 mm </a:t>
            </a:r>
            <a:r>
              <a:rPr lang="ru-RU" dirty="0"/>
              <a:t>у взрослых)</a:t>
            </a:r>
          </a:p>
          <a:p>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008" y="274638"/>
            <a:ext cx="4320480" cy="6394722"/>
          </a:xfrm>
        </p:spPr>
        <p:txBody>
          <a:bodyPr>
            <a:normAutofit fontScale="90000"/>
          </a:bodyPr>
          <a:lstStyle/>
          <a:p>
            <a:r>
              <a:rPr lang="ru-RU" sz="2400" b="1" dirty="0"/>
              <a:t>Рентгенография кисти и шейных позвонков позволяет определить степень завершенности роста скелета и прогнозировать успешность применения конструкций, влияющих на рост челюсти .</a:t>
            </a:r>
            <a:br>
              <a:rPr lang="ru-RU" sz="2400" b="1" dirty="0"/>
            </a:br>
            <a:r>
              <a:rPr lang="ru-RU" sz="2400" b="1" dirty="0"/>
              <a:t>Так пубертатный скачок роста наиболее</a:t>
            </a:r>
            <a:br>
              <a:rPr lang="ru-RU" sz="2400" b="1" dirty="0"/>
            </a:br>
            <a:r>
              <a:rPr lang="ru-RU" sz="2400" b="1" dirty="0"/>
              <a:t>благоприятный период для стимуляции роста нижней челюсти и нормализации смыкания первых  моляров по I классу </a:t>
            </a:r>
            <a:r>
              <a:rPr lang="ru-RU" sz="2400" b="1" dirty="0" err="1"/>
              <a:t>Энгля</a:t>
            </a:r>
            <a:r>
              <a:rPr lang="ru-RU" sz="2400" b="1" dirty="0"/>
              <a:t>.</a:t>
            </a:r>
            <a:br>
              <a:rPr lang="ru-RU" sz="2400" b="1" dirty="0"/>
            </a:br>
            <a:r>
              <a:rPr lang="ru-RU" sz="2400" b="1" dirty="0"/>
              <a:t>- У девочек- начало 9,5-10 лет, максимальный рост 12-12,5 лет.</a:t>
            </a:r>
            <a:br>
              <a:rPr lang="ru-RU" sz="2400" b="1" dirty="0"/>
            </a:br>
            <a:r>
              <a:rPr lang="ru-RU" sz="2400" b="1" dirty="0"/>
              <a:t>- У мальчиков- начало 11,5- 12 лет, максимальный рост 14 лет.</a:t>
            </a:r>
            <a:br>
              <a:rPr lang="ru-RU" sz="2400" b="1" dirty="0"/>
            </a:br>
            <a:endParaRPr lang="ru-RU" sz="2400" b="1" dirty="0"/>
          </a:p>
        </p:txBody>
      </p:sp>
      <p:pic>
        <p:nvPicPr>
          <p:cNvPr id="4" name="Содержимое 3" descr="images (1).jpg"/>
          <p:cNvPicPr>
            <a:picLocks noGrp="1" noChangeAspect="1"/>
          </p:cNvPicPr>
          <p:nvPr>
            <p:ph idx="1"/>
          </p:nvPr>
        </p:nvPicPr>
        <p:blipFill>
          <a:blip r:embed="rId2" cstate="print"/>
          <a:stretch>
            <a:fillRect/>
          </a:stretch>
        </p:blipFill>
        <p:spPr>
          <a:xfrm>
            <a:off x="179512" y="1484784"/>
            <a:ext cx="4229590" cy="4248472"/>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unnamed (2).jpg"/>
          <p:cNvPicPr>
            <a:picLocks noChangeAspect="1"/>
          </p:cNvPicPr>
          <p:nvPr/>
        </p:nvPicPr>
        <p:blipFill>
          <a:blip r:embed="rId2" cstate="print"/>
          <a:stretch>
            <a:fillRect/>
          </a:stretch>
        </p:blipFill>
        <p:spPr>
          <a:xfrm>
            <a:off x="539552" y="3429000"/>
            <a:ext cx="8136904" cy="3927589"/>
          </a:xfrm>
          <a:prstGeom prst="rect">
            <a:avLst/>
          </a:prstGeom>
        </p:spPr>
      </p:pic>
      <p:sp>
        <p:nvSpPr>
          <p:cNvPr id="3" name="Содержимое 2"/>
          <p:cNvSpPr>
            <a:spLocks noGrp="1"/>
          </p:cNvSpPr>
          <p:nvPr>
            <p:ph idx="1"/>
          </p:nvPr>
        </p:nvSpPr>
        <p:spPr>
          <a:xfrm>
            <a:off x="0" y="260648"/>
            <a:ext cx="9144000" cy="3672408"/>
          </a:xfrm>
        </p:spPr>
        <p:txBody>
          <a:bodyPr>
            <a:normAutofit fontScale="77500" lnSpcReduction="20000"/>
          </a:bodyPr>
          <a:lstStyle/>
          <a:p>
            <a:r>
              <a:rPr lang="ru-RU" dirty="0"/>
              <a:t>Изучение и анализ моделей челюстей позволяет выявить степень выраженности морфологических нарушений. Для </a:t>
            </a:r>
            <a:r>
              <a:rPr lang="ru-RU" dirty="0" err="1"/>
              <a:t>зубоальвеолярной</a:t>
            </a:r>
            <a:r>
              <a:rPr lang="ru-RU" dirty="0"/>
              <a:t> формы дистального прикуса характерно увеличение переднего участка верхней челюсти, уменьшение ширины зубных дуг, а также сужение апикального базиса при </a:t>
            </a:r>
            <a:r>
              <a:rPr lang="ru-RU" dirty="0" err="1"/>
              <a:t>протрузии</a:t>
            </a:r>
            <a:r>
              <a:rPr lang="ru-RU" dirty="0"/>
              <a:t> фронтальных зубов верхней челюсти. </a:t>
            </a:r>
            <a:r>
              <a:rPr lang="ru-RU" dirty="0" err="1"/>
              <a:t>Гнатическая</a:t>
            </a:r>
            <a:r>
              <a:rPr lang="ru-RU" dirty="0"/>
              <a:t> форма характеризуется увеличением абсолютных размеров верхней челюсти, при нормальных или уменьшенных размерах нижней, либо уменьшением абсолютных размеров нижней челюсти при нормальных или увеличенных размерах верхней</a:t>
            </a:r>
          </a:p>
          <a:p>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4525963"/>
          </a:xfrm>
        </p:spPr>
        <p:txBody>
          <a:bodyPr/>
          <a:lstStyle/>
          <a:p>
            <a:r>
              <a:rPr lang="ru-RU" dirty="0"/>
              <a:t>При дистальном прикусе известна тенденция к увеличению переднего отрезка. Для этого мы применяем Метод </a:t>
            </a:r>
            <a:r>
              <a:rPr lang="ru-RU" dirty="0" err="1"/>
              <a:t>Коргхауза</a:t>
            </a:r>
            <a:r>
              <a:rPr lang="ru-RU" dirty="0"/>
              <a:t>.</a:t>
            </a:r>
          </a:p>
          <a:p>
            <a:endParaRPr lang="ru-RU" dirty="0"/>
          </a:p>
        </p:txBody>
      </p:sp>
      <p:pic>
        <p:nvPicPr>
          <p:cNvPr id="4" name="Рисунок 3" descr="unnamed (3).jpg"/>
          <p:cNvPicPr>
            <a:picLocks noChangeAspect="1"/>
          </p:cNvPicPr>
          <p:nvPr/>
        </p:nvPicPr>
        <p:blipFill>
          <a:blip r:embed="rId2" cstate="print"/>
          <a:stretch>
            <a:fillRect/>
          </a:stretch>
        </p:blipFill>
        <p:spPr>
          <a:xfrm>
            <a:off x="1115616" y="1556792"/>
            <a:ext cx="6840760" cy="513057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lide-8.jpg"/>
          <p:cNvPicPr>
            <a:picLocks noGrp="1" noChangeAspect="1"/>
          </p:cNvPicPr>
          <p:nvPr>
            <p:ph idx="1"/>
          </p:nvPr>
        </p:nvPicPr>
        <p:blipFill>
          <a:blip r:embed="rId2" cstate="print"/>
          <a:stretch>
            <a:fillRect/>
          </a:stretch>
        </p:blipFill>
        <p:spPr>
          <a:xfrm>
            <a:off x="0" y="0"/>
            <a:ext cx="9155922" cy="685800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4716016" cy="6858000"/>
          </a:xfrm>
        </p:spPr>
        <p:txBody>
          <a:bodyPr>
            <a:normAutofit fontScale="77500" lnSpcReduction="20000"/>
          </a:bodyPr>
          <a:lstStyle/>
          <a:p>
            <a:r>
              <a:rPr lang="ru-RU" dirty="0"/>
              <a:t>При наличии </a:t>
            </a:r>
            <a:r>
              <a:rPr lang="ru-RU" dirty="0" err="1"/>
              <a:t>зубоальвелярной</a:t>
            </a:r>
            <a:r>
              <a:rPr lang="ru-RU" dirty="0"/>
              <a:t> формы дистальной окклюзии может иметь место </a:t>
            </a:r>
            <a:r>
              <a:rPr lang="ru-RU" dirty="0" err="1"/>
              <a:t>мезиальное</a:t>
            </a:r>
            <a:r>
              <a:rPr lang="ru-RU" dirty="0"/>
              <a:t> смещение боковых зубов верхней челюсти</a:t>
            </a:r>
            <a:r>
              <a:rPr lang="en-US" dirty="0"/>
              <a:t> </a:t>
            </a:r>
            <a:r>
              <a:rPr lang="ru-RU" dirty="0"/>
              <a:t>.В этом случае применяют метод </a:t>
            </a:r>
            <a:r>
              <a:rPr lang="en-US" dirty="0" err="1"/>
              <a:t>Shmuth</a:t>
            </a:r>
            <a:r>
              <a:rPr lang="en-US" dirty="0"/>
              <a:t>.</a:t>
            </a:r>
            <a:r>
              <a:rPr lang="ru-RU" dirty="0"/>
              <a:t>Проводят диагностическую линию </a:t>
            </a:r>
            <a:r>
              <a:rPr lang="en-US" dirty="0"/>
              <a:t>RPT</a:t>
            </a:r>
            <a:r>
              <a:rPr lang="ru-RU" dirty="0"/>
              <a:t>. В норме эта линия, проведенная через конец резцового сосочка перпендикулярна срединному небному шву, пересекает среднюю часть коронок клыков.  К примеру, линия </a:t>
            </a:r>
            <a:r>
              <a:rPr lang="en-US" dirty="0"/>
              <a:t>RPT</a:t>
            </a:r>
            <a:r>
              <a:rPr lang="ru-RU" dirty="0"/>
              <a:t>, проходящая позади клыков </a:t>
            </a:r>
            <a:r>
              <a:rPr lang="ru-RU" dirty="0" err="1"/>
              <a:t>свидетельсвует</a:t>
            </a:r>
            <a:r>
              <a:rPr lang="ru-RU" dirty="0"/>
              <a:t> о </a:t>
            </a:r>
            <a:r>
              <a:rPr lang="ru-RU" dirty="0" err="1"/>
              <a:t>мезиальном</a:t>
            </a:r>
            <a:r>
              <a:rPr lang="ru-RU" dirty="0"/>
              <a:t> смещении боковых зубов верхней челюсти.</a:t>
            </a:r>
          </a:p>
          <a:p>
            <a:endParaRPr lang="ru-RU" dirty="0"/>
          </a:p>
        </p:txBody>
      </p:sp>
      <p:pic>
        <p:nvPicPr>
          <p:cNvPr id="4" name="Рисунок 3" descr="img-tFbftD.jpg"/>
          <p:cNvPicPr>
            <a:picLocks noChangeAspect="1"/>
          </p:cNvPicPr>
          <p:nvPr/>
        </p:nvPicPr>
        <p:blipFill>
          <a:blip r:embed="rId2" cstate="print"/>
          <a:stretch>
            <a:fillRect/>
          </a:stretch>
        </p:blipFill>
        <p:spPr>
          <a:xfrm>
            <a:off x="4716016" y="0"/>
            <a:ext cx="5454371" cy="68580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67544" y="1196752"/>
            <a:ext cx="8229600" cy="4525963"/>
          </a:xfrm>
          <a:ln w="76200">
            <a:solidFill>
              <a:schemeClr val="accent6">
                <a:lumMod val="75000"/>
              </a:schemeClr>
            </a:solidFill>
          </a:ln>
        </p:spPr>
        <p:txBody>
          <a:bodyPr>
            <a:normAutofit/>
          </a:bodyPr>
          <a:lstStyle/>
          <a:p>
            <a:r>
              <a:rPr lang="ru-RU" dirty="0"/>
              <a:t>Оценка состояния височно-нижнечелюстного сустава оценивается по данным рентгенографии и компьютерной томографии сустава. Данные исследования необходимы для оценки формы и соотношения структурных элементов сустава и для определения показаний к </a:t>
            </a:r>
            <a:r>
              <a:rPr lang="ru-RU" dirty="0" err="1"/>
              <a:t>ортодонтическому</a:t>
            </a:r>
            <a:r>
              <a:rPr lang="ru-RU" dirty="0"/>
              <a:t> перемещению нижней челюсти.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lide-4.jpg"/>
          <p:cNvPicPr>
            <a:picLocks noGrp="1" noChangeAspect="1"/>
          </p:cNvPicPr>
          <p:nvPr>
            <p:ph idx="1"/>
          </p:nvPr>
        </p:nvPicPr>
        <p:blipFill>
          <a:blip r:embed="rId2" cstate="print"/>
          <a:stretch>
            <a:fillRect/>
          </a:stretch>
        </p:blipFill>
        <p:spPr>
          <a:xfrm>
            <a:off x="0" y="908720"/>
            <a:ext cx="9200287" cy="515719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se-o-grudnom-vskarlmyvanyy-grudne-vygodovuvannya-malyuka-4-603x.jpg"/>
          <p:cNvPicPr>
            <a:picLocks noChangeAspect="1"/>
          </p:cNvPicPr>
          <p:nvPr/>
        </p:nvPicPr>
        <p:blipFill>
          <a:blip r:embed="rId2" cstate="print"/>
          <a:stretch>
            <a:fillRect/>
          </a:stretch>
        </p:blipFill>
        <p:spPr>
          <a:xfrm>
            <a:off x="4499992" y="0"/>
            <a:ext cx="5256584" cy="7529130"/>
          </a:xfrm>
          <a:prstGeom prst="rect">
            <a:avLst/>
          </a:prstGeom>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24544" y="260648"/>
            <a:ext cx="4752528" cy="6597352"/>
          </a:xfrm>
        </p:spPr>
        <p:txBody>
          <a:bodyPr>
            <a:normAutofit fontScale="70000" lnSpcReduction="20000"/>
          </a:bodyPr>
          <a:lstStyle/>
          <a:p>
            <a:r>
              <a:rPr lang="ru-RU" dirty="0"/>
              <a:t>Ребенок рождается с дистальным положением челюсти. В процессе естественного </a:t>
            </a:r>
            <a:r>
              <a:rPr lang="ru-RU" dirty="0" err="1"/>
              <a:t>вскармливанияи</a:t>
            </a:r>
            <a:r>
              <a:rPr lang="ru-RU" dirty="0"/>
              <a:t> в дальнейшем под действием жевательной функции нижней челюсти постепенно растет и перемещается в </a:t>
            </a:r>
            <a:r>
              <a:rPr lang="ru-RU" dirty="0" err="1"/>
              <a:t>ортогнатическое</a:t>
            </a:r>
            <a:r>
              <a:rPr lang="ru-RU" dirty="0"/>
              <a:t> соотношение с верхней </a:t>
            </a:r>
            <a:r>
              <a:rPr lang="ru-RU" dirty="0" err="1"/>
              <a:t>челюстью.Искусственное</a:t>
            </a:r>
            <a:r>
              <a:rPr lang="ru-RU" dirty="0"/>
              <a:t> вскармливание является одной из основных причин развития дистальной окклюзии, т.к. ребенок не прилагает достаточных усилий и снижается амплитуда движений нижней челюсти. Если после прорезывания верхних зубов ребенок продолжает питаться в основном мягкой пищей, то это способствует развитию дистальной окклюзии. Резко снижает жевательную функцию разрушение зубов кариозным процессом.</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a0e7d289d6cc6de85886a271bf4e24bb.png"/>
          <p:cNvPicPr>
            <a:picLocks noChangeAspect="1"/>
          </p:cNvPicPr>
          <p:nvPr/>
        </p:nvPicPr>
        <p:blipFill>
          <a:blip r:embed="rId3" cstate="print"/>
          <a:stretch>
            <a:fillRect/>
          </a:stretch>
        </p:blipFill>
        <p:spPr>
          <a:xfrm>
            <a:off x="-1147020" y="-1"/>
            <a:ext cx="11983716" cy="7986023"/>
          </a:xfrm>
          <a:prstGeom prst="rect">
            <a:avLst/>
          </a:prstGeom>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324544" y="980728"/>
            <a:ext cx="5040560" cy="5877272"/>
          </a:xfrm>
        </p:spPr>
        <p:txBody>
          <a:bodyPr>
            <a:normAutofit fontScale="92500" lnSpcReduction="20000"/>
          </a:bodyPr>
          <a:lstStyle/>
          <a:p>
            <a:r>
              <a:rPr lang="ru-RU" dirty="0"/>
              <a:t>Лечение назначают после постановки основного и сопутствующего заболевания. Основной диагноз указывает аномалию прикуса, аномалии отдельных зубов, аномалии костных и мягких структур. Сопутствующий диагноз указывает на заболевания, которые сочетаются с дистальной окклюзией (болезни органов дыхания).</a:t>
            </a:r>
          </a:p>
        </p:txBody>
      </p:sp>
      <p:sp>
        <p:nvSpPr>
          <p:cNvPr id="4" name="Прямоугольник 3"/>
          <p:cNvSpPr/>
          <p:nvPr/>
        </p:nvSpPr>
        <p:spPr>
          <a:xfrm>
            <a:off x="0" y="0"/>
            <a:ext cx="2765502" cy="923330"/>
          </a:xfrm>
          <a:prstGeom prst="rect">
            <a:avLst/>
          </a:prstGeom>
          <a:noFill/>
        </p:spPr>
        <p:txBody>
          <a:bodyPr wrap="none" lIns="91440" tIns="45720" rIns="91440" bIns="45720">
            <a:spAutoFit/>
          </a:bodyPr>
          <a:lstStyle/>
          <a:p>
            <a:pPr algn="ctr"/>
            <a:r>
              <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Лечение</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c03000da649b597396a6c3aab92efe2.jpg"/>
          <p:cNvPicPr>
            <a:picLocks noChangeAspect="1"/>
          </p:cNvPicPr>
          <p:nvPr/>
        </p:nvPicPr>
        <p:blipFill>
          <a:blip r:embed="rId2" cstate="print"/>
          <a:stretch>
            <a:fillRect/>
          </a:stretch>
        </p:blipFill>
        <p:spPr>
          <a:xfrm>
            <a:off x="2267744" y="3933056"/>
            <a:ext cx="4600225" cy="2754626"/>
          </a:xfrm>
          <a:prstGeom prst="rect">
            <a:avLst/>
          </a:prstGeom>
        </p:spPr>
      </p:pic>
      <p:sp>
        <p:nvSpPr>
          <p:cNvPr id="2" name="Заголовок 1"/>
          <p:cNvSpPr>
            <a:spLocks noGrp="1"/>
          </p:cNvSpPr>
          <p:nvPr>
            <p:ph type="title"/>
          </p:nvPr>
        </p:nvSpPr>
        <p:spPr>
          <a:xfrm>
            <a:off x="0" y="-243408"/>
            <a:ext cx="9144000" cy="1143000"/>
          </a:xfrm>
        </p:spPr>
        <p:txBody>
          <a:bodyPr>
            <a:normAutofit/>
          </a:bodyPr>
          <a:lstStyle/>
          <a:p>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Лечение в период прикуса временных зубов</a:t>
            </a:r>
          </a:p>
        </p:txBody>
      </p:sp>
      <p:sp>
        <p:nvSpPr>
          <p:cNvPr id="3" name="Содержимое 2"/>
          <p:cNvSpPr>
            <a:spLocks noGrp="1"/>
          </p:cNvSpPr>
          <p:nvPr>
            <p:ph idx="1"/>
          </p:nvPr>
        </p:nvSpPr>
        <p:spPr>
          <a:xfrm>
            <a:off x="0" y="620688"/>
            <a:ext cx="9144000" cy="3456384"/>
          </a:xfrm>
        </p:spPr>
        <p:txBody>
          <a:bodyPr>
            <a:normAutofit fontScale="77500" lnSpcReduction="20000"/>
          </a:bodyPr>
          <a:lstStyle/>
          <a:p>
            <a:r>
              <a:rPr lang="ru-RU" sz="2400" dirty="0"/>
              <a:t>До 3-хлетнего возраста важными профилактическими мероприятиями являются:</a:t>
            </a:r>
          </a:p>
          <a:p>
            <a:pPr marL="285750" indent="-285750"/>
            <a:r>
              <a:rPr lang="ru-RU" sz="2400" dirty="0"/>
              <a:t>вовремя перевести ребёнка на приём твердой пищи (для стимулирования функции жевательной мускулатуры);</a:t>
            </a:r>
          </a:p>
          <a:p>
            <a:pPr marL="285750" indent="-285750"/>
            <a:r>
              <a:rPr lang="ru-RU" sz="2400" dirty="0"/>
              <a:t>при отсутствии </a:t>
            </a:r>
            <a:r>
              <a:rPr lang="ru-RU" sz="2400" dirty="0" err="1"/>
              <a:t>стираемости</a:t>
            </a:r>
            <a:r>
              <a:rPr lang="ru-RU" sz="2400" dirty="0"/>
              <a:t> не происходит </a:t>
            </a:r>
            <a:r>
              <a:rPr lang="ru-RU" sz="2400" dirty="0" err="1"/>
              <a:t>мезиального</a:t>
            </a:r>
            <a:r>
              <a:rPr lang="ru-RU" sz="2400" dirty="0"/>
              <a:t> сдвига нижней челюсти, необходимо </a:t>
            </a:r>
            <a:r>
              <a:rPr lang="ru-RU" sz="2400" dirty="0" err="1"/>
              <a:t>пришлифовывание</a:t>
            </a:r>
            <a:r>
              <a:rPr lang="ru-RU" sz="2400" dirty="0"/>
              <a:t> </a:t>
            </a:r>
            <a:r>
              <a:rPr lang="ru-RU" sz="2400" dirty="0" err="1"/>
              <a:t>нестершихся</a:t>
            </a:r>
            <a:r>
              <a:rPr lang="ru-RU" sz="2400" dirty="0"/>
              <a:t> бугров</a:t>
            </a:r>
          </a:p>
          <a:p>
            <a:pPr marL="285750" indent="-285750"/>
            <a:r>
              <a:rPr lang="ru-RU" sz="2400" dirty="0"/>
              <a:t>предотвратить ранее удаление молочных зубов</a:t>
            </a:r>
          </a:p>
          <a:p>
            <a:pPr marL="285750" indent="-285750"/>
            <a:r>
              <a:rPr lang="ru-RU" sz="2400" dirty="0"/>
              <a:t>Коррекция уздечек</a:t>
            </a:r>
          </a:p>
          <a:p>
            <a:pPr marL="285750" indent="-285750"/>
            <a:r>
              <a:rPr lang="ru-RU" sz="2400" dirty="0"/>
              <a:t> предупреждение и устранение вредных привычек сосания</a:t>
            </a:r>
          </a:p>
          <a:p>
            <a:pPr marL="285750" indent="-285750"/>
            <a:r>
              <a:rPr lang="ru-RU" sz="2400" dirty="0"/>
              <a:t> аномалий функций (инфантильный тип глотания, ротовое дыхание, нарушения артикуляции)</a:t>
            </a:r>
          </a:p>
          <a:p>
            <a:pPr marL="285750" indent="-285750"/>
            <a:r>
              <a:rPr lang="ru-RU" sz="2400" dirty="0"/>
              <a:t>неправильного положения нижней челюсти в покое, во время сна( правильная высота подушки), коррекция осанки</a:t>
            </a:r>
          </a:p>
          <a:p>
            <a:endParaRPr lang="ru-RU" sz="2400" dirty="0"/>
          </a:p>
          <a:p>
            <a:endParaRPr lang="ru-R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39552" y="0"/>
            <a:ext cx="8229600" cy="4525963"/>
          </a:xfrm>
        </p:spPr>
        <p:txBody>
          <a:bodyPr/>
          <a:lstStyle/>
          <a:p>
            <a:r>
              <a:rPr lang="ru-RU" dirty="0"/>
              <a:t> Лечебные мероприятия осуществляют  совместно врачи различных специальностей: </a:t>
            </a:r>
            <a:r>
              <a:rPr lang="ru-RU" dirty="0" err="1"/>
              <a:t>врач-ортодонт</a:t>
            </a:r>
            <a:r>
              <a:rPr lang="ru-RU" dirty="0"/>
              <a:t>, </a:t>
            </a:r>
            <a:r>
              <a:rPr lang="ru-RU" dirty="0" err="1"/>
              <a:t>оториноларинголог</a:t>
            </a:r>
            <a:r>
              <a:rPr lang="ru-RU" dirty="0"/>
              <a:t>, логопед, остеопат .</a:t>
            </a:r>
          </a:p>
          <a:p>
            <a:endParaRPr lang="ru-RU" dirty="0"/>
          </a:p>
        </p:txBody>
      </p:sp>
      <p:pic>
        <p:nvPicPr>
          <p:cNvPr id="4" name="Рисунок 3" descr="vrachi-v-stomatologii_500.jpg"/>
          <p:cNvPicPr>
            <a:picLocks noChangeAspect="1"/>
          </p:cNvPicPr>
          <p:nvPr/>
        </p:nvPicPr>
        <p:blipFill>
          <a:blip r:embed="rId2" cstate="print"/>
          <a:stretch>
            <a:fillRect/>
          </a:stretch>
        </p:blipFill>
        <p:spPr>
          <a:xfrm>
            <a:off x="1403648" y="2204864"/>
            <a:ext cx="6350000" cy="43053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Безымянный.png"/>
          <p:cNvPicPr>
            <a:picLocks noGrp="1" noChangeAspect="1"/>
          </p:cNvPicPr>
          <p:nvPr>
            <p:ph idx="1"/>
          </p:nvPr>
        </p:nvPicPr>
        <p:blipFill>
          <a:blip r:embed="rId2" cstate="print"/>
          <a:stretch>
            <a:fillRect/>
          </a:stretch>
        </p:blipFill>
        <p:spPr>
          <a:xfrm>
            <a:off x="395536" y="332656"/>
            <a:ext cx="8352928" cy="1152128"/>
          </a:xfrm>
        </p:spPr>
      </p:pic>
      <p:pic>
        <p:nvPicPr>
          <p:cNvPr id="5" name="Рисунок 4" descr="Без названия (2).jpg"/>
          <p:cNvPicPr>
            <a:picLocks noChangeAspect="1"/>
          </p:cNvPicPr>
          <p:nvPr/>
        </p:nvPicPr>
        <p:blipFill>
          <a:blip r:embed="rId3" cstate="print"/>
          <a:stretch>
            <a:fillRect/>
          </a:stretch>
        </p:blipFill>
        <p:spPr>
          <a:xfrm>
            <a:off x="395536" y="1484784"/>
            <a:ext cx="3168352" cy="2560029"/>
          </a:xfrm>
          <a:prstGeom prst="rect">
            <a:avLst/>
          </a:prstGeom>
        </p:spPr>
      </p:pic>
      <p:pic>
        <p:nvPicPr>
          <p:cNvPr id="6" name="Рисунок 5" descr="Безымянный.png"/>
          <p:cNvPicPr>
            <a:picLocks noChangeAspect="1"/>
          </p:cNvPicPr>
          <p:nvPr/>
        </p:nvPicPr>
        <p:blipFill>
          <a:blip r:embed="rId4" cstate="print"/>
          <a:stretch>
            <a:fillRect/>
          </a:stretch>
        </p:blipFill>
        <p:spPr>
          <a:xfrm>
            <a:off x="395536" y="4077072"/>
            <a:ext cx="3240360" cy="2518371"/>
          </a:xfrm>
          <a:prstGeom prst="rect">
            <a:avLst/>
          </a:prstGeom>
        </p:spPr>
      </p:pic>
      <p:pic>
        <p:nvPicPr>
          <p:cNvPr id="7" name="Рисунок 6" descr="Безымянный.png"/>
          <p:cNvPicPr>
            <a:picLocks noChangeAspect="1"/>
          </p:cNvPicPr>
          <p:nvPr/>
        </p:nvPicPr>
        <p:blipFill>
          <a:blip r:embed="rId5" cstate="print"/>
          <a:stretch>
            <a:fillRect/>
          </a:stretch>
        </p:blipFill>
        <p:spPr>
          <a:xfrm>
            <a:off x="4499992" y="1628800"/>
            <a:ext cx="3524761" cy="2396837"/>
          </a:xfrm>
          <a:prstGeom prst="rect">
            <a:avLst/>
          </a:prstGeom>
        </p:spPr>
      </p:pic>
      <p:pic>
        <p:nvPicPr>
          <p:cNvPr id="8" name="Рисунок 7" descr="Безымянный.png"/>
          <p:cNvPicPr>
            <a:picLocks noChangeAspect="1"/>
          </p:cNvPicPr>
          <p:nvPr/>
        </p:nvPicPr>
        <p:blipFill>
          <a:blip r:embed="rId6" cstate="print"/>
          <a:stretch>
            <a:fillRect/>
          </a:stretch>
        </p:blipFill>
        <p:spPr>
          <a:xfrm>
            <a:off x="4572000" y="4149080"/>
            <a:ext cx="3384376" cy="24869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lide-1.jpg"/>
          <p:cNvPicPr>
            <a:picLocks noGrp="1" noChangeAspect="1"/>
          </p:cNvPicPr>
          <p:nvPr>
            <p:ph idx="1"/>
          </p:nvPr>
        </p:nvPicPr>
        <p:blipFill>
          <a:blip r:embed="rId2" cstate="print"/>
          <a:stretch>
            <a:fillRect/>
          </a:stretch>
        </p:blipFill>
        <p:spPr>
          <a:xfrm>
            <a:off x="1187624" y="836712"/>
            <a:ext cx="6912768" cy="5177825"/>
          </a:xfrm>
          <a:ln w="76200">
            <a:solidFill>
              <a:srgbClr val="FF0000"/>
            </a:solid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lide-3.jpg"/>
          <p:cNvPicPr>
            <a:picLocks noGrp="1" noChangeAspect="1"/>
          </p:cNvPicPr>
          <p:nvPr>
            <p:ph idx="1"/>
          </p:nvPr>
        </p:nvPicPr>
        <p:blipFill>
          <a:blip r:embed="rId2" cstate="print"/>
          <a:stretch>
            <a:fillRect/>
          </a:stretch>
        </p:blipFill>
        <p:spPr>
          <a:xfrm>
            <a:off x="899592" y="0"/>
            <a:ext cx="6912768" cy="4365104"/>
          </a:xfrm>
          <a:ln w="76200">
            <a:solidFill>
              <a:srgbClr val="FF0000"/>
            </a:solidFill>
          </a:ln>
        </p:spPr>
      </p:pic>
      <p:pic>
        <p:nvPicPr>
          <p:cNvPr id="5" name="Содержимое 3" descr="slide-21.jpg"/>
          <p:cNvPicPr>
            <a:picLocks noChangeAspect="1"/>
          </p:cNvPicPr>
          <p:nvPr/>
        </p:nvPicPr>
        <p:blipFill>
          <a:blip r:embed="rId3" cstate="print"/>
          <a:srcRect l="11413" t="22730" r="11413" b="43627"/>
          <a:stretch>
            <a:fillRect/>
          </a:stretch>
        </p:blipFill>
        <p:spPr>
          <a:xfrm>
            <a:off x="827584" y="4553744"/>
            <a:ext cx="7056784" cy="2304256"/>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unnamed (5).jpg"/>
          <p:cNvPicPr>
            <a:picLocks noGrp="1" noChangeAspect="1"/>
          </p:cNvPicPr>
          <p:nvPr>
            <p:ph idx="1"/>
          </p:nvPr>
        </p:nvPicPr>
        <p:blipFill>
          <a:blip r:embed="rId2" cstate="print"/>
          <a:stretch>
            <a:fillRect/>
          </a:stretch>
        </p:blipFill>
        <p:spPr>
          <a:xfrm>
            <a:off x="539552" y="1412776"/>
            <a:ext cx="8192910" cy="4608512"/>
          </a:xfrm>
          <a:ln w="76200">
            <a:solidFill>
              <a:srgbClr val="FF0000"/>
            </a:solid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24744"/>
            <a:ext cx="8625136"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 этот период эффективно назначать функциональные аппараты, среди которых успешно применяются:</a:t>
            </a:r>
            <a:b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Содержимое 2"/>
          <p:cNvSpPr>
            <a:spLocks noGrp="1"/>
          </p:cNvSpPr>
          <p:nvPr>
            <p:ph idx="1"/>
          </p:nvPr>
        </p:nvSpPr>
        <p:spPr>
          <a:xfrm>
            <a:off x="539552" y="2852936"/>
            <a:ext cx="8229600" cy="2520280"/>
          </a:xfrm>
          <a:ln w="57150">
            <a:solidFill>
              <a:srgbClr val="C00000"/>
            </a:solidFill>
          </a:ln>
        </p:spPr>
        <p:txBody>
          <a:bodyPr/>
          <a:lstStyle/>
          <a:p>
            <a:r>
              <a:rPr lang="ru-RU" dirty="0"/>
              <a:t>регулятор функций Френкеля;</a:t>
            </a:r>
          </a:p>
          <a:p>
            <a:r>
              <a:rPr lang="ru-RU" dirty="0"/>
              <a:t>активаторы с винтами и лицевой дугой;</a:t>
            </a:r>
          </a:p>
          <a:p>
            <a:r>
              <a:rPr lang="ru-RU" dirty="0"/>
              <a:t>аппараты, способствующие выдвижению нижней челюсти вместе с </a:t>
            </a:r>
            <a:r>
              <a:rPr lang="ru-RU" dirty="0" err="1"/>
              <a:t>миогимнастикой</a:t>
            </a:r>
            <a:r>
              <a:rPr lang="ru-RU" dirty="0"/>
              <a:t>.</a:t>
            </a:r>
          </a:p>
          <a:p>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143000"/>
          </a:xfrm>
        </p:spPr>
        <p:txBody>
          <a:bodyPr>
            <a:noAutofit/>
          </a:bodyPr>
          <a:lstStyle/>
          <a:p>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Лечение дистальной окклюзии в сменном прикусе</a:t>
            </a:r>
            <a:b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b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Содержимое 2"/>
          <p:cNvSpPr>
            <a:spLocks noGrp="1"/>
          </p:cNvSpPr>
          <p:nvPr>
            <p:ph idx="1"/>
          </p:nvPr>
        </p:nvSpPr>
        <p:spPr>
          <a:xfrm>
            <a:off x="179512" y="764704"/>
            <a:ext cx="5040560" cy="6093296"/>
          </a:xfrm>
        </p:spPr>
        <p:txBody>
          <a:bodyPr>
            <a:normAutofit fontScale="70000" lnSpcReduction="20000"/>
          </a:bodyPr>
          <a:lstStyle/>
          <a:p>
            <a:r>
              <a:rPr lang="ru-RU" dirty="0"/>
              <a:t>В этот период эффективно назначать функциональные аппараты, среди которых успешно применяются Регулятор функции Френкеля.</a:t>
            </a:r>
          </a:p>
          <a:p>
            <a:r>
              <a:rPr lang="ru-RU" dirty="0"/>
              <a:t>1 тип – ФР – I - применяют для лечения </a:t>
            </a:r>
            <a:r>
              <a:rPr lang="ru-RU" dirty="0" err="1"/>
              <a:t>дистоокклюзии</a:t>
            </a:r>
            <a:r>
              <a:rPr lang="ru-RU" dirty="0"/>
              <a:t>, сочетающейся с сужением зубных рядов и с </a:t>
            </a:r>
            <a:r>
              <a:rPr lang="ru-RU" dirty="0" err="1"/>
              <a:t>протрузией</a:t>
            </a:r>
            <a:r>
              <a:rPr lang="ru-RU" dirty="0"/>
              <a:t> верхних передних зубов (II класс 1-ый подкласс по </a:t>
            </a:r>
            <a:r>
              <a:rPr lang="ru-RU" dirty="0" err="1"/>
              <a:t>Энглю</a:t>
            </a:r>
            <a:r>
              <a:rPr lang="ru-RU" dirty="0"/>
              <a:t>)</a:t>
            </a:r>
          </a:p>
          <a:p>
            <a:r>
              <a:rPr lang="ru-RU" dirty="0"/>
              <a:t>2 тип – ФР-II - для лечения </a:t>
            </a:r>
            <a:r>
              <a:rPr lang="ru-RU" dirty="0" err="1"/>
              <a:t>дистоокклюзии</a:t>
            </a:r>
            <a:r>
              <a:rPr lang="ru-RU" dirty="0"/>
              <a:t>, сочетающейся с </a:t>
            </a:r>
            <a:r>
              <a:rPr lang="ru-RU" dirty="0" err="1"/>
              <a:t>ретрузией</a:t>
            </a:r>
            <a:r>
              <a:rPr lang="ru-RU" dirty="0"/>
              <a:t> верхних передних зубов (II класс 2-ой подкласс по </a:t>
            </a:r>
            <a:r>
              <a:rPr lang="ru-RU" dirty="0" err="1"/>
              <a:t>Энглю</a:t>
            </a:r>
            <a:r>
              <a:rPr lang="ru-RU" dirty="0"/>
              <a:t>)</a:t>
            </a:r>
          </a:p>
          <a:p>
            <a:r>
              <a:rPr lang="ru-RU" dirty="0"/>
              <a:t>ФР-II отличается от ФР-I тем, что к нему добавляют небную дугу для </a:t>
            </a:r>
            <a:r>
              <a:rPr lang="ru-RU" dirty="0" err="1"/>
              <a:t>протракции</a:t>
            </a:r>
            <a:r>
              <a:rPr lang="ru-RU" dirty="0"/>
              <a:t> верхних передних зубов и изменяют форму петель на клыки.</a:t>
            </a:r>
          </a:p>
          <a:p>
            <a:br>
              <a:rPr lang="ru-RU" dirty="0"/>
            </a:br>
            <a:endParaRPr lang="ru-RU" dirty="0"/>
          </a:p>
        </p:txBody>
      </p:sp>
      <p:pic>
        <p:nvPicPr>
          <p:cNvPr id="4" name="Рисунок 3" descr="unnamed (6).jpg"/>
          <p:cNvPicPr>
            <a:picLocks noChangeAspect="1"/>
          </p:cNvPicPr>
          <p:nvPr/>
        </p:nvPicPr>
        <p:blipFill>
          <a:blip r:embed="rId2" cstate="print"/>
          <a:stretch>
            <a:fillRect/>
          </a:stretch>
        </p:blipFill>
        <p:spPr>
          <a:xfrm>
            <a:off x="5076056" y="836712"/>
            <a:ext cx="3828870" cy="2894087"/>
          </a:xfrm>
          <a:prstGeom prst="rect">
            <a:avLst/>
          </a:prstGeom>
          <a:ln>
            <a:noFill/>
          </a:ln>
          <a:effectLst>
            <a:softEdge rad="112500"/>
          </a:effectLst>
        </p:spPr>
      </p:pic>
      <p:pic>
        <p:nvPicPr>
          <p:cNvPr id="1026" name="Picture 2" descr="Стоматолог-ортодонт"/>
          <p:cNvPicPr>
            <a:picLocks noChangeAspect="1" noChangeArrowheads="1"/>
          </p:cNvPicPr>
          <p:nvPr/>
        </p:nvPicPr>
        <p:blipFill>
          <a:blip r:embed="rId3" cstate="print"/>
          <a:srcRect/>
          <a:stretch>
            <a:fillRect/>
          </a:stretch>
        </p:blipFill>
        <p:spPr bwMode="auto">
          <a:xfrm>
            <a:off x="5292080" y="3933056"/>
            <a:ext cx="3449346" cy="2518024"/>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23528" y="404665"/>
            <a:ext cx="8496944" cy="2448271"/>
          </a:xfrm>
        </p:spPr>
        <p:txBody>
          <a:bodyPr>
            <a:normAutofit lnSpcReduction="10000"/>
          </a:bodyPr>
          <a:lstStyle/>
          <a:p>
            <a:r>
              <a:rPr lang="ru-RU" dirty="0"/>
              <a:t>Регулятор функций Френкеля I типа и 2 типа– способствует расширению зубных рядов, росту нижней челюсти. Стимулирует функциональную перестройку мышц, окружающих зубные ряды </a:t>
            </a:r>
          </a:p>
          <a:p>
            <a:endParaRPr lang="ru-RU" dirty="0"/>
          </a:p>
        </p:txBody>
      </p:sp>
      <p:pic>
        <p:nvPicPr>
          <p:cNvPr id="4" name="Объект 5">
            <a:extLst>
              <a:ext uri="{FF2B5EF4-FFF2-40B4-BE49-F238E27FC236}">
                <a16:creationId xmlns:a16="http://schemas.microsoft.com/office/drawing/2014/main" id="{2A287D84-715A-49AA-A970-CECEA59148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3140968"/>
            <a:ext cx="4462836" cy="2952328"/>
          </a:xfrm>
          <a:prstGeom prst="rect">
            <a:avLst/>
          </a:prstGeom>
          <a:ln>
            <a:noFill/>
          </a:ln>
          <a:effectLst>
            <a:softEdge rad="112500"/>
          </a:effectLst>
        </p:spPr>
      </p:pic>
      <p:pic>
        <p:nvPicPr>
          <p:cNvPr id="5" name="Рисунок 4">
            <a:extLst>
              <a:ext uri="{FF2B5EF4-FFF2-40B4-BE49-F238E27FC236}">
                <a16:creationId xmlns:a16="http://schemas.microsoft.com/office/drawing/2014/main" id="{C899944A-F68C-497E-9ECE-9439A0CFD5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3212976"/>
            <a:ext cx="3960440" cy="2678208"/>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52536" y="260648"/>
            <a:ext cx="10009112" cy="4525963"/>
          </a:xfrm>
        </p:spPr>
        <p:txBody>
          <a:bodyPr>
            <a:normAutofit/>
          </a:bodyPr>
          <a:lstStyle/>
          <a:p>
            <a:r>
              <a:rPr lang="ru-RU" sz="3500" dirty="0"/>
              <a:t>Развитию дистальной окклюзии способствуют различные вредные привычки (сосание соски-пустышки, пальцев, различных предметов)</a:t>
            </a:r>
          </a:p>
        </p:txBody>
      </p:sp>
      <p:pic>
        <p:nvPicPr>
          <p:cNvPr id="4" name="Рисунок 3" descr="grudnichok-s-paltsami-vo-rtu1.jpg"/>
          <p:cNvPicPr>
            <a:picLocks noChangeAspect="1"/>
          </p:cNvPicPr>
          <p:nvPr/>
        </p:nvPicPr>
        <p:blipFill>
          <a:blip r:embed="rId2" cstate="print"/>
          <a:stretch>
            <a:fillRect/>
          </a:stretch>
        </p:blipFill>
        <p:spPr>
          <a:xfrm>
            <a:off x="0" y="2395624"/>
            <a:ext cx="9144000" cy="4462376"/>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39552" y="260648"/>
            <a:ext cx="8229600" cy="4525963"/>
          </a:xfrm>
        </p:spPr>
        <p:txBody>
          <a:bodyPr/>
          <a:lstStyle/>
          <a:p>
            <a:r>
              <a:rPr lang="ru-RU" dirty="0"/>
              <a:t>в более поздние периоды применяют различные активаторы с винтами, вестибулярными и лицевыми дугами.</a:t>
            </a:r>
          </a:p>
        </p:txBody>
      </p:sp>
      <p:pic>
        <p:nvPicPr>
          <p:cNvPr id="4" name="Рисунок 3" descr="a2de7c388e2e45a72d8af2561b433a3b.jpg"/>
          <p:cNvPicPr>
            <a:picLocks noChangeAspect="1"/>
          </p:cNvPicPr>
          <p:nvPr/>
        </p:nvPicPr>
        <p:blipFill>
          <a:blip r:embed="rId2" cstate="print"/>
          <a:stretch>
            <a:fillRect/>
          </a:stretch>
        </p:blipFill>
        <p:spPr>
          <a:xfrm>
            <a:off x="2483768" y="2348880"/>
            <a:ext cx="4201823" cy="3614846"/>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260648"/>
            <a:ext cx="9144000" cy="2376263"/>
          </a:xfrm>
        </p:spPr>
        <p:txBody>
          <a:bodyPr>
            <a:normAutofit fontScale="85000" lnSpcReduction="10000"/>
          </a:bodyPr>
          <a:lstStyle/>
          <a:p>
            <a:r>
              <a:rPr lang="ru-RU" dirty="0"/>
              <a:t>Если дистальная окклюзия обусловлена чрезмерным ростом верхней челюсти, сдерживать его тяжело; после прорезывания постоянных зубов лечение проводят с удалением отдельных зубов на верхней челюсти (чаще первых или вторых </a:t>
            </a:r>
            <a:r>
              <a:rPr lang="ru-RU" dirty="0" err="1"/>
              <a:t>премоляров</a:t>
            </a:r>
            <a:r>
              <a:rPr lang="ru-RU" dirty="0"/>
              <a:t>) и перемещением передних зубов в небном направлении. </a:t>
            </a:r>
          </a:p>
        </p:txBody>
      </p:sp>
      <p:pic>
        <p:nvPicPr>
          <p:cNvPr id="4" name="Рисунок 3" descr="f3d2699709a8b5e3fb3c0d99511d5536.jpg"/>
          <p:cNvPicPr>
            <a:picLocks noChangeAspect="1"/>
          </p:cNvPicPr>
          <p:nvPr/>
        </p:nvPicPr>
        <p:blipFill>
          <a:blip r:embed="rId2" cstate="print"/>
          <a:stretch>
            <a:fillRect/>
          </a:stretch>
        </p:blipFill>
        <p:spPr>
          <a:xfrm>
            <a:off x="1403648" y="2564904"/>
            <a:ext cx="6588224" cy="4088033"/>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188641"/>
            <a:ext cx="9144000" cy="2736303"/>
          </a:xfrm>
        </p:spPr>
        <p:txBody>
          <a:bodyPr>
            <a:normAutofit fontScale="85000" lnSpcReduction="10000"/>
          </a:bodyPr>
          <a:lstStyle/>
          <a:p>
            <a:r>
              <a:rPr lang="ru-RU" dirty="0"/>
              <a:t>Также в возрасте от 6 до 10 лет для лечения </a:t>
            </a:r>
            <a:r>
              <a:rPr lang="ru-RU" dirty="0" err="1"/>
              <a:t>зубоальвеолярной</a:t>
            </a:r>
            <a:r>
              <a:rPr lang="ru-RU" dirty="0"/>
              <a:t> формы </a:t>
            </a:r>
            <a:r>
              <a:rPr lang="ru-RU" dirty="0" err="1"/>
              <a:t>дистоокклюзии</a:t>
            </a:r>
            <a:r>
              <a:rPr lang="ru-RU" dirty="0"/>
              <a:t> при </a:t>
            </a:r>
            <a:r>
              <a:rPr lang="ru-RU" dirty="0" err="1"/>
              <a:t>нерезко</a:t>
            </a:r>
            <a:r>
              <a:rPr lang="ru-RU" dirty="0"/>
              <a:t> выраженных нарушениях прикуса можно использовать </a:t>
            </a:r>
            <a:r>
              <a:rPr lang="ru-RU" dirty="0" err="1"/>
              <a:t>трейнеры.Трейнер</a:t>
            </a:r>
            <a:r>
              <a:rPr lang="ru-RU" dirty="0"/>
              <a:t> способствует устранению вредных привычек: сосания пальцев, ротового дыхания, прикусывания нижней губы. С его помощью достигается нормализация положения нижней челюсти и ее роста.</a:t>
            </a:r>
          </a:p>
        </p:txBody>
      </p:sp>
      <p:pic>
        <p:nvPicPr>
          <p:cNvPr id="4" name="Объект 4">
            <a:extLst>
              <a:ext uri="{FF2B5EF4-FFF2-40B4-BE49-F238E27FC236}">
                <a16:creationId xmlns:a16="http://schemas.microsoft.com/office/drawing/2014/main" id="{293F429A-0097-4E91-BC87-5ECFE47665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924944"/>
            <a:ext cx="6929438" cy="3645024"/>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67544" y="1340768"/>
            <a:ext cx="8229600" cy="4525963"/>
          </a:xfrm>
          <a:ln w="76200">
            <a:solidFill>
              <a:schemeClr val="accent5">
                <a:lumMod val="60000"/>
                <a:lumOff val="40000"/>
              </a:schemeClr>
            </a:solidFill>
          </a:ln>
        </p:spPr>
        <p:txBody>
          <a:bodyPr>
            <a:normAutofit fontScale="92500" lnSpcReduction="20000"/>
          </a:bodyPr>
          <a:lstStyle/>
          <a:p>
            <a:r>
              <a:rPr lang="ru-RU" dirty="0"/>
              <a:t> Он противопоказан при затрудненном носовом дыхании, обусловленным заболеваниями носоглотки. Пользоваться </a:t>
            </a:r>
            <a:r>
              <a:rPr lang="ru-RU" dirty="0" err="1"/>
              <a:t>трейнером</a:t>
            </a:r>
            <a:r>
              <a:rPr lang="ru-RU" dirty="0"/>
              <a:t> следует во время сна и днем 1-1,5 часа. Голубой прозрачный </a:t>
            </a:r>
            <a:r>
              <a:rPr lang="ru-RU" dirty="0" err="1"/>
              <a:t>трейнер</a:t>
            </a:r>
            <a:r>
              <a:rPr lang="ru-RU" dirty="0"/>
              <a:t> предназначен для устранения </a:t>
            </a:r>
            <a:r>
              <a:rPr lang="ru-RU" dirty="0" err="1"/>
              <a:t>миофункциональных</a:t>
            </a:r>
            <a:r>
              <a:rPr lang="ru-RU" dirty="0"/>
              <a:t> нарушений. Средняя длительность пользования им – 6 месяцев. Для окончательного выравнивания зубов используют розовый </a:t>
            </a:r>
            <a:r>
              <a:rPr lang="ru-RU" dirty="0" err="1"/>
              <a:t>трейнер</a:t>
            </a:r>
            <a:r>
              <a:rPr lang="ru-RU" dirty="0"/>
              <a:t> - более жесткий. Длительность лечения розовым </a:t>
            </a:r>
            <a:r>
              <a:rPr lang="ru-RU" dirty="0" err="1"/>
              <a:t>трейнером</a:t>
            </a:r>
            <a:r>
              <a:rPr lang="ru-RU" dirty="0"/>
              <a:t> от 6 до 12 месяцев</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Лечение в период позднего сменного и в постоянного прикуса</a:t>
            </a:r>
          </a:p>
        </p:txBody>
      </p:sp>
      <p:sp>
        <p:nvSpPr>
          <p:cNvPr id="3" name="Содержимое 2"/>
          <p:cNvSpPr>
            <a:spLocks noGrp="1"/>
          </p:cNvSpPr>
          <p:nvPr>
            <p:ph idx="1"/>
          </p:nvPr>
        </p:nvSpPr>
        <p:spPr>
          <a:xfrm>
            <a:off x="539552" y="2132856"/>
            <a:ext cx="8229600" cy="4525963"/>
          </a:xfrm>
        </p:spPr>
        <p:txBody>
          <a:bodyPr/>
          <a:lstStyle/>
          <a:p>
            <a:r>
              <a:rPr lang="ru-RU" dirty="0"/>
              <a:t>В позднем сменном и постоянном прикусе из съемных </a:t>
            </a:r>
            <a:r>
              <a:rPr lang="ru-RU" dirty="0" err="1"/>
              <a:t>ортодонтических</a:t>
            </a:r>
            <a:r>
              <a:rPr lang="ru-RU" dirty="0"/>
              <a:t> аппаратов для лечения дистальной окклюзии наиболее часто используются аппараты </a:t>
            </a:r>
            <a:r>
              <a:rPr lang="ru-RU" dirty="0" err="1"/>
              <a:t>О.М.Башаровой</a:t>
            </a:r>
            <a:endParaRPr lang="ru-RU"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836712"/>
            <a:ext cx="8229600" cy="1143000"/>
          </a:xfrm>
        </p:spPr>
        <p:txBody>
          <a:bodyPr>
            <a:normAutofit fontScale="90000"/>
          </a:bodyPr>
          <a:lstStyle/>
          <a:p>
            <a:r>
              <a:rPr lang="ru-RU" dirty="0"/>
              <a:t>Аппарат </a:t>
            </a:r>
            <a:r>
              <a:rPr lang="ru-RU" dirty="0" err="1"/>
              <a:t>Башаровой</a:t>
            </a:r>
            <a:r>
              <a:rPr lang="ru-RU" dirty="0"/>
              <a:t> с пружинящими </a:t>
            </a:r>
            <a:r>
              <a:rPr lang="ru-RU" dirty="0" err="1"/>
              <a:t>наклонно-накусочными</a:t>
            </a:r>
            <a:r>
              <a:rPr lang="ru-RU" dirty="0"/>
              <a:t> плоскостями для лечения дистальной окклюзии, осложненной глубокой окклюзией</a:t>
            </a:r>
          </a:p>
        </p:txBody>
      </p:sp>
      <p:pic>
        <p:nvPicPr>
          <p:cNvPr id="4" name="Содержимое 3" descr="Безымянный.png"/>
          <p:cNvPicPr>
            <a:picLocks noGrp="1" noChangeAspect="1"/>
          </p:cNvPicPr>
          <p:nvPr>
            <p:ph idx="1"/>
          </p:nvPr>
        </p:nvPicPr>
        <p:blipFill>
          <a:blip r:embed="rId2" cstate="print"/>
          <a:stretch>
            <a:fillRect/>
          </a:stretch>
        </p:blipFill>
        <p:spPr>
          <a:xfrm>
            <a:off x="2339752" y="2996952"/>
            <a:ext cx="4639331" cy="3382370"/>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Формирователь прикуса для лечения дистальной окклюзии</a:t>
            </a:r>
          </a:p>
        </p:txBody>
      </p:sp>
      <p:pic>
        <p:nvPicPr>
          <p:cNvPr id="4" name="Содержимое 3" descr="Безымянный.png"/>
          <p:cNvPicPr>
            <a:picLocks noGrp="1" noChangeAspect="1"/>
          </p:cNvPicPr>
          <p:nvPr>
            <p:ph idx="1"/>
          </p:nvPr>
        </p:nvPicPr>
        <p:blipFill>
          <a:blip r:embed="rId2" cstate="print"/>
          <a:stretch>
            <a:fillRect/>
          </a:stretch>
        </p:blipFill>
        <p:spPr>
          <a:xfrm>
            <a:off x="1691680" y="2276872"/>
            <a:ext cx="5760640" cy="3465751"/>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Лечение в период постоянного прикуса</a:t>
            </a:r>
          </a:p>
        </p:txBody>
      </p:sp>
      <p:sp>
        <p:nvSpPr>
          <p:cNvPr id="3" name="Содержимое 2"/>
          <p:cNvSpPr>
            <a:spLocks noGrp="1"/>
          </p:cNvSpPr>
          <p:nvPr>
            <p:ph idx="1"/>
          </p:nvPr>
        </p:nvSpPr>
        <p:spPr>
          <a:ln w="76200">
            <a:solidFill>
              <a:schemeClr val="tx1"/>
            </a:solidFill>
          </a:ln>
        </p:spPr>
        <p:txBody>
          <a:bodyPr>
            <a:normAutofit fontScale="85000" lnSpcReduction="10000"/>
          </a:bodyPr>
          <a:lstStyle/>
          <a:p>
            <a:pPr marL="0" indent="0">
              <a:buNone/>
            </a:pPr>
            <a:r>
              <a:rPr lang="ru-RU" dirty="0"/>
              <a:t>В виду отсутствия возможности повлиять на рост челюстей, необходимость применения методов зависит от клинической формы аномалии .Применяют</a:t>
            </a:r>
          </a:p>
          <a:p>
            <a:pPr marL="0" indent="0">
              <a:buNone/>
            </a:pPr>
            <a:r>
              <a:rPr lang="ru-RU" dirty="0"/>
              <a:t>несъемную </a:t>
            </a:r>
            <a:r>
              <a:rPr lang="ru-RU" dirty="0" err="1"/>
              <a:t>ортодонтическую</a:t>
            </a:r>
            <a:r>
              <a:rPr lang="ru-RU" dirty="0"/>
              <a:t> технику в сочетании с:</a:t>
            </a:r>
          </a:p>
          <a:p>
            <a:pPr marL="0" indent="0">
              <a:buNone/>
            </a:pPr>
            <a:r>
              <a:rPr lang="ru-RU" dirty="0"/>
              <a:t>- лицевой дугой,</a:t>
            </a:r>
          </a:p>
          <a:p>
            <a:pPr marL="0" indent="0">
              <a:buNone/>
            </a:pPr>
            <a:r>
              <a:rPr lang="ru-RU" dirty="0"/>
              <a:t>- несъемными </a:t>
            </a:r>
            <a:r>
              <a:rPr lang="ru-RU" dirty="0" err="1"/>
              <a:t>дистализирующими</a:t>
            </a:r>
            <a:r>
              <a:rPr lang="ru-RU" dirty="0"/>
              <a:t> и расширяющими аппаратами,</a:t>
            </a:r>
          </a:p>
          <a:p>
            <a:pPr marL="0" indent="0">
              <a:buNone/>
            </a:pPr>
            <a:r>
              <a:rPr lang="ru-RU" dirty="0"/>
              <a:t>- аппаратом </a:t>
            </a:r>
            <a:r>
              <a:rPr lang="ru-RU" dirty="0" err="1"/>
              <a:t>Гербста</a:t>
            </a:r>
            <a:r>
              <a:rPr lang="ru-RU" dirty="0"/>
              <a:t>,</a:t>
            </a:r>
          </a:p>
          <a:p>
            <a:pPr marL="0" indent="0">
              <a:buNone/>
            </a:pPr>
            <a:r>
              <a:rPr lang="ru-RU" dirty="0"/>
              <a:t>- аппаратом Твин- блок.</a:t>
            </a:r>
          </a:p>
          <a:p>
            <a:pPr marL="0" indent="0">
              <a:buNone/>
            </a:pPr>
            <a:r>
              <a:rPr lang="ru-RU" dirty="0"/>
              <a:t>-</a:t>
            </a:r>
            <a:r>
              <a:rPr lang="ru-RU" dirty="0" err="1"/>
              <a:t>Ортогнатическая</a:t>
            </a:r>
            <a:r>
              <a:rPr lang="ru-RU" dirty="0"/>
              <a:t> хирургия</a:t>
            </a:r>
          </a:p>
          <a:p>
            <a:endParaRPr lang="ru-RU"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440160"/>
          </a:xfrm>
        </p:spPr>
        <p:txBody>
          <a:bodyPr>
            <a:noAutofit/>
          </a:bodyPr>
          <a:lstStyle/>
          <a:p>
            <a:r>
              <a:rPr lang="ru-RU" sz="2400" dirty="0"/>
              <a:t>Аппарат </a:t>
            </a:r>
            <a:r>
              <a:rPr lang="ru-RU" sz="2400" dirty="0" err="1"/>
              <a:t>Гербста</a:t>
            </a:r>
            <a:r>
              <a:rPr lang="ru-RU" sz="2400" dirty="0"/>
              <a:t> представляет собой сложную конструкцию, принцип работы которой заключается в постоянном принудительном натяжении нижней челюсти, за счет которого она постепенно выдвигается вперед</a:t>
            </a:r>
            <a:br>
              <a:rPr lang="ru-RU" sz="2400" dirty="0"/>
            </a:br>
            <a:endParaRPr lang="ru-RU" sz="2400" dirty="0"/>
          </a:p>
        </p:txBody>
      </p:sp>
      <p:pic>
        <p:nvPicPr>
          <p:cNvPr id="4" name="Содержимое 3" descr="Безымянный.png"/>
          <p:cNvPicPr>
            <a:picLocks noGrp="1" noChangeAspect="1"/>
          </p:cNvPicPr>
          <p:nvPr>
            <p:ph idx="1"/>
          </p:nvPr>
        </p:nvPicPr>
        <p:blipFill>
          <a:blip r:embed="rId2" cstate="print"/>
          <a:stretch>
            <a:fillRect/>
          </a:stretch>
        </p:blipFill>
        <p:spPr>
          <a:xfrm>
            <a:off x="-42248" y="1700808"/>
            <a:ext cx="9186248" cy="5157192"/>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age-9.jpg"/>
          <p:cNvPicPr>
            <a:picLocks noChangeAspect="1"/>
          </p:cNvPicPr>
          <p:nvPr/>
        </p:nvPicPr>
        <p:blipFill>
          <a:blip r:embed="rId2" cstate="print"/>
          <a:stretch>
            <a:fillRect/>
          </a:stretch>
        </p:blipFill>
        <p:spPr>
          <a:xfrm>
            <a:off x="4860032" y="3356992"/>
            <a:ext cx="4467054" cy="3345928"/>
          </a:xfrm>
          <a:prstGeom prst="rect">
            <a:avLst/>
          </a:prstGeom>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5004048" cy="6858000"/>
          </a:xfrm>
        </p:spPr>
        <p:txBody>
          <a:bodyPr>
            <a:normAutofit fontScale="85000" lnSpcReduction="20000"/>
          </a:bodyPr>
          <a:lstStyle/>
          <a:p>
            <a:pPr marL="0" indent="0">
              <a:buNone/>
            </a:pPr>
            <a:r>
              <a:rPr lang="ru-RU" dirty="0"/>
              <a:t>Аппарат </a:t>
            </a:r>
            <a:r>
              <a:rPr lang="ru-RU" dirty="0" err="1"/>
              <a:t>Гербста</a:t>
            </a:r>
            <a:r>
              <a:rPr lang="ru-RU" dirty="0"/>
              <a:t> способен стимулировать </a:t>
            </a:r>
            <a:r>
              <a:rPr lang="ru-RU" dirty="0" err="1"/>
              <a:t>мыщелковый</a:t>
            </a:r>
            <a:r>
              <a:rPr lang="ru-RU" dirty="0"/>
              <a:t> рост и вызывать </a:t>
            </a:r>
            <a:r>
              <a:rPr lang="ru-RU" dirty="0" err="1"/>
              <a:t>ремоделяцию</a:t>
            </a:r>
            <a:r>
              <a:rPr lang="ru-RU" dirty="0"/>
              <a:t> суставной ямки у детей и взрослых. По сравнению со съемными аппаратами аппарат </a:t>
            </a:r>
            <a:r>
              <a:rPr lang="ru-RU" dirty="0" err="1"/>
              <a:t>Гербста</a:t>
            </a:r>
            <a:r>
              <a:rPr lang="ru-RU" dirty="0"/>
              <a:t> имеет ряд преимуществ:</a:t>
            </a:r>
          </a:p>
          <a:p>
            <a:pPr marL="0" indent="0">
              <a:buNone/>
            </a:pPr>
            <a:r>
              <a:rPr lang="ru-RU" dirty="0"/>
              <a:t>устройство активно воздействует на зубочелюстную систему в течение 24 часов в сутки, при этом от пациента не требуется никаких действий,</a:t>
            </a:r>
          </a:p>
          <a:p>
            <a:pPr marL="0" indent="0">
              <a:buNone/>
            </a:pPr>
            <a:r>
              <a:rPr lang="ru-RU" dirty="0"/>
              <a:t>его можно применять при нарушении носового дыхания,</a:t>
            </a:r>
          </a:p>
          <a:p>
            <a:pPr marL="0" indent="0">
              <a:buNone/>
            </a:pPr>
            <a:r>
              <a:rPr lang="ru-RU" dirty="0"/>
              <a:t>период лечения составляет 6-10 месяцев,</a:t>
            </a:r>
          </a:p>
          <a:p>
            <a:pPr marL="0" indent="0">
              <a:buNone/>
            </a:pPr>
            <a:r>
              <a:rPr lang="ru-RU" dirty="0"/>
              <a:t>его применение совместимо со всеми видами </a:t>
            </a:r>
            <a:r>
              <a:rPr lang="ru-RU" dirty="0" err="1"/>
              <a:t>мультибондинг-системы</a:t>
            </a:r>
            <a:r>
              <a:rPr lang="ru-RU" dirty="0"/>
              <a:t>.</a:t>
            </a:r>
          </a:p>
          <a:p>
            <a:endParaRPr lang="ru-RU" dirty="0"/>
          </a:p>
        </p:txBody>
      </p:sp>
      <p:pic>
        <p:nvPicPr>
          <p:cNvPr id="4" name="Объект 7">
            <a:extLst>
              <a:ext uri="{FF2B5EF4-FFF2-40B4-BE49-F238E27FC236}">
                <a16:creationId xmlns:a16="http://schemas.microsoft.com/office/drawing/2014/main" id="{2671EC86-BD55-4CFA-B185-00ED5C5966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332656"/>
            <a:ext cx="3048000" cy="304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2019656.jpg"/>
          <p:cNvPicPr>
            <a:picLocks noChangeAspect="1"/>
          </p:cNvPicPr>
          <p:nvPr/>
        </p:nvPicPr>
        <p:blipFill>
          <a:blip r:embed="rId2" cstate="print"/>
          <a:stretch>
            <a:fillRect/>
          </a:stretch>
        </p:blipFill>
        <p:spPr>
          <a:xfrm>
            <a:off x="-2196752" y="-722337"/>
            <a:ext cx="11340752" cy="7932927"/>
          </a:xfrm>
          <a:prstGeom prst="rect">
            <a:avLst/>
          </a:prstGeom>
        </p:spPr>
      </p:pic>
      <p:sp>
        <p:nvSpPr>
          <p:cNvPr id="3" name="Содержимое 2"/>
          <p:cNvSpPr>
            <a:spLocks noGrp="1"/>
          </p:cNvSpPr>
          <p:nvPr>
            <p:ph idx="1"/>
          </p:nvPr>
        </p:nvSpPr>
        <p:spPr>
          <a:xfrm>
            <a:off x="4716016" y="0"/>
            <a:ext cx="4427984" cy="7461448"/>
          </a:xfrm>
        </p:spPr>
        <p:txBody>
          <a:bodyPr>
            <a:normAutofit fontScale="62500" lnSpcReduction="20000"/>
          </a:bodyPr>
          <a:lstStyle/>
          <a:p>
            <a:r>
              <a:rPr lang="ru-RU" b="1" dirty="0"/>
              <a:t>Ротовое дыхание</a:t>
            </a:r>
            <a:r>
              <a:rPr lang="ru-RU" dirty="0"/>
              <a:t> ребёнка является этиологическим фактором и следствием различных </a:t>
            </a:r>
            <a:r>
              <a:rPr lang="ru-RU" dirty="0" err="1"/>
              <a:t>миофункциональных</a:t>
            </a:r>
            <a:r>
              <a:rPr lang="ru-RU" dirty="0"/>
              <a:t> нарушений. Данное дыхание формируется за счёт возникновения механических факторов, при которых носовое дыхание затруднено. К ним можно отнести гипертрофию нижних носовых раковин, заболевания верхних дыхательных путей. В результате данных препятствий формируется дистальное положение нижней челюсти, язык располагается на дне полости рта, а верхняя челюсть при этом уплощается и сужается. Таким образом, формируется сужение верхнего зубного ряда в боковых участках и удлинение в переднем отделе, что в дальнейшем способствует формированию большего переднезаднего размера верхнего зубного ряда по сравнению с нижним зубным рядом</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ln w="76200">
            <a:solidFill>
              <a:schemeClr val="tx2">
                <a:lumMod val="60000"/>
                <a:lumOff val="40000"/>
              </a:schemeClr>
            </a:solidFill>
          </a:ln>
        </p:spPr>
        <p:txBody>
          <a:bodyPr>
            <a:normAutofit fontScale="85000" lnSpcReduction="20000"/>
          </a:bodyPr>
          <a:lstStyle/>
          <a:p>
            <a:pPr marL="0" indent="0">
              <a:buNone/>
            </a:pPr>
            <a:r>
              <a:rPr lang="ru-RU" dirty="0"/>
              <a:t>Показания к применению аппарата </a:t>
            </a:r>
            <a:r>
              <a:rPr lang="ru-RU" dirty="0" err="1"/>
              <a:t>Гербста</a:t>
            </a:r>
            <a:endParaRPr lang="ru-RU" dirty="0"/>
          </a:p>
          <a:p>
            <a:pPr marL="0" indent="0">
              <a:buNone/>
            </a:pPr>
            <a:r>
              <a:rPr lang="ru-RU" dirty="0"/>
              <a:t>1.Скелетная патология II класса средней и тяжелой степени тяжести;</a:t>
            </a:r>
          </a:p>
          <a:p>
            <a:pPr marL="0" indent="0">
              <a:buNone/>
            </a:pPr>
            <a:r>
              <a:rPr lang="ru-RU" dirty="0"/>
              <a:t>2.Неспособность пациентов к сотрудничеству при лечении съемными аппаратами.</a:t>
            </a:r>
          </a:p>
          <a:p>
            <a:pPr marL="0" indent="0">
              <a:buNone/>
            </a:pPr>
            <a:r>
              <a:rPr lang="ru-RU" dirty="0"/>
              <a:t>3.Возражение пациентов против размеров других аппаратов.</a:t>
            </a:r>
          </a:p>
          <a:p>
            <a:pPr marL="0" indent="0">
              <a:buNone/>
            </a:pPr>
            <a:r>
              <a:rPr lang="ru-RU" dirty="0"/>
              <a:t>4.Двусторонний перекрестный прикус.</a:t>
            </a:r>
          </a:p>
          <a:p>
            <a:pPr marL="0" indent="0">
              <a:buNone/>
            </a:pPr>
            <a:r>
              <a:rPr lang="ru-RU" dirty="0"/>
              <a:t>Противопоказаниями для применения аппарата являются психические расстройства, тяжелая соматическая патология</a:t>
            </a:r>
          </a:p>
          <a:p>
            <a:endParaRPr lang="ru-RU"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1"/>
            <a:ext cx="9144000" cy="2780927"/>
          </a:xfrm>
        </p:spPr>
        <p:txBody>
          <a:bodyPr>
            <a:normAutofit fontScale="77500" lnSpcReduction="20000"/>
          </a:bodyPr>
          <a:lstStyle/>
          <a:p>
            <a:pPr marL="0" indent="0">
              <a:buNone/>
            </a:pPr>
            <a:r>
              <a:rPr lang="ru-RU" dirty="0"/>
              <a:t>Полезна для детей имеющих </a:t>
            </a:r>
            <a:r>
              <a:rPr lang="ru-RU" dirty="0" err="1"/>
              <a:t>протрузию</a:t>
            </a:r>
            <a:r>
              <a:rPr lang="ru-RU" dirty="0"/>
              <a:t> верхних зубов и </a:t>
            </a:r>
            <a:r>
              <a:rPr lang="ru-RU" dirty="0" err="1"/>
              <a:t>ретрузию</a:t>
            </a:r>
            <a:r>
              <a:rPr lang="ru-RU" dirty="0"/>
              <a:t> нижних, так как происходит ретракция верхних моляров и </a:t>
            </a:r>
            <a:r>
              <a:rPr lang="ru-RU" dirty="0" err="1"/>
              <a:t>протрузия</a:t>
            </a:r>
            <a:r>
              <a:rPr lang="ru-RU" dirty="0"/>
              <a:t> нижних резцов</a:t>
            </a:r>
          </a:p>
          <a:p>
            <a:pPr marL="0" indent="0">
              <a:buNone/>
            </a:pPr>
            <a:r>
              <a:rPr lang="ru-RU" dirty="0"/>
              <a:t>Применяется при недоразвитии нижней челюсти. </a:t>
            </a:r>
          </a:p>
          <a:p>
            <a:pPr marL="0" indent="0">
              <a:buNone/>
            </a:pPr>
            <a:r>
              <a:rPr lang="ru-RU" dirty="0"/>
              <a:t>Зачастую к помощи лицевой дуги прибегают как к дополнительной мере при лечении с использованием </a:t>
            </a:r>
            <a:r>
              <a:rPr lang="ru-RU" dirty="0" err="1"/>
              <a:t>брекет-системы</a:t>
            </a:r>
            <a:r>
              <a:rPr lang="ru-RU" dirty="0"/>
              <a:t>. </a:t>
            </a:r>
          </a:p>
          <a:p>
            <a:pPr marL="0" indent="0">
              <a:buNone/>
            </a:pPr>
            <a:r>
              <a:rPr lang="ru-RU" dirty="0"/>
              <a:t>устройство нужно носить не менее 10 часов в сутки</a:t>
            </a:r>
          </a:p>
          <a:p>
            <a:endParaRPr lang="ru-RU" dirty="0"/>
          </a:p>
        </p:txBody>
      </p:sp>
      <p:pic>
        <p:nvPicPr>
          <p:cNvPr id="4" name="Рисунок 3" descr="12-licevaja-duga.jpg"/>
          <p:cNvPicPr>
            <a:picLocks noChangeAspect="1"/>
          </p:cNvPicPr>
          <p:nvPr/>
        </p:nvPicPr>
        <p:blipFill>
          <a:blip r:embed="rId2" cstate="print"/>
          <a:stretch>
            <a:fillRect/>
          </a:stretch>
        </p:blipFill>
        <p:spPr>
          <a:xfrm>
            <a:off x="1763688" y="2708920"/>
            <a:ext cx="6221676" cy="414908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251520" y="260648"/>
            <a:ext cx="4464496" cy="6408712"/>
          </a:xfrm>
        </p:spPr>
        <p:txBody>
          <a:bodyPr>
            <a:normAutofit fontScale="92500" lnSpcReduction="20000"/>
          </a:bodyPr>
          <a:lstStyle/>
          <a:p>
            <a:r>
              <a:rPr lang="ru-RU" dirty="0"/>
              <a:t>При скелетной форме дистального прикуса, обусловленной дистальным положением нижней челюсти, в молодом возрасте до 20 лет показано лечение на </a:t>
            </a:r>
            <a:r>
              <a:rPr lang="ru-RU" dirty="0" err="1"/>
              <a:t>брекет-системе</a:t>
            </a:r>
            <a:r>
              <a:rPr lang="ru-RU" dirty="0"/>
              <a:t> в комбинации с резиновой тягой. При лечении в более старшем возрасте показано применение аппаратурно-хирургического метода.</a:t>
            </a:r>
          </a:p>
          <a:p>
            <a:endParaRPr lang="ru-RU" dirty="0"/>
          </a:p>
        </p:txBody>
      </p:sp>
      <p:pic>
        <p:nvPicPr>
          <p:cNvPr id="4" name="Рисунок 3" descr="9210.jpg"/>
          <p:cNvPicPr>
            <a:picLocks noChangeAspect="1"/>
          </p:cNvPicPr>
          <p:nvPr/>
        </p:nvPicPr>
        <p:blipFill>
          <a:blip r:embed="rId2" cstate="print"/>
          <a:stretch>
            <a:fillRect/>
          </a:stretch>
        </p:blipFill>
        <p:spPr>
          <a:xfrm>
            <a:off x="4644008" y="260648"/>
            <a:ext cx="4120610" cy="3096344"/>
          </a:xfrm>
          <a:prstGeom prst="rect">
            <a:avLst/>
          </a:prstGeom>
        </p:spPr>
      </p:pic>
      <p:pic>
        <p:nvPicPr>
          <p:cNvPr id="5" name="Объект 5">
            <a:extLst>
              <a:ext uri="{FF2B5EF4-FFF2-40B4-BE49-F238E27FC236}">
                <a16:creationId xmlns:a16="http://schemas.microsoft.com/office/drawing/2014/main" id="{7C41CC94-E373-4FCC-BC1F-9264E0E034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3519424"/>
            <a:ext cx="4038600" cy="3338576"/>
          </a:xfrm>
          <a:prstGeom prst="rect">
            <a:avLst/>
          </a:prstGeom>
          <a:ln>
            <a:noFill/>
          </a:ln>
          <a:effectLst>
            <a:softEdge rad="112500"/>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normAutofit fontScale="90000"/>
          </a:bodyPr>
          <a:lstStyle/>
          <a:p>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Ретенционный</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период. </a:t>
            </a:r>
            <a:b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Содержимое 2"/>
          <p:cNvSpPr>
            <a:spLocks noGrp="1"/>
          </p:cNvSpPr>
          <p:nvPr>
            <p:ph idx="1"/>
          </p:nvPr>
        </p:nvSpPr>
        <p:spPr>
          <a:xfrm>
            <a:off x="0" y="548681"/>
            <a:ext cx="9144000" cy="3600399"/>
          </a:xfrm>
        </p:spPr>
        <p:txBody>
          <a:bodyPr>
            <a:normAutofit fontScale="77500" lnSpcReduction="20000"/>
          </a:bodyPr>
          <a:lstStyle/>
          <a:p>
            <a:r>
              <a:rPr lang="ru-RU" dirty="0"/>
              <a:t>После окончания активного периода лечения следует более длительный </a:t>
            </a:r>
            <a:r>
              <a:rPr lang="ru-RU" dirty="0" err="1"/>
              <a:t>ретенционный</a:t>
            </a:r>
            <a:r>
              <a:rPr lang="ru-RU" dirty="0"/>
              <a:t> период </a:t>
            </a:r>
          </a:p>
          <a:p>
            <a:r>
              <a:rPr lang="ru-RU" dirty="0"/>
              <a:t> В молочном прикусе срок </a:t>
            </a:r>
            <a:r>
              <a:rPr lang="ru-RU" dirty="0" err="1"/>
              <a:t>ретенционного</a:t>
            </a:r>
            <a:r>
              <a:rPr lang="ru-RU" dirty="0"/>
              <a:t> периода может быть равен сроку лечения, в сменном прикусе продолжительность </a:t>
            </a:r>
            <a:r>
              <a:rPr lang="ru-RU" dirty="0" err="1"/>
              <a:t>ретенционного</a:t>
            </a:r>
            <a:r>
              <a:rPr lang="ru-RU" dirty="0"/>
              <a:t> периода должна превышать срок активного лечения не менее, чем в 2 раза. У пациентов с постоянным прикусом ретенция должна быть пожизненной </a:t>
            </a:r>
          </a:p>
          <a:p>
            <a:r>
              <a:rPr lang="ru-RU" dirty="0"/>
              <a:t>Методы ретенции включают в себя применение несъемных </a:t>
            </a:r>
            <a:r>
              <a:rPr lang="ru-RU" dirty="0" err="1"/>
              <a:t>ретейнеров</a:t>
            </a:r>
            <a:r>
              <a:rPr lang="ru-RU" dirty="0"/>
              <a:t> и съемных </a:t>
            </a:r>
            <a:r>
              <a:rPr lang="ru-RU" dirty="0" err="1"/>
              <a:t>ретенционных</a:t>
            </a:r>
            <a:r>
              <a:rPr lang="ru-RU" dirty="0"/>
              <a:t> аппаратов. В качестве съемных </a:t>
            </a:r>
            <a:r>
              <a:rPr lang="ru-RU" dirty="0" err="1"/>
              <a:t>ретейнеров</a:t>
            </a:r>
            <a:r>
              <a:rPr lang="ru-RU" dirty="0"/>
              <a:t> у детей могут применяться аппараты, которые использовались с период активного лечения</a:t>
            </a:r>
          </a:p>
          <a:p>
            <a:endParaRPr lang="ru-RU" dirty="0"/>
          </a:p>
        </p:txBody>
      </p:sp>
      <p:pic>
        <p:nvPicPr>
          <p:cNvPr id="4" name="Объект 7">
            <a:extLst>
              <a:ext uri="{FF2B5EF4-FFF2-40B4-BE49-F238E27FC236}">
                <a16:creationId xmlns:a16="http://schemas.microsoft.com/office/drawing/2014/main" id="{A5738BFD-5F4D-4A77-9AED-167ACC2DE5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437112"/>
            <a:ext cx="4038600" cy="1774882"/>
          </a:xfrm>
          <a:prstGeom prst="rect">
            <a:avLst/>
          </a:prstGeom>
        </p:spPr>
      </p:pic>
      <p:pic>
        <p:nvPicPr>
          <p:cNvPr id="5" name="Рисунок 4" descr="T121_250x200_a11.jpg"/>
          <p:cNvPicPr>
            <a:picLocks noChangeAspect="1"/>
          </p:cNvPicPr>
          <p:nvPr/>
        </p:nvPicPr>
        <p:blipFill>
          <a:blip r:embed="rId3" cstate="print"/>
          <a:stretch>
            <a:fillRect/>
          </a:stretch>
        </p:blipFill>
        <p:spPr>
          <a:xfrm>
            <a:off x="5364088" y="4221088"/>
            <a:ext cx="2922240" cy="2337792"/>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Литература</a:t>
            </a:r>
          </a:p>
        </p:txBody>
      </p:sp>
      <p:sp>
        <p:nvSpPr>
          <p:cNvPr id="3" name="Содержимое 2"/>
          <p:cNvSpPr>
            <a:spLocks noGrp="1"/>
          </p:cNvSpPr>
          <p:nvPr>
            <p:ph idx="1"/>
          </p:nvPr>
        </p:nvSpPr>
        <p:spPr>
          <a:xfrm>
            <a:off x="539552" y="1484784"/>
            <a:ext cx="8229600" cy="4525963"/>
          </a:xfrm>
        </p:spPr>
        <p:txBody>
          <a:bodyPr>
            <a:normAutofit fontScale="70000" lnSpcReduction="20000"/>
          </a:bodyPr>
          <a:lstStyle/>
          <a:p>
            <a:r>
              <a:rPr lang="ru-RU" dirty="0" err="1"/>
              <a:t>Персин</a:t>
            </a:r>
            <a:r>
              <a:rPr lang="ru-RU" dirty="0"/>
              <a:t> Л.С. Ортодонтия. Диагностика и лечение зубочелюстных аномалий. Руководство для врачей. М.: Медицина, 2004. –</a:t>
            </a:r>
          </a:p>
          <a:p>
            <a:r>
              <a:rPr lang="ru-RU" dirty="0"/>
              <a:t>Алимова М.Я., Григорьева О.Ш. Особенности функциональной диагностики зубочелюстных аномалий в сагиттальной плоскости // Ортодонтия. – 2010. – № 3. – С. 18-25.</a:t>
            </a:r>
          </a:p>
          <a:p>
            <a:r>
              <a:rPr lang="ru-RU" dirty="0" err="1"/>
              <a:t>Габарцевич</a:t>
            </a:r>
            <a:r>
              <a:rPr lang="ru-RU" dirty="0"/>
              <a:t> Д.В. Лечение дистального прикуса функциональными аппаратами у детей// Стоматологический журнал. – 2008. – №2. – С. 140-143.</a:t>
            </a:r>
          </a:p>
          <a:p>
            <a:r>
              <a:rPr lang="en-US" dirty="0">
                <a:hlinkClick r:id="rId2"/>
              </a:rPr>
              <a:t>https://probolezny.ru/distalnyy-prikus/#oslozhneniya-0</a:t>
            </a:r>
            <a:endParaRPr lang="ru-RU" dirty="0"/>
          </a:p>
          <a:p>
            <a:r>
              <a:rPr lang="en-US" dirty="0">
                <a:hlinkClick r:id="rId3"/>
              </a:rPr>
              <a:t>https://www.mediline-ul.ru/blog/ispravlenie-prikusa-bez-breketov-unikalnye-vozmozhnosti-elaynerov/</a:t>
            </a:r>
            <a:endParaRPr lang="ru-RU" dirty="0"/>
          </a:p>
          <a:p>
            <a:r>
              <a:rPr lang="en-US" dirty="0">
                <a:hlinkClick r:id="rId3"/>
              </a:rPr>
              <a:t>https://www.mediline-ul.ru/blog/ispravlenie-prikusa-bez-breketov-unikalnye-vozmozhnosti-elaynerov/</a:t>
            </a:r>
            <a:endParaRPr lang="ru-RU" dirty="0"/>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00201"/>
            <a:ext cx="8075240" cy="4061048"/>
          </a:xfrm>
          <a:ln w="76200">
            <a:solidFill>
              <a:srgbClr val="FF0000"/>
            </a:solidFill>
          </a:ln>
        </p:spPr>
        <p:txBody>
          <a:bodyPr/>
          <a:lstStyle/>
          <a:p>
            <a:r>
              <a:rPr lang="ru-RU" dirty="0"/>
              <a:t>Н.И. Агапов указывает на негативное </a:t>
            </a:r>
            <a:r>
              <a:rPr lang="ru-RU" b="1" dirty="0"/>
              <a:t>воздействие эндокринных заболеваний</a:t>
            </a:r>
            <a:r>
              <a:rPr lang="ru-RU" dirty="0"/>
              <a:t>, в частности рахита, на рост и формирование переднего участка нижней зубной дуги. По причине рахита может возникнуть сагиттальное несоответствие передних отделов челюстей.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f3d2699709a8b5e3fb3c0d99511d5536.jpg"/>
          <p:cNvPicPr>
            <a:picLocks noChangeAspect="1"/>
          </p:cNvPicPr>
          <p:nvPr/>
        </p:nvPicPr>
        <p:blipFill>
          <a:blip r:embed="rId2" cstate="print"/>
          <a:stretch>
            <a:fillRect/>
          </a:stretch>
        </p:blipFill>
        <p:spPr>
          <a:xfrm>
            <a:off x="1187624" y="2492896"/>
            <a:ext cx="7164288" cy="4218453"/>
          </a:xfrm>
          <a:prstGeom prst="rect">
            <a:avLst/>
          </a:prstGeom>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408712"/>
          </a:xfrm>
        </p:spPr>
        <p:txBody>
          <a:bodyPr>
            <a:normAutofit/>
          </a:bodyPr>
          <a:lstStyle/>
          <a:p>
            <a:r>
              <a:rPr lang="ru-RU" b="1" dirty="0"/>
              <a:t>Преждевременное удаление молочных зубов</a:t>
            </a:r>
            <a:r>
              <a:rPr lang="ru-RU" dirty="0"/>
              <a:t> может привести к изменению местоположения постоянных зубов, что также приводит к формированию дистальной окклюзии.</a:t>
            </a:r>
          </a:p>
          <a:p>
            <a:pPr>
              <a:buNone/>
            </a:pPr>
            <a:br>
              <a:rPr lang="ru-RU" dirty="0"/>
            </a:b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TotalTime>
  <Words>3660</Words>
  <Application>Microsoft Macintosh PowerPoint</Application>
  <PresentationFormat>On-screen Show (4:3)</PresentationFormat>
  <Paragraphs>197</Paragraphs>
  <Slides>74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Arial</vt:lpstr>
      <vt:lpstr>Calibri</vt:lpstr>
      <vt:lpstr>Times New Roman</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Л.С. Персин выдвинул современную классификацию и разделил дистальный прикус на четыре клинических вида:</vt:lpstr>
      <vt:lpstr>По Ю.М. Малыгину</vt:lpstr>
      <vt:lpstr>Аномалии челюстей, приводящие к дистальной окклюзии </vt:lpstr>
      <vt:lpstr>Осложнения дистальной окклюзии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При осмотре пациента с дистальной  окклюзией определяются выпуклый профиль лица, сглаженность носогубных и углубление супраментальной складки. Губы не сомкнуты, либо сомкнуты с напряжением. Снижена функциональная активность круговой мышцы рта, мышц, выдвигающих нижнюю челюсть. Ротовой тип дыхания. Мезиально-щечный бугор верхнего первого постоянного моляра контактирует с антагонистами впереди межбугорковой фиссуры нижнего первого постоянного моляра. Сужение и удлинение верхней, укорочение переднего отрезка нижней зубных дуг. Вестибулярное отклонение продольных осей резцов верхней челюсти с наличием трем или без них, но с наличием сагиттальной щели между верхними и нижними резцами более 3 мм.Контакт режущих краев верхних резцов с красной каймой нижней губы.  </vt:lpstr>
      <vt:lpstr>PowerPoint Presentation</vt:lpstr>
      <vt:lpstr>PowerPoint Presentation</vt:lpstr>
      <vt:lpstr>Параклинические методы диагностики включают в себя: </vt:lpstr>
      <vt:lpstr>PowerPoint Presentation</vt:lpstr>
      <vt:lpstr>PowerPoint Presentation</vt:lpstr>
      <vt:lpstr>Для макрогнатии верхней челюстной характерно:  правильное положение верхней челюсти по отношению к основанию черепа(в норме 8)  увеличение всех параметров верхней челюсти в абсолютных цифрах (snp-ss’; ss’-snp/n-s)  увеличение межрезцового угла(134);  увеличение сагиттального межрезцового расстояния.  Увел угла SNA, ANB, Wits больше нормы или положительное значение </vt:lpstr>
      <vt:lpstr>Для прогнатии верхней челюсти характерно:  нормальные размеры верхней челюсти при ее переднем положении относительно основания черепа(увелечение угла SNA) , Увеличение межчелюстного угла ( ANB), увеличение WITS( больше нормы и имеет полож значение) </vt:lpstr>
      <vt:lpstr>PowerPoint Presentation</vt:lpstr>
      <vt:lpstr>Для нижней ретрогнатии характерно:  заднее положение нижней челюсти относительно основания черепа и верхней челюсти(&lt; SNB;&lt;SNGo) ,  нормальные абсолютные размеры нижней челюсти(Me-Go=66-70),  увеличение сагиттального межрезцового расстояния,  увеличение апикального угла(&gt;ANB);Wits&gt;N  увеличение угла выпуклости лица  </vt:lpstr>
      <vt:lpstr>&lt;SNB; &lt; SNGo Уменьшение протяженности основания нижней челюсти(Me-Go&lt;N) Уменьшение отношения величины основания нижней челюсти к протяженности основания черепа( Me-Go/N-S&lt;N) &lt;SNPg &gt;ANB &gt;Wits </vt:lpstr>
      <vt:lpstr>Увеличение длины основания верхней челюсти Увеличение показателя (ss’-snp/n-s&gt;N) &gt;SNA;&gt;SN-snp &gt;ANB &gt;Wits </vt:lpstr>
      <vt:lpstr>Увеличение длины основания верхней челюсти (ss’-snp&gt;N) ss’-snp/n-s&gt;N) Me-Go&lt;N Me-Go/n-s&lt;N &gt;SNA  и &gt; ANB &lt;SNB ; &lt; snPg &gt;Wits</vt:lpstr>
      <vt:lpstr>PowerPoint Presentation</vt:lpstr>
      <vt:lpstr>PowerPoint Presentation</vt:lpstr>
      <vt:lpstr>PowerPoint Presentation</vt:lpstr>
      <vt:lpstr>Рентгенография кисти и шейных позвонков позволяет определить степень завершенности роста скелета и прогнозировать успешность применения конструкций, влияющих на рост челюсти . Так пубертатный скачок роста наиболее благоприятный период для стимуляции роста нижней челюсти и нормализации смыкания первых  моляров по I классу Энгля. - У девочек- начало 9,5-10 лет, максимальный рост 12-12,5 лет. - У мальчиков- начало 11,5- 12 лет, максимальный рост 14 лет.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Лечение в период прикуса временных зубов</vt:lpstr>
      <vt:lpstr>PowerPoint Presentation</vt:lpstr>
      <vt:lpstr>PowerPoint Presentation</vt:lpstr>
      <vt:lpstr>PowerPoint Presentation</vt:lpstr>
      <vt:lpstr>PowerPoint Presentation</vt:lpstr>
      <vt:lpstr>PowerPoint Presentation</vt:lpstr>
      <vt:lpstr>В этот период эффективно назначать функциональные аппараты, среди которых успешно применяются: </vt:lpstr>
      <vt:lpstr>Лечение дистальной окклюзии в сменном прикусе  </vt:lpstr>
      <vt:lpstr>PowerPoint Presentation</vt:lpstr>
      <vt:lpstr>PowerPoint Presentation</vt:lpstr>
      <vt:lpstr>PowerPoint Presentation</vt:lpstr>
      <vt:lpstr>PowerPoint Presentation</vt:lpstr>
      <vt:lpstr>PowerPoint Presentation</vt:lpstr>
      <vt:lpstr>Лечение в период позднего сменного и в постоянного прикуса</vt:lpstr>
      <vt:lpstr>Аппарат Башаровой с пружинящими наклонно-накусочными плоскостями для лечения дистальной окклюзии, осложненной глубокой окклюзией</vt:lpstr>
      <vt:lpstr>Формирователь прикуса для лечения дистальной окклюзии</vt:lpstr>
      <vt:lpstr>Лечение в период постоянного прикуса</vt:lpstr>
      <vt:lpstr>Аппарат Гербста представляет собой сложную конструкцию, принцип работы которой заключается в постоянном принудительном натяжении нижней челюсти, за счет которого она постепенно выдвигается вперед </vt:lpstr>
      <vt:lpstr>PowerPoint Presentation</vt:lpstr>
      <vt:lpstr>PowerPoint Presentation</vt:lpstr>
      <vt:lpstr>PowerPoint Presentation</vt:lpstr>
      <vt:lpstr>PowerPoint Presentation</vt:lpstr>
      <vt:lpstr>Ретенционный период.  </vt:lpstr>
      <vt:lpstr>Литература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Microsoft Office User</cp:lastModifiedBy>
  <cp:revision>61</cp:revision>
  <dcterms:created xsi:type="dcterms:W3CDTF">2021-09-11T18:10:19Z</dcterms:created>
  <dcterms:modified xsi:type="dcterms:W3CDTF">2022-11-29T13:17:34Z</dcterms:modified>
</cp:coreProperties>
</file>