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8"/>
  </p:notesMasterIdLst>
  <p:sldIdLst>
    <p:sldId id="256" r:id="rId2"/>
    <p:sldId id="257" r:id="rId3"/>
    <p:sldId id="315" r:id="rId4"/>
    <p:sldId id="306" r:id="rId5"/>
    <p:sldId id="268" r:id="rId6"/>
    <p:sldId id="269" r:id="rId7"/>
    <p:sldId id="270" r:id="rId8"/>
    <p:sldId id="258" r:id="rId9"/>
    <p:sldId id="259" r:id="rId10"/>
    <p:sldId id="260" r:id="rId11"/>
    <p:sldId id="261" r:id="rId12"/>
    <p:sldId id="262" r:id="rId13"/>
    <p:sldId id="263" r:id="rId14"/>
    <p:sldId id="264" r:id="rId15"/>
    <p:sldId id="265" r:id="rId16"/>
    <p:sldId id="266" r:id="rId17"/>
    <p:sldId id="271" r:id="rId18"/>
    <p:sldId id="272" r:id="rId19"/>
    <p:sldId id="314" r:id="rId20"/>
    <p:sldId id="307" r:id="rId21"/>
    <p:sldId id="316" r:id="rId22"/>
    <p:sldId id="317" r:id="rId23"/>
    <p:sldId id="318" r:id="rId24"/>
    <p:sldId id="319" r:id="rId25"/>
    <p:sldId id="322" r:id="rId26"/>
    <p:sldId id="273" r:id="rId27"/>
    <p:sldId id="326" r:id="rId28"/>
    <p:sldId id="327" r:id="rId29"/>
    <p:sldId id="328" r:id="rId30"/>
    <p:sldId id="329" r:id="rId31"/>
    <p:sldId id="330" r:id="rId32"/>
    <p:sldId id="331" r:id="rId33"/>
    <p:sldId id="332" r:id="rId34"/>
    <p:sldId id="333" r:id="rId35"/>
    <p:sldId id="320" r:id="rId36"/>
    <p:sldId id="321" r:id="rId37"/>
    <p:sldId id="274" r:id="rId38"/>
    <p:sldId id="275" r:id="rId39"/>
    <p:sldId id="276" r:id="rId40"/>
    <p:sldId id="323" r:id="rId41"/>
    <p:sldId id="324" r:id="rId42"/>
    <p:sldId id="325" r:id="rId43"/>
    <p:sldId id="277" r:id="rId44"/>
    <p:sldId id="278" r:id="rId45"/>
    <p:sldId id="280" r:id="rId46"/>
    <p:sldId id="308" r:id="rId47"/>
    <p:sldId id="310" r:id="rId48"/>
    <p:sldId id="309" r:id="rId49"/>
    <p:sldId id="279" r:id="rId50"/>
    <p:sldId id="311" r:id="rId51"/>
    <p:sldId id="283" r:id="rId52"/>
    <p:sldId id="312" r:id="rId53"/>
    <p:sldId id="313" r:id="rId54"/>
    <p:sldId id="281" r:id="rId55"/>
    <p:sldId id="304" r:id="rId56"/>
    <p:sldId id="305" r:id="rId5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6"/>
  </p:normalViewPr>
  <p:slideViewPr>
    <p:cSldViewPr snapToGrid="0">
      <p:cViewPr varScale="1">
        <p:scale>
          <a:sx n="88" d="100"/>
          <a:sy n="88" d="100"/>
        </p:scale>
        <p:origin x="944"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179C6-5534-49D5-ADDA-F17890FCFC5A}" type="datetimeFigureOut">
              <a:rPr lang="ru-RU" smtClean="0"/>
              <a:pPr/>
              <a:t>29.11.2022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F0BFD3-73CE-4D10-9F0E-154430ACC779}" type="slidenum">
              <a:rPr lang="ru-RU" smtClean="0"/>
              <a:pPr/>
              <a:t>‹#›</a:t>
            </a:fld>
            <a:endParaRPr lang="ru-RU"/>
          </a:p>
        </p:txBody>
      </p:sp>
    </p:spTree>
    <p:extLst>
      <p:ext uri="{BB962C8B-B14F-4D97-AF65-F5344CB8AC3E}">
        <p14:creationId xmlns:p14="http://schemas.microsoft.com/office/powerpoint/2010/main" val="88202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7F0BFD3-73CE-4D10-9F0E-154430ACC779}" type="slidenum">
              <a:rPr lang="ru-RU" smtClean="0"/>
              <a:pPr/>
              <a:t>11</a:t>
            </a:fld>
            <a:endParaRPr lang="ru-RU"/>
          </a:p>
        </p:txBody>
      </p:sp>
    </p:spTree>
    <p:extLst>
      <p:ext uri="{BB962C8B-B14F-4D97-AF65-F5344CB8AC3E}">
        <p14:creationId xmlns:p14="http://schemas.microsoft.com/office/powerpoint/2010/main" val="309268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303114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130827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393154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57103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2401633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4000758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1781474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3416500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299021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101359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2692748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349619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289541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42760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47422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223555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97C3698-046F-451E-A9AC-B57CC5F05315}" type="datetimeFigureOut">
              <a:rPr lang="ru-RU" smtClean="0"/>
              <a:pPr/>
              <a:t>29.11.2022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EDFDBF8-ABE5-4EA7-B14E-3418E68CF792}" type="slidenum">
              <a:rPr lang="ru-RU" smtClean="0"/>
              <a:pPr/>
              <a:t>‹#›</a:t>
            </a:fld>
            <a:endParaRPr lang="ru-RU"/>
          </a:p>
        </p:txBody>
      </p:sp>
    </p:spTree>
    <p:extLst>
      <p:ext uri="{BB962C8B-B14F-4D97-AF65-F5344CB8AC3E}">
        <p14:creationId xmlns:p14="http://schemas.microsoft.com/office/powerpoint/2010/main" val="332584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7C3698-046F-451E-A9AC-B57CC5F05315}" type="datetimeFigureOut">
              <a:rPr lang="ru-RU" smtClean="0"/>
              <a:pPr/>
              <a:t>29.11.2022</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EDFDBF8-ABE5-4EA7-B14E-3418E68CF792}" type="slidenum">
              <a:rPr lang="ru-RU" smtClean="0"/>
              <a:pPr/>
              <a:t>‹#›</a:t>
            </a:fld>
            <a:endParaRPr lang="ru-RU"/>
          </a:p>
        </p:txBody>
      </p:sp>
    </p:spTree>
    <p:extLst>
      <p:ext uri="{BB962C8B-B14F-4D97-AF65-F5344CB8AC3E}">
        <p14:creationId xmlns:p14="http://schemas.microsoft.com/office/powerpoint/2010/main" val="346541414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50680" y="2621041"/>
            <a:ext cx="8825658" cy="1562651"/>
          </a:xfrm>
        </p:spPr>
        <p:txBody>
          <a:bodyPr/>
          <a:lstStyle/>
          <a:p>
            <a:pPr algn="ctr"/>
            <a:br>
              <a:rPr lang="en-US" sz="4800" dirty="0"/>
            </a:br>
            <a:br>
              <a:rPr lang="en-US" sz="4800" dirty="0"/>
            </a:br>
            <a:r>
              <a:rPr lang="ru-RU" sz="4800" dirty="0" err="1"/>
              <a:t>Трансверзальная</a:t>
            </a:r>
            <a:r>
              <a:rPr lang="ru-RU" sz="4800" dirty="0"/>
              <a:t> резцовая окклюзия и </a:t>
            </a:r>
            <a:r>
              <a:rPr lang="ru-RU" sz="4800" dirty="0" err="1"/>
              <a:t>дизокклюзия</a:t>
            </a:r>
            <a:endParaRPr lang="ru-RU" sz="4800" dirty="0"/>
          </a:p>
        </p:txBody>
      </p:sp>
      <p:sp>
        <p:nvSpPr>
          <p:cNvPr id="3" name="Подзаголовок 2"/>
          <p:cNvSpPr>
            <a:spLocks noGrp="1"/>
          </p:cNvSpPr>
          <p:nvPr>
            <p:ph type="subTitle" idx="1"/>
          </p:nvPr>
        </p:nvSpPr>
        <p:spPr>
          <a:xfrm>
            <a:off x="4694829" y="4715821"/>
            <a:ext cx="5581935" cy="1282225"/>
          </a:xfrm>
          <a:solidFill>
            <a:schemeClr val="accent4">
              <a:lumMod val="20000"/>
              <a:lumOff val="80000"/>
            </a:schemeClr>
          </a:solidFill>
        </p:spPr>
        <p:txBody>
          <a:bodyPr>
            <a:normAutofit fontScale="92500" lnSpcReduction="10000"/>
          </a:bodyPr>
          <a:lstStyle/>
          <a:p>
            <a:r>
              <a:rPr lang="ru-RU" sz="2000" dirty="0" err="1">
                <a:solidFill>
                  <a:srgbClr val="C00000"/>
                </a:solidFill>
                <a:latin typeface="Times New Roman" panose="02020603050405020304" pitchFamily="18" charset="0"/>
                <a:cs typeface="Times New Roman" panose="02020603050405020304" pitchFamily="18" charset="0"/>
              </a:rPr>
              <a:t>д.м.н</a:t>
            </a:r>
            <a:r>
              <a:rPr lang="ru-RU" sz="2000" dirty="0">
                <a:solidFill>
                  <a:srgbClr val="C00000"/>
                </a:solidFill>
                <a:latin typeface="Times New Roman" panose="02020603050405020304" pitchFamily="18" charset="0"/>
                <a:cs typeface="Times New Roman" panose="02020603050405020304" pitchFamily="18" charset="0"/>
              </a:rPr>
              <a:t>, профессор кафедры стоматологии детского возраста</a:t>
            </a:r>
          </a:p>
          <a:p>
            <a:r>
              <a:rPr lang="ru-RU" sz="2000" dirty="0">
                <a:solidFill>
                  <a:srgbClr val="C00000"/>
                </a:solidFill>
                <a:latin typeface="Times New Roman" panose="02020603050405020304" pitchFamily="18" charset="0"/>
                <a:cs typeface="Times New Roman" panose="02020603050405020304" pitchFamily="18" charset="0"/>
              </a:rPr>
              <a:t>ФГБОУ ВО КГМУ </a:t>
            </a:r>
            <a:r>
              <a:rPr lang="ru-RU" sz="2000" dirty="0" err="1">
                <a:solidFill>
                  <a:srgbClr val="C00000"/>
                </a:solidFill>
                <a:latin typeface="Times New Roman" panose="02020603050405020304" pitchFamily="18" charset="0"/>
                <a:cs typeface="Times New Roman" panose="02020603050405020304" pitchFamily="18" charset="0"/>
              </a:rPr>
              <a:t>Хамитова</a:t>
            </a:r>
            <a:r>
              <a:rPr lang="ru-RU" sz="2000" dirty="0">
                <a:solidFill>
                  <a:srgbClr val="C00000"/>
                </a:solidFill>
                <a:latin typeface="Times New Roman" panose="02020603050405020304" pitchFamily="18" charset="0"/>
                <a:cs typeface="Times New Roman" panose="02020603050405020304" pitchFamily="18" charset="0"/>
              </a:rPr>
              <a:t> Наиля </a:t>
            </a:r>
            <a:r>
              <a:rPr lang="ru-RU" sz="2000" dirty="0" err="1">
                <a:solidFill>
                  <a:srgbClr val="C00000"/>
                </a:solidFill>
                <a:latin typeface="Times New Roman" panose="02020603050405020304" pitchFamily="18" charset="0"/>
                <a:cs typeface="Times New Roman" panose="02020603050405020304" pitchFamily="18" charset="0"/>
              </a:rPr>
              <a:t>Ханифовна</a:t>
            </a:r>
            <a:endParaRPr lang="ru-RU" sz="2000" dirty="0">
              <a:solidFill>
                <a:srgbClr val="C00000"/>
              </a:solidFill>
              <a:latin typeface="Times New Roman" panose="02020603050405020304" pitchFamily="18" charset="0"/>
              <a:cs typeface="Times New Roman" panose="02020603050405020304" pitchFamily="18" charset="0"/>
            </a:endParaRPr>
          </a:p>
          <a:p>
            <a:endParaRPr lang="ru-RU" sz="2000" dirty="0">
              <a:solidFill>
                <a:srgbClr val="C00000"/>
              </a:solidFill>
              <a:latin typeface="Times New Roman" panose="02020603050405020304" pitchFamily="18" charset="0"/>
              <a:cs typeface="Times New Roman" panose="02020603050405020304" pitchFamily="18" charset="0"/>
            </a:endParaRPr>
          </a:p>
          <a:p>
            <a:pPr algn="r"/>
            <a:endParaRPr lang="ru-RU" dirty="0"/>
          </a:p>
        </p:txBody>
      </p:sp>
      <p:sp>
        <p:nvSpPr>
          <p:cNvPr id="4" name="Прямоугольник 3"/>
          <p:cNvSpPr/>
          <p:nvPr/>
        </p:nvSpPr>
        <p:spPr>
          <a:xfrm>
            <a:off x="359390" y="165910"/>
            <a:ext cx="9917374" cy="1281889"/>
          </a:xfrm>
          <a:prstGeom prst="rect">
            <a:avLst/>
          </a:prstGeom>
        </p:spPr>
        <p:txBody>
          <a:bodyPr wrap="square">
            <a:spAutoFit/>
          </a:bodyPr>
          <a:lstStyle/>
          <a:p>
            <a:pPr algn="ctr">
              <a:lnSpc>
                <a:spcPct val="90000"/>
              </a:lnSpc>
              <a:spcBef>
                <a:spcPts val="1325"/>
              </a:spcBef>
              <a:spcAft>
                <a:spcPts val="225"/>
              </a:spcAft>
            </a:pPr>
            <a:r>
              <a:rPr lang="ru-RU" altLang="ru-RU" dirty="0">
                <a:solidFill>
                  <a:srgbClr val="FFFFFF"/>
                </a:solidFill>
                <a:latin typeface="Century Gothic" panose="020B0502020202020204" pitchFamily="34" charset="0"/>
              </a:rPr>
              <a:t>Федеральное государственное бюджетное образовательное учреждение высшего образования «Казанский государственный медицинский университет» Министерства здравоохранения Российской Федерации</a:t>
            </a:r>
          </a:p>
          <a:p>
            <a:pPr algn="ctr">
              <a:lnSpc>
                <a:spcPct val="90000"/>
              </a:lnSpc>
              <a:spcBef>
                <a:spcPts val="1325"/>
              </a:spcBef>
              <a:spcAft>
                <a:spcPts val="225"/>
              </a:spcAft>
            </a:pPr>
            <a:r>
              <a:rPr lang="ru-RU" altLang="ru-RU" dirty="0">
                <a:solidFill>
                  <a:srgbClr val="FFFFFF"/>
                </a:solidFill>
                <a:latin typeface="Century Gothic" panose="020B0502020202020204" pitchFamily="34" charset="0"/>
              </a:rPr>
              <a:t>Кафедра стоматологии детского возраста</a:t>
            </a:r>
          </a:p>
        </p:txBody>
      </p:sp>
      <p:sp>
        <p:nvSpPr>
          <p:cNvPr id="5" name="Прямоугольник 4"/>
          <p:cNvSpPr/>
          <p:nvPr/>
        </p:nvSpPr>
        <p:spPr>
          <a:xfrm>
            <a:off x="5731367" y="6038711"/>
            <a:ext cx="332142" cy="369332"/>
          </a:xfrm>
          <a:prstGeom prst="rect">
            <a:avLst/>
          </a:prstGeom>
        </p:spPr>
        <p:txBody>
          <a:bodyPr wrap="none">
            <a:spAutoFit/>
          </a:bodyPr>
          <a:lstStyle/>
          <a:p>
            <a:pPr algn="ctr"/>
            <a:r>
              <a:rPr lang="ru-RU" altLang="ru-RU" dirty="0">
                <a:solidFill>
                  <a:srgbClr val="FFFFFF"/>
                </a:solidFill>
                <a:latin typeface="Century Gothic" panose="020B0502020202020204" pitchFamily="34" charset="0"/>
              </a:rPr>
              <a:t>г.</a:t>
            </a:r>
          </a:p>
        </p:txBody>
      </p:sp>
    </p:spTree>
    <p:extLst>
      <p:ext uri="{BB962C8B-B14F-4D97-AF65-F5344CB8AC3E}">
        <p14:creationId xmlns:p14="http://schemas.microsoft.com/office/powerpoint/2010/main" val="101312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128" y="331533"/>
            <a:ext cx="9404723" cy="1400530"/>
          </a:xfrm>
        </p:spPr>
        <p:txBody>
          <a:bodyPr/>
          <a:lstStyle/>
          <a:p>
            <a:r>
              <a:rPr lang="ru-RU" sz="2800" dirty="0"/>
              <a:t>2. Функциональные причины и вредные привычки:</a:t>
            </a:r>
            <a:br>
              <a:rPr lang="ru-RU" dirty="0"/>
            </a:br>
            <a:endParaRPr lang="ru-RU" dirty="0"/>
          </a:p>
        </p:txBody>
      </p:sp>
      <p:sp>
        <p:nvSpPr>
          <p:cNvPr id="3" name="Объект 2"/>
          <p:cNvSpPr>
            <a:spLocks noGrp="1"/>
          </p:cNvSpPr>
          <p:nvPr>
            <p:ph idx="1"/>
          </p:nvPr>
        </p:nvSpPr>
        <p:spPr>
          <a:xfrm>
            <a:off x="255012" y="1435974"/>
            <a:ext cx="6707648" cy="5769058"/>
          </a:xfrm>
        </p:spPr>
        <p:txBody>
          <a:bodyPr>
            <a:normAutofit/>
          </a:bodyPr>
          <a:lstStyle/>
          <a:p>
            <a:r>
              <a:rPr lang="ru-RU" dirty="0"/>
              <a:t>неправильная позиция ребёнка во время сна — лёжа только на одном боку, подкладывая руку или кулака под щеку;</a:t>
            </a:r>
          </a:p>
          <a:p>
            <a:r>
              <a:rPr lang="ru-RU" dirty="0"/>
              <a:t>гримасничанье, </a:t>
            </a:r>
            <a:r>
              <a:rPr lang="ru-RU" dirty="0" err="1"/>
              <a:t>подпирание</a:t>
            </a:r>
            <a:r>
              <a:rPr lang="ru-RU" dirty="0"/>
              <a:t> щеки рукой, сосание пальцев, щёк, губ, языка или предметов, одежды;</a:t>
            </a:r>
          </a:p>
          <a:p>
            <a:r>
              <a:rPr lang="ru-RU" dirty="0"/>
              <a:t>нарушение носового дыхания, неправильное глотание;</a:t>
            </a:r>
          </a:p>
          <a:p>
            <a:r>
              <a:rPr lang="ru-RU" dirty="0"/>
              <a:t>скрежет зубами (</a:t>
            </a:r>
            <a:r>
              <a:rPr lang="ru-RU" dirty="0" err="1"/>
              <a:t>бруксизм</a:t>
            </a:r>
            <a:r>
              <a:rPr lang="ru-RU" dirty="0"/>
              <a:t>);</a:t>
            </a:r>
          </a:p>
          <a:p>
            <a:r>
              <a:rPr lang="ru-RU" dirty="0"/>
              <a:t>дисбаланс в работе жевательных мышц;</a:t>
            </a:r>
          </a:p>
          <a:p>
            <a:r>
              <a:rPr lang="ru-RU" dirty="0"/>
              <a:t>неравномерный контакт одного зубного ряда с другим, </a:t>
            </a:r>
            <a:r>
              <a:rPr lang="ru-RU" dirty="0" err="1"/>
              <a:t>нестёршиеся</a:t>
            </a:r>
            <a:r>
              <a:rPr lang="ru-RU" dirty="0"/>
              <a:t> бугры молочных зубов.</a:t>
            </a:r>
          </a:p>
          <a:p>
            <a:pPr>
              <a:buNone/>
            </a:pPr>
            <a:endParaRPr lang="ru-RU" dirty="0"/>
          </a:p>
        </p:txBody>
      </p:sp>
      <p:pic>
        <p:nvPicPr>
          <p:cNvPr id="47108" name="Picture 4" descr="https://stihi.ru/pics/2020/09/09/9034.jpg"/>
          <p:cNvPicPr>
            <a:picLocks noChangeAspect="1" noChangeArrowheads="1"/>
          </p:cNvPicPr>
          <p:nvPr/>
        </p:nvPicPr>
        <p:blipFill>
          <a:blip r:embed="rId2" cstate="print"/>
          <a:srcRect/>
          <a:stretch>
            <a:fillRect/>
          </a:stretch>
        </p:blipFill>
        <p:spPr bwMode="auto">
          <a:xfrm>
            <a:off x="7325985" y="2089093"/>
            <a:ext cx="4500376" cy="2932677"/>
          </a:xfrm>
          <a:prstGeom prst="rect">
            <a:avLst/>
          </a:prstGeom>
          <a:noFill/>
        </p:spPr>
      </p:pic>
    </p:spTree>
    <p:extLst>
      <p:ext uri="{BB962C8B-B14F-4D97-AF65-F5344CB8AC3E}">
        <p14:creationId xmlns:p14="http://schemas.microsoft.com/office/powerpoint/2010/main" val="297639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4246" y="198303"/>
            <a:ext cx="9404723" cy="1400530"/>
          </a:xfrm>
        </p:spPr>
        <p:txBody>
          <a:bodyPr/>
          <a:lstStyle/>
          <a:p>
            <a:pPr algn="ctr"/>
            <a:r>
              <a:rPr lang="ru-RU" sz="4000" dirty="0"/>
              <a:t>3. Кариес и его осложнения:</a:t>
            </a:r>
            <a:br>
              <a:rPr lang="ru-RU" dirty="0"/>
            </a:br>
            <a:endParaRPr lang="ru-RU" dirty="0"/>
          </a:p>
        </p:txBody>
      </p:sp>
      <p:sp>
        <p:nvSpPr>
          <p:cNvPr id="3" name="Объект 2"/>
          <p:cNvSpPr>
            <a:spLocks noGrp="1"/>
          </p:cNvSpPr>
          <p:nvPr>
            <p:ph idx="1"/>
          </p:nvPr>
        </p:nvSpPr>
        <p:spPr>
          <a:xfrm>
            <a:off x="574500" y="1160553"/>
            <a:ext cx="11444901" cy="1880104"/>
          </a:xfrm>
        </p:spPr>
        <p:txBody>
          <a:bodyPr/>
          <a:lstStyle/>
          <a:p>
            <a:r>
              <a:rPr lang="ru-RU" sz="2800" dirty="0"/>
              <a:t>раннее разрушение и потеря молочных моляров ("жевательных" зубов).</a:t>
            </a:r>
          </a:p>
          <a:p>
            <a:pPr>
              <a:buNone/>
            </a:pPr>
            <a:endParaRPr lang="ru-RU" dirty="0"/>
          </a:p>
        </p:txBody>
      </p:sp>
      <p:pic>
        <p:nvPicPr>
          <p:cNvPr id="46082" name="Picture 2" descr="https://avatars.mds.yandex.net/i?id=6cfac08f7c7cde3ba6d5e0ba41eac502-5139788-images-thumbs&amp;n=13"/>
          <p:cNvPicPr>
            <a:picLocks noChangeAspect="1" noChangeArrowheads="1"/>
          </p:cNvPicPr>
          <p:nvPr/>
        </p:nvPicPr>
        <p:blipFill>
          <a:blip r:embed="rId3" cstate="print"/>
          <a:srcRect/>
          <a:stretch>
            <a:fillRect/>
          </a:stretch>
        </p:blipFill>
        <p:spPr bwMode="auto">
          <a:xfrm>
            <a:off x="243708" y="2434728"/>
            <a:ext cx="5656253" cy="3723701"/>
          </a:xfrm>
          <a:prstGeom prst="rect">
            <a:avLst/>
          </a:prstGeom>
          <a:noFill/>
        </p:spPr>
      </p:pic>
      <p:pic>
        <p:nvPicPr>
          <p:cNvPr id="46084" name="Picture 4" descr="https://do-manus.ru/wp-content/uploads/mezialnoe-smeshchenie-zubov.jpg"/>
          <p:cNvPicPr>
            <a:picLocks noChangeAspect="1" noChangeArrowheads="1"/>
          </p:cNvPicPr>
          <p:nvPr/>
        </p:nvPicPr>
        <p:blipFill>
          <a:blip r:embed="rId4" cstate="print"/>
          <a:srcRect/>
          <a:stretch>
            <a:fillRect/>
          </a:stretch>
        </p:blipFill>
        <p:spPr bwMode="auto">
          <a:xfrm>
            <a:off x="6027565" y="2445745"/>
            <a:ext cx="5742083" cy="3701667"/>
          </a:xfrm>
          <a:prstGeom prst="rect">
            <a:avLst/>
          </a:prstGeom>
          <a:noFill/>
        </p:spPr>
      </p:pic>
    </p:spTree>
    <p:extLst>
      <p:ext uri="{BB962C8B-B14F-4D97-AF65-F5344CB8AC3E}">
        <p14:creationId xmlns:p14="http://schemas.microsoft.com/office/powerpoint/2010/main" val="1289166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7634" y="155262"/>
            <a:ext cx="9404723" cy="1400530"/>
          </a:xfrm>
        </p:spPr>
        <p:txBody>
          <a:bodyPr/>
          <a:lstStyle/>
          <a:p>
            <a:pPr algn="ctr"/>
            <a:r>
              <a:rPr lang="ru-RU" dirty="0"/>
              <a:t>4. Суставные нарушения:</a:t>
            </a:r>
          </a:p>
        </p:txBody>
      </p:sp>
      <p:sp>
        <p:nvSpPr>
          <p:cNvPr id="3" name="Объект 2"/>
          <p:cNvSpPr>
            <a:spLocks noGrp="1"/>
          </p:cNvSpPr>
          <p:nvPr>
            <p:ph idx="1"/>
          </p:nvPr>
        </p:nvSpPr>
        <p:spPr>
          <a:xfrm>
            <a:off x="1312631" y="1358856"/>
            <a:ext cx="8946541" cy="1428412"/>
          </a:xfrm>
        </p:spPr>
        <p:txBody>
          <a:bodyPr/>
          <a:lstStyle/>
          <a:p>
            <a:r>
              <a:rPr lang="ru-RU" dirty="0"/>
              <a:t>неподвижность височно-нижнечелюстного сустава.</a:t>
            </a:r>
          </a:p>
          <a:p>
            <a:r>
              <a:rPr lang="ru-RU" dirty="0"/>
              <a:t>артрит</a:t>
            </a:r>
          </a:p>
          <a:p>
            <a:r>
              <a:rPr lang="ru-RU" dirty="0"/>
              <a:t>анкилоз</a:t>
            </a:r>
          </a:p>
          <a:p>
            <a:endParaRPr lang="ru-RU" dirty="0"/>
          </a:p>
        </p:txBody>
      </p:sp>
      <p:pic>
        <p:nvPicPr>
          <p:cNvPr id="45058" name="Picture 2" descr="https://present5.com/presentation/3/29940706_182455274.pdf-img/29940706_182455274.pdf-30.jpg"/>
          <p:cNvPicPr>
            <a:picLocks noChangeAspect="1" noChangeArrowheads="1"/>
          </p:cNvPicPr>
          <p:nvPr/>
        </p:nvPicPr>
        <p:blipFill>
          <a:blip r:embed="rId2" cstate="print"/>
          <a:srcRect/>
          <a:stretch>
            <a:fillRect/>
          </a:stretch>
        </p:blipFill>
        <p:spPr bwMode="auto">
          <a:xfrm>
            <a:off x="187287" y="3205909"/>
            <a:ext cx="5946226" cy="4459670"/>
          </a:xfrm>
          <a:prstGeom prst="rect">
            <a:avLst/>
          </a:prstGeom>
          <a:noFill/>
        </p:spPr>
      </p:pic>
      <p:pic>
        <p:nvPicPr>
          <p:cNvPr id="45060" name="Picture 4" descr="https://nogostop.ru/wp-content/uploads/2020/08/vnchs-lech.jpg"/>
          <p:cNvPicPr>
            <a:picLocks noChangeAspect="1" noChangeArrowheads="1"/>
          </p:cNvPicPr>
          <p:nvPr/>
        </p:nvPicPr>
        <p:blipFill>
          <a:blip r:embed="rId3" cstate="print"/>
          <a:srcRect/>
          <a:stretch>
            <a:fillRect/>
          </a:stretch>
        </p:blipFill>
        <p:spPr bwMode="auto">
          <a:xfrm>
            <a:off x="6301819" y="3249974"/>
            <a:ext cx="5651482" cy="3608025"/>
          </a:xfrm>
          <a:prstGeom prst="rect">
            <a:avLst/>
          </a:prstGeom>
          <a:noFill/>
        </p:spPr>
      </p:pic>
    </p:spTree>
    <p:extLst>
      <p:ext uri="{BB962C8B-B14F-4D97-AF65-F5344CB8AC3E}">
        <p14:creationId xmlns:p14="http://schemas.microsoft.com/office/powerpoint/2010/main" val="3932181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6449" y="188314"/>
            <a:ext cx="9404723" cy="1400530"/>
          </a:xfrm>
        </p:spPr>
        <p:txBody>
          <a:bodyPr/>
          <a:lstStyle/>
          <a:p>
            <a:pPr algn="ctr"/>
            <a:r>
              <a:rPr lang="ru-RU" dirty="0"/>
              <a:t>5. Иные причины:</a:t>
            </a:r>
            <a:br>
              <a:rPr lang="ru-RU" dirty="0"/>
            </a:br>
            <a:endParaRPr lang="ru-RU" dirty="0"/>
          </a:p>
        </p:txBody>
      </p:sp>
      <p:sp>
        <p:nvSpPr>
          <p:cNvPr id="3" name="Объект 2"/>
          <p:cNvSpPr>
            <a:spLocks noGrp="1"/>
          </p:cNvSpPr>
          <p:nvPr>
            <p:ph idx="1"/>
          </p:nvPr>
        </p:nvSpPr>
        <p:spPr>
          <a:xfrm>
            <a:off x="1004161" y="1039366"/>
            <a:ext cx="8946541" cy="4195481"/>
          </a:xfrm>
        </p:spPr>
        <p:txBody>
          <a:bodyPr/>
          <a:lstStyle/>
          <a:p>
            <a:r>
              <a:rPr lang="ru-RU" dirty="0" err="1"/>
              <a:t>травмирование</a:t>
            </a:r>
            <a:r>
              <a:rPr lang="ru-RU" dirty="0"/>
              <a:t>;</a:t>
            </a:r>
          </a:p>
          <a:p>
            <a:r>
              <a:rPr lang="ru-RU" dirty="0"/>
              <a:t>воспаление, из-за которого нарушается рост челюсти;</a:t>
            </a:r>
          </a:p>
          <a:p>
            <a:r>
              <a:rPr lang="ru-RU" dirty="0"/>
              <a:t>остаточные дефекты на нёбе после пластики его расщелины;</a:t>
            </a:r>
          </a:p>
          <a:p>
            <a:r>
              <a:rPr lang="ru-RU" dirty="0"/>
              <a:t>новообразования.</a:t>
            </a:r>
          </a:p>
          <a:p>
            <a:pPr>
              <a:buNone/>
            </a:pPr>
            <a:endParaRPr lang="ru-RU" dirty="0"/>
          </a:p>
        </p:txBody>
      </p:sp>
      <p:pic>
        <p:nvPicPr>
          <p:cNvPr id="44034" name="Picture 2" descr="Смещение нижней челюсти вбок"/>
          <p:cNvPicPr>
            <a:picLocks noChangeAspect="1" noChangeArrowheads="1"/>
          </p:cNvPicPr>
          <p:nvPr/>
        </p:nvPicPr>
        <p:blipFill>
          <a:blip r:embed="rId2" cstate="print"/>
          <a:srcRect/>
          <a:stretch>
            <a:fillRect/>
          </a:stretch>
        </p:blipFill>
        <p:spPr bwMode="auto">
          <a:xfrm>
            <a:off x="1180144" y="2991213"/>
            <a:ext cx="8426564" cy="3609380"/>
          </a:xfrm>
          <a:prstGeom prst="rect">
            <a:avLst/>
          </a:prstGeom>
          <a:noFill/>
        </p:spPr>
      </p:pic>
    </p:spTree>
    <p:extLst>
      <p:ext uri="{BB962C8B-B14F-4D97-AF65-F5344CB8AC3E}">
        <p14:creationId xmlns:p14="http://schemas.microsoft.com/office/powerpoint/2010/main" val="186901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43219"/>
            <a:ext cx="10421957" cy="1476260"/>
          </a:xfrm>
        </p:spPr>
        <p:txBody>
          <a:bodyPr/>
          <a:lstStyle/>
          <a:p>
            <a:pPr algn="ctr"/>
            <a:r>
              <a:rPr lang="ru-RU" dirty="0"/>
              <a:t>Симптомы перекрёстного прикуса</a:t>
            </a:r>
            <a:br>
              <a:rPr lang="ru-RU" dirty="0"/>
            </a:br>
            <a:endParaRPr lang="ru-RU" dirty="0"/>
          </a:p>
        </p:txBody>
      </p:sp>
      <p:sp>
        <p:nvSpPr>
          <p:cNvPr id="3" name="Объект 2"/>
          <p:cNvSpPr>
            <a:spLocks noGrp="1"/>
          </p:cNvSpPr>
          <p:nvPr>
            <p:ph idx="1"/>
          </p:nvPr>
        </p:nvSpPr>
        <p:spPr>
          <a:xfrm>
            <a:off x="0" y="896147"/>
            <a:ext cx="11588119" cy="4195481"/>
          </a:xfrm>
        </p:spPr>
        <p:txBody>
          <a:bodyPr/>
          <a:lstStyle/>
          <a:p>
            <a:pPr algn="ctr">
              <a:buNone/>
            </a:pPr>
            <a:r>
              <a:rPr lang="ru-RU" b="1" dirty="0"/>
              <a:t>Лицевые признаки</a:t>
            </a:r>
          </a:p>
          <a:p>
            <a:pPr>
              <a:buNone/>
            </a:pPr>
            <a:r>
              <a:rPr lang="ru-RU" dirty="0"/>
              <a:t>Помимо выраженной асимметрии развиваются и другие</a:t>
            </a:r>
          </a:p>
          <a:p>
            <a:pPr>
              <a:buNone/>
            </a:pPr>
            <a:r>
              <a:rPr lang="ru-RU" dirty="0"/>
              <a:t>нарушения формы лица:</a:t>
            </a:r>
          </a:p>
          <a:p>
            <a:r>
              <a:rPr lang="ru-RU" dirty="0"/>
              <a:t>смещение линии улыбки;</a:t>
            </a:r>
          </a:p>
          <a:p>
            <a:r>
              <a:rPr lang="ru-RU" dirty="0"/>
              <a:t>разная высота уголков губ;</a:t>
            </a:r>
          </a:p>
          <a:p>
            <a:r>
              <a:rPr lang="ru-RU" dirty="0"/>
              <a:t>смещение подбородка в сторону и другие видимые изменения.</a:t>
            </a:r>
          </a:p>
          <a:p>
            <a:r>
              <a:rPr lang="ru-RU" dirty="0"/>
              <a:t>Иногда пациенты обращают внимание на смещение или несоответствие центральной линии зубов верхней и/или нижней челюсти с центральной линией лица.</a:t>
            </a:r>
          </a:p>
          <a:p>
            <a:pPr>
              <a:buNone/>
            </a:pPr>
            <a:endParaRPr lang="ru-RU" dirty="0"/>
          </a:p>
        </p:txBody>
      </p:sp>
      <p:pic>
        <p:nvPicPr>
          <p:cNvPr id="43010" name="Picture 2" descr="Несоответствие центральной линии зубов и лица"/>
          <p:cNvPicPr>
            <a:picLocks noChangeAspect="1" noChangeArrowheads="1"/>
          </p:cNvPicPr>
          <p:nvPr/>
        </p:nvPicPr>
        <p:blipFill>
          <a:blip r:embed="rId2" cstate="print"/>
          <a:srcRect/>
          <a:stretch>
            <a:fillRect/>
          </a:stretch>
        </p:blipFill>
        <p:spPr bwMode="auto">
          <a:xfrm>
            <a:off x="1345395" y="4463992"/>
            <a:ext cx="7764345" cy="2394008"/>
          </a:xfrm>
          <a:prstGeom prst="rect">
            <a:avLst/>
          </a:prstGeom>
          <a:noFill/>
        </p:spPr>
      </p:pic>
    </p:spTree>
    <p:extLst>
      <p:ext uri="{BB962C8B-B14F-4D97-AF65-F5344CB8AC3E}">
        <p14:creationId xmlns:p14="http://schemas.microsoft.com/office/powerpoint/2010/main" val="4269243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82978" y="452718"/>
            <a:ext cx="267856" cy="1400530"/>
          </a:xfrm>
        </p:spPr>
        <p:txBody>
          <a:bodyPr/>
          <a:lstStyle/>
          <a:p>
            <a:endParaRPr lang="ru-RU" dirty="0"/>
          </a:p>
        </p:txBody>
      </p:sp>
      <p:sp>
        <p:nvSpPr>
          <p:cNvPr id="3" name="Объект 2"/>
          <p:cNvSpPr>
            <a:spLocks noGrp="1"/>
          </p:cNvSpPr>
          <p:nvPr>
            <p:ph idx="1"/>
          </p:nvPr>
        </p:nvSpPr>
        <p:spPr>
          <a:xfrm>
            <a:off x="232979" y="356320"/>
            <a:ext cx="10188977" cy="4195481"/>
          </a:xfrm>
        </p:spPr>
        <p:txBody>
          <a:bodyPr>
            <a:normAutofit fontScale="85000" lnSpcReduction="10000"/>
          </a:bodyPr>
          <a:lstStyle/>
          <a:p>
            <a:r>
              <a:rPr lang="ru-RU" dirty="0"/>
              <a:t>При перекрёстном прикусе часто нарушается движение нижней челюсти и функции височно-нижнечелюстных суставов, особенно в случае аномалии прикуса со смещением нижней челюсти в сторону.</a:t>
            </a:r>
          </a:p>
          <a:p>
            <a:r>
              <a:rPr lang="ru-RU" dirty="0"/>
              <a:t>При открывании рта может возникать хруст и боль. Иногда нижняя челюсть блокируется и её движение в поперечной плоскости затрудняется. Это ведёт к неравномерному распределению нагрузки на зубы в момент жевания, а со временем — к травматической окклюзии (неправильному контакту одной челюсти с другой) и заболеванию тканей зубов и пародонта.</a:t>
            </a:r>
          </a:p>
          <a:p>
            <a:r>
              <a:rPr lang="ru-RU" dirty="0"/>
              <a:t>Неполноценная окклюзия зубов также может влиять на характер жевания и провоцировать хроническое напряжение мышц и, как следствие, появление болей.​</a:t>
            </a:r>
          </a:p>
          <a:p>
            <a:r>
              <a:rPr lang="ru-RU" dirty="0"/>
              <a:t>Нередкий признак прогрессирующей патологии с осложнениями — это </a:t>
            </a:r>
            <a:r>
              <a:rPr lang="ru-RU" dirty="0" err="1"/>
              <a:t>некариозные</a:t>
            </a:r>
            <a:r>
              <a:rPr lang="ru-RU" dirty="0"/>
              <a:t> поражения твёрдых тканей зубов: клиновидные дефекты, сколы эмали, патологическая </a:t>
            </a:r>
            <a:r>
              <a:rPr lang="ru-RU" dirty="0" err="1"/>
              <a:t>стираемость</a:t>
            </a:r>
            <a:r>
              <a:rPr lang="ru-RU" dirty="0"/>
              <a:t> зубов, недолговечность ортопедических конструкций или пломб.</a:t>
            </a:r>
          </a:p>
          <a:p>
            <a:r>
              <a:rPr lang="ru-RU" dirty="0"/>
              <a:t>Нередко пациенты жалуются на прикусывание слизистой оболочки щёк и отмечают неправильное произношение звуков речи.</a:t>
            </a:r>
          </a:p>
          <a:p>
            <a:endParaRPr lang="ru-RU" dirty="0"/>
          </a:p>
        </p:txBody>
      </p:sp>
      <p:pic>
        <p:nvPicPr>
          <p:cNvPr id="41986" name="Picture 2" descr="Клиновидные дефекты, сколы эмали и стираемость зубов при перекрёстном прикусе"/>
          <p:cNvPicPr>
            <a:picLocks noChangeAspect="1" noChangeArrowheads="1"/>
          </p:cNvPicPr>
          <p:nvPr/>
        </p:nvPicPr>
        <p:blipFill>
          <a:blip r:embed="rId2" cstate="print"/>
          <a:srcRect/>
          <a:stretch>
            <a:fillRect/>
          </a:stretch>
        </p:blipFill>
        <p:spPr bwMode="auto">
          <a:xfrm>
            <a:off x="1013552" y="4645386"/>
            <a:ext cx="4197426" cy="2212614"/>
          </a:xfrm>
          <a:prstGeom prst="rect">
            <a:avLst/>
          </a:prstGeom>
          <a:noFill/>
        </p:spPr>
      </p:pic>
      <p:pic>
        <p:nvPicPr>
          <p:cNvPr id="41988" name="Picture 4" descr="https://free-movement.ru/wp-content/uploads/2019/07/disfunktsiya-visochno-nizhnechelyustnogo-sustava.jpeg"/>
          <p:cNvPicPr>
            <a:picLocks noChangeAspect="1" noChangeArrowheads="1"/>
          </p:cNvPicPr>
          <p:nvPr/>
        </p:nvPicPr>
        <p:blipFill>
          <a:blip r:embed="rId3" cstate="print"/>
          <a:srcRect/>
          <a:stretch>
            <a:fillRect/>
          </a:stretch>
        </p:blipFill>
        <p:spPr bwMode="auto">
          <a:xfrm>
            <a:off x="5552500" y="4660136"/>
            <a:ext cx="3855904" cy="2197864"/>
          </a:xfrm>
          <a:prstGeom prst="rect">
            <a:avLst/>
          </a:prstGeom>
          <a:noFill/>
        </p:spPr>
      </p:pic>
    </p:spTree>
    <p:extLst>
      <p:ext uri="{BB962C8B-B14F-4D97-AF65-F5344CB8AC3E}">
        <p14:creationId xmlns:p14="http://schemas.microsoft.com/office/powerpoint/2010/main" val="3358418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643" y="133229"/>
            <a:ext cx="9698294" cy="1400530"/>
          </a:xfrm>
        </p:spPr>
        <p:txBody>
          <a:bodyPr/>
          <a:lstStyle/>
          <a:p>
            <a:pPr algn="ctr"/>
            <a:r>
              <a:rPr lang="ru-RU" dirty="0"/>
              <a:t>Патогенез перекрёстного прикуса</a:t>
            </a:r>
            <a:br>
              <a:rPr lang="ru-RU" dirty="0"/>
            </a:br>
            <a:endParaRPr lang="ru-RU" dirty="0"/>
          </a:p>
        </p:txBody>
      </p:sp>
      <p:sp>
        <p:nvSpPr>
          <p:cNvPr id="3" name="Объект 2"/>
          <p:cNvSpPr>
            <a:spLocks noGrp="1"/>
          </p:cNvSpPr>
          <p:nvPr>
            <p:ph idx="1"/>
          </p:nvPr>
        </p:nvSpPr>
        <p:spPr>
          <a:xfrm>
            <a:off x="341523" y="874113"/>
            <a:ext cx="9992299" cy="4195481"/>
          </a:xfrm>
        </p:spPr>
        <p:txBody>
          <a:bodyPr/>
          <a:lstStyle/>
          <a:p>
            <a:r>
              <a:rPr lang="ru-RU" dirty="0"/>
              <a:t>На патогенез перекрёстного прикуса влияет сочетание различных анатомических нарушений. Например, он может возникнуть в результате сужения или расширения базиса челюстей. Это происходит при наличии врождённых аномалиях: задержке роста, нарушении обмена кальция в организме и других причин. При этом развитие челюстей нарушается симметрично, но иногда возможно одностороннее недоразвитие (например, при лицевой </a:t>
            </a:r>
            <a:r>
              <a:rPr lang="ru-RU" dirty="0" err="1"/>
              <a:t>гемиатрофии</a:t>
            </a:r>
            <a:r>
              <a:rPr lang="ru-RU" dirty="0"/>
              <a:t>).</a:t>
            </a:r>
          </a:p>
        </p:txBody>
      </p:sp>
      <p:pic>
        <p:nvPicPr>
          <p:cNvPr id="40962" name="Picture 2" descr="Гипо- и гиперплазия верхней челючти"/>
          <p:cNvPicPr>
            <a:picLocks noChangeAspect="1" noChangeArrowheads="1"/>
          </p:cNvPicPr>
          <p:nvPr/>
        </p:nvPicPr>
        <p:blipFill>
          <a:blip r:embed="rId2" cstate="print"/>
          <a:srcRect/>
          <a:stretch>
            <a:fillRect/>
          </a:stretch>
        </p:blipFill>
        <p:spPr bwMode="auto">
          <a:xfrm>
            <a:off x="838619" y="3235744"/>
            <a:ext cx="8657921" cy="3439531"/>
          </a:xfrm>
          <a:prstGeom prst="rect">
            <a:avLst/>
          </a:prstGeom>
          <a:noFill/>
        </p:spPr>
      </p:pic>
    </p:spTree>
    <p:extLst>
      <p:ext uri="{BB962C8B-B14F-4D97-AF65-F5344CB8AC3E}">
        <p14:creationId xmlns:p14="http://schemas.microsoft.com/office/powerpoint/2010/main" val="31668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3726" y="143219"/>
            <a:ext cx="9672810" cy="1400530"/>
          </a:xfrm>
        </p:spPr>
        <p:txBody>
          <a:bodyPr/>
          <a:lstStyle/>
          <a:p>
            <a:pPr algn="ctr"/>
            <a:r>
              <a:rPr lang="ru-RU" sz="2000" dirty="0"/>
              <a:t>Дифференциальная диагностика форм перекрестного прикуса со смещением нижней челюсти и без смещения нижней челюсти</a:t>
            </a:r>
          </a:p>
        </p:txBody>
      </p:sp>
      <p:pic>
        <p:nvPicPr>
          <p:cNvPr id="35841" name="Picture 1"/>
          <p:cNvPicPr>
            <a:picLocks noChangeAspect="1" noChangeArrowheads="1"/>
          </p:cNvPicPr>
          <p:nvPr/>
        </p:nvPicPr>
        <p:blipFill>
          <a:blip r:embed="rId2" cstate="print"/>
          <a:srcRect/>
          <a:stretch>
            <a:fillRect/>
          </a:stretch>
        </p:blipFill>
        <p:spPr bwMode="auto">
          <a:xfrm>
            <a:off x="2167397" y="892593"/>
            <a:ext cx="6425192" cy="5965407"/>
          </a:xfrm>
          <a:prstGeom prst="rect">
            <a:avLst/>
          </a:prstGeom>
          <a:noFill/>
          <a:ln w="9525">
            <a:noFill/>
            <a:miter lim="800000"/>
            <a:headEnd/>
            <a:tailEnd/>
          </a:ln>
          <a:effectLst/>
        </p:spPr>
      </p:pic>
    </p:spTree>
    <p:extLst>
      <p:ext uri="{BB962C8B-B14F-4D97-AF65-F5344CB8AC3E}">
        <p14:creationId xmlns:p14="http://schemas.microsoft.com/office/powerpoint/2010/main" val="149097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094" y="133229"/>
            <a:ext cx="9404723" cy="1400530"/>
          </a:xfrm>
        </p:spPr>
        <p:txBody>
          <a:bodyPr/>
          <a:lstStyle/>
          <a:p>
            <a:pPr algn="ctr"/>
            <a:r>
              <a:rPr lang="ru-RU" dirty="0"/>
              <a:t>Диагностика</a:t>
            </a:r>
            <a:br>
              <a:rPr lang="ru-RU" dirty="0"/>
            </a:br>
            <a:endParaRPr lang="ru-RU" dirty="0"/>
          </a:p>
        </p:txBody>
      </p:sp>
      <p:sp>
        <p:nvSpPr>
          <p:cNvPr id="3" name="Объект 2"/>
          <p:cNvSpPr>
            <a:spLocks noGrp="1"/>
          </p:cNvSpPr>
          <p:nvPr>
            <p:ph idx="1"/>
          </p:nvPr>
        </p:nvSpPr>
        <p:spPr>
          <a:xfrm>
            <a:off x="0" y="874113"/>
            <a:ext cx="8294076" cy="5747024"/>
          </a:xfrm>
        </p:spPr>
        <p:txBody>
          <a:bodyPr>
            <a:normAutofit fontScale="92500" lnSpcReduction="10000"/>
          </a:bodyPr>
          <a:lstStyle/>
          <a:p>
            <a:r>
              <a:rPr lang="ru-RU" dirty="0"/>
              <a:t>Сбор анамнеза и истории развития заболевания часто помогает выявить истинные причины патологии. </a:t>
            </a:r>
            <a:r>
              <a:rPr lang="ru-RU" dirty="0" err="1"/>
              <a:t>Диагностически</a:t>
            </a:r>
            <a:r>
              <a:rPr lang="ru-RU" dirty="0"/>
              <a:t> важен характер болей, беспокоящих пациента, усталость мышц, хруст и щелчки в суставе.</a:t>
            </a:r>
          </a:p>
          <a:p>
            <a:r>
              <a:rPr lang="ru-RU" dirty="0"/>
              <a:t>Клинический осмотр лица помогает выявить выраженную асимметрию и пропорциональные несоответствия. При осмотре полости рта определяют тип перекрёстного прикуса. Оценивается состояние твёрдых тканей зубов: обнаруженные клиновидные дефекты, патологическая </a:t>
            </a:r>
            <a:r>
              <a:rPr lang="ru-RU" dirty="0" err="1"/>
              <a:t>стираемость</a:t>
            </a:r>
            <a:r>
              <a:rPr lang="ru-RU" dirty="0"/>
              <a:t>, сколы эмали, а также короткий срок службы пломб может косвенно свидетельствовать о наличии </a:t>
            </a:r>
            <a:r>
              <a:rPr lang="ru-RU" dirty="0" err="1"/>
              <a:t>окклюзионных</a:t>
            </a:r>
            <a:r>
              <a:rPr lang="ru-RU" dirty="0"/>
              <a:t> перегрузок, тем самым подтверждая поставленный диагноз. Слизистая губ и щёк нередко имеет отпечатки зубов из-за </a:t>
            </a:r>
            <a:r>
              <a:rPr lang="ru-RU" dirty="0" err="1"/>
              <a:t>накусывания</a:t>
            </a:r>
            <a:r>
              <a:rPr lang="ru-RU" dirty="0"/>
              <a:t> слизистой в месте перекрёстного положения зубов.</a:t>
            </a:r>
          </a:p>
          <a:p>
            <a:r>
              <a:rPr lang="ru-RU" dirty="0"/>
              <a:t>Наблюдение за характером движений суставов, функциональные пробы и рентгенологические исследования (особенно </a:t>
            </a:r>
            <a:r>
              <a:rPr lang="ru-RU" dirty="0" err="1"/>
              <a:t>ортопантомография</a:t>
            </a:r>
            <a:r>
              <a:rPr lang="ru-RU" dirty="0"/>
              <a:t>) позволяют обнаружить осложнения со стороны височно-нижнечелюстного сустава и мышечной функции. По показаниям проводятся КТ и МРТ данной области в положении открытого и закрытого рта.</a:t>
            </a:r>
          </a:p>
          <a:p>
            <a:endParaRPr lang="ru-RU" dirty="0"/>
          </a:p>
        </p:txBody>
      </p:sp>
      <p:pic>
        <p:nvPicPr>
          <p:cNvPr id="34818" name="Picture 2" descr="МРТ височно-нижнечелюстного сустава"/>
          <p:cNvPicPr>
            <a:picLocks noChangeAspect="1" noChangeArrowheads="1"/>
          </p:cNvPicPr>
          <p:nvPr/>
        </p:nvPicPr>
        <p:blipFill>
          <a:blip r:embed="rId2" cstate="print"/>
          <a:srcRect/>
          <a:stretch>
            <a:fillRect/>
          </a:stretch>
        </p:blipFill>
        <p:spPr bwMode="auto">
          <a:xfrm>
            <a:off x="8189543" y="2170324"/>
            <a:ext cx="4002457" cy="2908453"/>
          </a:xfrm>
          <a:prstGeom prst="rect">
            <a:avLst/>
          </a:prstGeom>
          <a:noFill/>
        </p:spPr>
      </p:pic>
    </p:spTree>
    <p:extLst>
      <p:ext uri="{BB962C8B-B14F-4D97-AF65-F5344CB8AC3E}">
        <p14:creationId xmlns:p14="http://schemas.microsoft.com/office/powerpoint/2010/main" val="18108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9759" y="0"/>
            <a:ext cx="9404723" cy="1400530"/>
          </a:xfrm>
        </p:spPr>
        <p:txBody>
          <a:bodyPr/>
          <a:lstStyle/>
          <a:p>
            <a:pPr algn="ctr"/>
            <a:r>
              <a:rPr lang="ru-RU" dirty="0"/>
              <a:t>Функциональная проба по Ильиной-Маркосян:</a:t>
            </a:r>
          </a:p>
        </p:txBody>
      </p:sp>
      <p:sp>
        <p:nvSpPr>
          <p:cNvPr id="7" name="Объект 6"/>
          <p:cNvSpPr>
            <a:spLocks noGrp="1"/>
          </p:cNvSpPr>
          <p:nvPr>
            <p:ph idx="1"/>
          </p:nvPr>
        </p:nvSpPr>
        <p:spPr>
          <a:xfrm>
            <a:off x="175265" y="1684428"/>
            <a:ext cx="11220616" cy="4195481"/>
          </a:xfrm>
        </p:spPr>
        <p:txBody>
          <a:bodyPr>
            <a:normAutofit fontScale="92500" lnSpcReduction="10000"/>
          </a:bodyPr>
          <a:lstStyle/>
          <a:p>
            <a:r>
              <a:rPr lang="ru-RU" dirty="0"/>
              <a:t>Осматривая пациента, оценивают положение нижней челюсти в покое и во время разговора, выявляя лицевые признаки аномалий прикуса;</a:t>
            </a:r>
          </a:p>
          <a:p>
            <a:r>
              <a:rPr lang="ru-RU" dirty="0"/>
              <a:t>Пациенту предлагают сомкнуть зубные ряды, не размыкая губ. При аномалиях обусловленных смещением нижней челюсти, лицевые признаки нарушения становятся более выраженными соответственно направления смешения. Сагиттальные отклонения регистрируют по изменению профиля лица, горизонтальные – по изменениям его в фас;</a:t>
            </a:r>
          </a:p>
          <a:p>
            <a:r>
              <a:rPr lang="ru-RU" dirty="0"/>
              <a:t>Пациенту предлагают широко открыть рот. При перекрестном прикусе со смещением нижней челюсти, обусловленном патологией ВНЧС или её размеров (морфологическая разновидность) асимметрия лица увеличивается. Если имеет место «привычное» смещение челюсти– асимметрия самоустраняется (функциональная разновидность). Смещение средней линии между резцами на верхней челюсти оценивают по отношению к срединно- сагиттальной плоскости лица, на нижней – по отношению к центру верхней зубной дуги.</a:t>
            </a:r>
          </a:p>
          <a:p>
            <a:endParaRPr lang="ru-RU" dirty="0"/>
          </a:p>
          <a:p>
            <a:endParaRPr lang="ru-RU" dirty="0"/>
          </a:p>
        </p:txBody>
      </p:sp>
    </p:spTree>
    <p:extLst>
      <p:ext uri="{BB962C8B-B14F-4D97-AF65-F5344CB8AC3E}">
        <p14:creationId xmlns:p14="http://schemas.microsoft.com/office/powerpoint/2010/main" val="211492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2549" y="144246"/>
            <a:ext cx="9404723" cy="1400530"/>
          </a:xfrm>
        </p:spPr>
        <p:txBody>
          <a:bodyPr/>
          <a:lstStyle/>
          <a:p>
            <a:pPr algn="ctr"/>
            <a:r>
              <a:rPr lang="ru-RU" dirty="0"/>
              <a:t>Перекрестный прикус</a:t>
            </a:r>
          </a:p>
        </p:txBody>
      </p:sp>
      <p:sp>
        <p:nvSpPr>
          <p:cNvPr id="3" name="Объект 2"/>
          <p:cNvSpPr>
            <a:spLocks noGrp="1"/>
          </p:cNvSpPr>
          <p:nvPr>
            <p:ph idx="1"/>
          </p:nvPr>
        </p:nvSpPr>
        <p:spPr>
          <a:xfrm>
            <a:off x="772806" y="1006315"/>
            <a:ext cx="10673719" cy="1593665"/>
          </a:xfrm>
        </p:spPr>
        <p:txBody>
          <a:bodyPr/>
          <a:lstStyle/>
          <a:p>
            <a:r>
              <a:rPr lang="ru-RU" dirty="0"/>
              <a:t>Перекрёстный прикус — это зубочелюстная аномалия в поперечной плоскости, при которой размер или положение челюстей изменяется по горизонтали. У людей с таким прикусом наблюдается обратное смыкание зубов с одной или двух сторон, в переднем или боковых отделах.</a:t>
            </a:r>
          </a:p>
        </p:txBody>
      </p:sp>
      <p:pic>
        <p:nvPicPr>
          <p:cNvPr id="50178" name="Picture 2" descr="Перекрещивание зубных рядов"/>
          <p:cNvPicPr>
            <a:picLocks noChangeAspect="1" noChangeArrowheads="1"/>
          </p:cNvPicPr>
          <p:nvPr/>
        </p:nvPicPr>
        <p:blipFill>
          <a:blip r:embed="rId2" cstate="print"/>
          <a:srcRect/>
          <a:stretch>
            <a:fillRect/>
          </a:stretch>
        </p:blipFill>
        <p:spPr bwMode="auto">
          <a:xfrm>
            <a:off x="2116575" y="2498074"/>
            <a:ext cx="7049456" cy="4123932"/>
          </a:xfrm>
          <a:prstGeom prst="rect">
            <a:avLst/>
          </a:prstGeom>
          <a:noFill/>
        </p:spPr>
      </p:pic>
    </p:spTree>
    <p:extLst>
      <p:ext uri="{BB962C8B-B14F-4D97-AF65-F5344CB8AC3E}">
        <p14:creationId xmlns:p14="http://schemas.microsoft.com/office/powerpoint/2010/main" val="159645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1807" y="452718"/>
            <a:ext cx="2339027" cy="1400530"/>
          </a:xfrm>
        </p:spPr>
        <p:txBody>
          <a:bodyPr/>
          <a:lstStyle/>
          <a:p>
            <a:endParaRPr lang="ru-RU" dirty="0"/>
          </a:p>
        </p:txBody>
      </p:sp>
      <p:sp>
        <p:nvSpPr>
          <p:cNvPr id="3" name="Содержимое 2"/>
          <p:cNvSpPr>
            <a:spLocks noGrp="1"/>
          </p:cNvSpPr>
          <p:nvPr>
            <p:ph idx="1"/>
          </p:nvPr>
        </p:nvSpPr>
        <p:spPr>
          <a:xfrm>
            <a:off x="332131" y="2076681"/>
            <a:ext cx="5782230" cy="3508872"/>
          </a:xfrm>
        </p:spPr>
        <p:txBody>
          <a:bodyPr/>
          <a:lstStyle/>
          <a:p>
            <a:r>
              <a:rPr lang="ru-RU" sz="2800" dirty="0"/>
              <a:t>Дальнейший алгоритм предполагает определение конструктивного прикуса, изготовление и анализ диагностических моделей челюстей</a:t>
            </a:r>
            <a:r>
              <a:rPr lang="ru-RU" dirty="0"/>
              <a:t>.</a:t>
            </a:r>
          </a:p>
        </p:txBody>
      </p:sp>
      <p:pic>
        <p:nvPicPr>
          <p:cNvPr id="4" name="Объект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9825" y="1165951"/>
            <a:ext cx="5042178" cy="541111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052" name="Picture 4" descr="https://anzub.ru/wp-content/uploads/2020/04/metod-po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61" y="0"/>
            <a:ext cx="8228344" cy="49473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konspekta.net/studopediaru/baza20/1872979022769.files/image0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0886" y="4947314"/>
            <a:ext cx="7727694" cy="191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69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34322" y="1012276"/>
            <a:ext cx="4969942" cy="6149172"/>
          </a:xfrm>
        </p:spPr>
        <p:txBody>
          <a:bodyPr/>
          <a:lstStyle/>
          <a:p>
            <a:r>
              <a:rPr lang="ru-RU" dirty="0"/>
              <a:t>Ширина зубных рядов, ширина и длина апикального базиса челюстей в зависимости от суммы </a:t>
            </a:r>
            <a:r>
              <a:rPr lang="ru-RU" dirty="0" err="1"/>
              <a:t>мезиодистальных</a:t>
            </a:r>
            <a:r>
              <a:rPr lang="ru-RU" dirty="0"/>
              <a:t> размеров 12 зубов (по Н.Г. </a:t>
            </a:r>
            <a:r>
              <a:rPr lang="ru-RU" dirty="0" err="1"/>
              <a:t>Снагиной</a:t>
            </a:r>
            <a:r>
              <a:rPr lang="ru-RU" dirty="0"/>
              <a:t>).</a:t>
            </a:r>
          </a:p>
          <a:p>
            <a:r>
              <a:rPr lang="ru-RU" dirty="0"/>
              <a:t>В норме ширина апикального базиса верхней че­люсти составляет 44%, нижней - 40% от суммы </a:t>
            </a:r>
            <a:r>
              <a:rPr lang="ru-RU" dirty="0" err="1"/>
              <a:t>ме­зиодистальных</a:t>
            </a:r>
            <a:r>
              <a:rPr lang="ru-RU" dirty="0"/>
              <a:t> размеров 12-ти постоянных зубов каждой челюсти. С этим же параметром связана ширина зубных рядов в области </a:t>
            </a:r>
            <a:r>
              <a:rPr lang="ru-RU" dirty="0" err="1"/>
              <a:t>премоляров</a:t>
            </a:r>
            <a:r>
              <a:rPr lang="ru-RU" dirty="0"/>
              <a:t> (39.2%) и моляров (50.4%). </a:t>
            </a:r>
          </a:p>
        </p:txBody>
      </p:sp>
      <p:pic>
        <p:nvPicPr>
          <p:cNvPr id="3074" name="Picture 2" descr="https://cf.ppt-online.org/files/slide/w/w2VDBFek0J8h36xbWL1KAl7ycjdqzOo4trPQIC/slide-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598" y="1152983"/>
            <a:ext cx="6319469" cy="4733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95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62866" y="1610436"/>
            <a:ext cx="87968" cy="242812"/>
          </a:xfrm>
        </p:spPr>
        <p:txBody>
          <a:bodyPr/>
          <a:lstStyle/>
          <a:p>
            <a:endParaRPr lang="ru-RU" dirty="0"/>
          </a:p>
        </p:txBody>
      </p:sp>
      <p:sp>
        <p:nvSpPr>
          <p:cNvPr id="3" name="Объект 2"/>
          <p:cNvSpPr>
            <a:spLocks noGrp="1"/>
          </p:cNvSpPr>
          <p:nvPr>
            <p:ph idx="1"/>
          </p:nvPr>
        </p:nvSpPr>
        <p:spPr>
          <a:xfrm>
            <a:off x="982640" y="5536442"/>
            <a:ext cx="9335068" cy="2140423"/>
          </a:xfrm>
        </p:spPr>
        <p:txBody>
          <a:bodyPr/>
          <a:lstStyle/>
          <a:p>
            <a:r>
              <a:rPr lang="ru-RU" b="1" dirty="0" err="1"/>
              <a:t>Симметроскопия</a:t>
            </a:r>
            <a:r>
              <a:rPr lang="ru-RU" b="1" dirty="0"/>
              <a:t>.</a:t>
            </a:r>
            <a:r>
              <a:rPr lang="ru-RU" dirty="0"/>
              <a:t> С помощью этого метода изучают место расположения зубов трансверсальном и сагиттальном направлениях.</a:t>
            </a:r>
          </a:p>
        </p:txBody>
      </p:sp>
      <p:pic>
        <p:nvPicPr>
          <p:cNvPr id="4100" name="Picture 4" descr="https://www.ok-t.ru/studopediaru/baza10/406553952416.files/image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40" y="537878"/>
            <a:ext cx="9220200"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87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1395" y="452718"/>
            <a:ext cx="9404723" cy="1400530"/>
          </a:xfrm>
        </p:spPr>
        <p:txBody>
          <a:bodyPr/>
          <a:lstStyle/>
          <a:p>
            <a:r>
              <a:rPr lang="ru-RU" dirty="0"/>
              <a:t>Метод </a:t>
            </a:r>
            <a:r>
              <a:rPr lang="ru-RU" dirty="0" err="1"/>
              <a:t>Слабковской</a:t>
            </a:r>
            <a:endParaRPr lang="ru-RU" dirty="0"/>
          </a:p>
        </p:txBody>
      </p:sp>
      <p:sp>
        <p:nvSpPr>
          <p:cNvPr id="3" name="Объект 2"/>
          <p:cNvSpPr>
            <a:spLocks noGrp="1"/>
          </p:cNvSpPr>
          <p:nvPr>
            <p:ph idx="1"/>
          </p:nvPr>
        </p:nvSpPr>
        <p:spPr>
          <a:xfrm>
            <a:off x="216207" y="1692322"/>
            <a:ext cx="5897990" cy="5621203"/>
          </a:xfrm>
        </p:spPr>
        <p:txBody>
          <a:bodyPr>
            <a:normAutofit/>
          </a:bodyPr>
          <a:lstStyle/>
          <a:p>
            <a:r>
              <a:rPr lang="ru-RU" sz="2400" dirty="0"/>
              <a:t>Этот тип замеров даёт представление о ширине дуги и размере нёба в области клыка в зависимости от суммы ширин нижних резцов. Точки выбирают на середине накусывающей поверхности. Способ используется как для верхней, так и для нижней челюсти.</a:t>
            </a:r>
          </a:p>
        </p:txBody>
      </p:sp>
      <p:pic>
        <p:nvPicPr>
          <p:cNvPr id="5122" name="Picture 2" descr="https://www.ok-t.ru/studopediaru/baza9/877261578370.files/image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512" y="1152983"/>
            <a:ext cx="5000572" cy="505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0"/>
            <a:ext cx="9404723" cy="1400530"/>
          </a:xfrm>
        </p:spPr>
        <p:txBody>
          <a:bodyPr/>
          <a:lstStyle/>
          <a:p>
            <a:pPr algn="ctr"/>
            <a:r>
              <a:rPr lang="ru-RU" b="1" dirty="0"/>
              <a:t> </a:t>
            </a:r>
            <a:endParaRPr lang="ru-RU" sz="2400" dirty="0"/>
          </a:p>
        </p:txBody>
      </p:sp>
      <p:sp>
        <p:nvSpPr>
          <p:cNvPr id="3" name="Объект 2"/>
          <p:cNvSpPr>
            <a:spLocks noGrp="1"/>
          </p:cNvSpPr>
          <p:nvPr>
            <p:ph idx="1"/>
          </p:nvPr>
        </p:nvSpPr>
        <p:spPr/>
        <p:txBody>
          <a:bodyPr/>
          <a:lstStyle/>
          <a:p>
            <a:endParaRPr lang="ru-RU" dirty="0"/>
          </a:p>
        </p:txBody>
      </p:sp>
      <p:pic>
        <p:nvPicPr>
          <p:cNvPr id="8194" name="Picture 2" descr="https://docviewer.yandex.ru/view/0/htmlimage?id=3lro8-j63nl0qipktur0fie8kviswet3aaxsjg8p9w24jl2ye2elmanicuttgwq3mi5kmsdem5obygmvbmrorpb2jnv4gfw5eb6vivgoo&amp;&amp;&amp;name=bg-21.png&amp;dsid=3948ba011a6bdb32ba0ed23eb1e5ee79&amp;width=1366&amp;height=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1" y="107630"/>
            <a:ext cx="9000493" cy="6750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180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6212" y="452718"/>
            <a:ext cx="2074622" cy="1400530"/>
          </a:xfrm>
        </p:spPr>
        <p:txBody>
          <a:bodyPr/>
          <a:lstStyle/>
          <a:p>
            <a:endParaRPr lang="ru-RU" dirty="0"/>
          </a:p>
        </p:txBody>
      </p:sp>
      <p:sp>
        <p:nvSpPr>
          <p:cNvPr id="3" name="Объект 2"/>
          <p:cNvSpPr>
            <a:spLocks noGrp="1"/>
          </p:cNvSpPr>
          <p:nvPr>
            <p:ph idx="1"/>
          </p:nvPr>
        </p:nvSpPr>
        <p:spPr>
          <a:xfrm>
            <a:off x="188912" y="576657"/>
            <a:ext cx="6322057" cy="6501680"/>
          </a:xfrm>
        </p:spPr>
        <p:txBody>
          <a:bodyPr>
            <a:normAutofit/>
          </a:bodyPr>
          <a:lstStyle/>
          <a:p>
            <a:r>
              <a:rPr lang="ru-RU" dirty="0"/>
              <a:t>Электромиография и </a:t>
            </a:r>
            <a:r>
              <a:rPr lang="ru-RU" dirty="0" err="1"/>
              <a:t>аксилография</a:t>
            </a:r>
            <a:r>
              <a:rPr lang="ru-RU" dirty="0"/>
              <a:t> также проводятся по показаниям и являются дополнительными методами диагностики.</a:t>
            </a:r>
          </a:p>
          <a:p>
            <a:r>
              <a:rPr lang="ru-RU" dirty="0"/>
              <a:t>Перекрёстный прикус может быть ложным — такое состояние называют вынужденным смещением челюсти. Отличить его помогает регистрация преждевременных и </a:t>
            </a:r>
            <a:r>
              <a:rPr lang="ru-RU" dirty="0" err="1"/>
              <a:t>суперконтактов</a:t>
            </a:r>
            <a:r>
              <a:rPr lang="ru-RU" dirty="0"/>
              <a:t> с помощью </a:t>
            </a:r>
            <a:r>
              <a:rPr lang="ru-RU" dirty="0" err="1"/>
              <a:t>окклюзиограммы</a:t>
            </a:r>
            <a:r>
              <a:rPr lang="ru-RU" dirty="0"/>
              <a:t> или специализированного оборудования         </a:t>
            </a:r>
            <a:r>
              <a:rPr lang="ru-RU" dirty="0" err="1"/>
              <a:t>T-scan</a:t>
            </a:r>
            <a:r>
              <a:rPr lang="ru-RU" dirty="0"/>
              <a:t>.</a:t>
            </a:r>
          </a:p>
          <a:p>
            <a:r>
              <a:rPr lang="ru-RU" dirty="0"/>
              <a:t>Иногда для подтверждения диагноза требуется зарегистрировать положение челюстей относительно структур черепа. Для этого верхнюю челюсть фиксирую с помощью лицевой дуги, а для нижней челюсти используют </a:t>
            </a:r>
            <a:r>
              <a:rPr lang="ru-RU" dirty="0" err="1"/>
              <a:t>прикусные</a:t>
            </a:r>
            <a:r>
              <a:rPr lang="ru-RU" dirty="0"/>
              <a:t> шаблоны или регистраторы прикуса.</a:t>
            </a:r>
          </a:p>
          <a:p>
            <a:endParaRPr lang="ru-RU" dirty="0"/>
          </a:p>
        </p:txBody>
      </p:sp>
      <p:pic>
        <p:nvPicPr>
          <p:cNvPr id="33794" name="Picture 2" descr="T-scan"/>
          <p:cNvPicPr>
            <a:picLocks noChangeAspect="1" noChangeArrowheads="1"/>
          </p:cNvPicPr>
          <p:nvPr/>
        </p:nvPicPr>
        <p:blipFill>
          <a:blip r:embed="rId2" cstate="print"/>
          <a:srcRect/>
          <a:stretch>
            <a:fillRect/>
          </a:stretch>
        </p:blipFill>
        <p:spPr bwMode="auto">
          <a:xfrm>
            <a:off x="7024908" y="176270"/>
            <a:ext cx="4109472" cy="2917634"/>
          </a:xfrm>
          <a:prstGeom prst="rect">
            <a:avLst/>
          </a:prstGeom>
          <a:noFill/>
        </p:spPr>
      </p:pic>
      <p:pic>
        <p:nvPicPr>
          <p:cNvPr id="33796" name="Picture 4" descr="Ортодонтическая лицевая дуга"/>
          <p:cNvPicPr>
            <a:picLocks noChangeAspect="1" noChangeArrowheads="1"/>
          </p:cNvPicPr>
          <p:nvPr/>
        </p:nvPicPr>
        <p:blipFill>
          <a:blip r:embed="rId3" cstate="print"/>
          <a:srcRect/>
          <a:stretch>
            <a:fillRect/>
          </a:stretch>
        </p:blipFill>
        <p:spPr bwMode="auto">
          <a:xfrm>
            <a:off x="7283487" y="3137053"/>
            <a:ext cx="3720947" cy="3720947"/>
          </a:xfrm>
          <a:prstGeom prst="rect">
            <a:avLst/>
          </a:prstGeom>
          <a:noFill/>
        </p:spPr>
      </p:pic>
    </p:spTree>
    <p:extLst>
      <p:ext uri="{BB962C8B-B14F-4D97-AF65-F5344CB8AC3E}">
        <p14:creationId xmlns:p14="http://schemas.microsoft.com/office/powerpoint/2010/main" val="3888424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2290" name="Picture 2" descr="https://present5.com/presentation/1/141880947_443257327.pdf-img/141880947_443257327.pdf-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16" y="0"/>
            <a:ext cx="95167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88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248001"/>
            <a:ext cx="9404723" cy="1400530"/>
          </a:xfrm>
        </p:spPr>
        <p:txBody>
          <a:bodyPr/>
          <a:lstStyle/>
          <a:p>
            <a:endParaRPr lang="ru-RU"/>
          </a:p>
        </p:txBody>
      </p:sp>
      <p:sp>
        <p:nvSpPr>
          <p:cNvPr id="3" name="Объект 2"/>
          <p:cNvSpPr>
            <a:spLocks noGrp="1"/>
          </p:cNvSpPr>
          <p:nvPr>
            <p:ph idx="1"/>
          </p:nvPr>
        </p:nvSpPr>
        <p:spPr>
          <a:xfrm>
            <a:off x="257151" y="750628"/>
            <a:ext cx="6484843" cy="5868536"/>
          </a:xfrm>
        </p:spPr>
        <p:txBody>
          <a:bodyPr>
            <a:normAutofit/>
          </a:bodyPr>
          <a:lstStyle/>
          <a:p>
            <a:r>
              <a:rPr lang="ru-RU" dirty="0"/>
              <a:t>Фронтальные </a:t>
            </a:r>
            <a:r>
              <a:rPr lang="ru-RU" dirty="0" err="1"/>
              <a:t>телерентгенограммы</a:t>
            </a:r>
            <a:r>
              <a:rPr lang="ru-RU" dirty="0"/>
              <a:t> позволяют эффективно оценивать трансверсальные размеры зубных рядов. Традиционно ширина зубных рядов может быть измерена между резцами, клыками и молярами. Оценка динамики </a:t>
            </a:r>
            <a:r>
              <a:rPr lang="ru-RU" dirty="0" err="1"/>
              <a:t>расширенна</a:t>
            </a:r>
            <a:r>
              <a:rPr lang="ru-RU" dirty="0"/>
              <a:t> зубных рядов </a:t>
            </a:r>
            <a:r>
              <a:rPr lang="ru-RU" dirty="0" err="1"/>
              <a:t>ортодонтическими</a:t>
            </a:r>
            <a:r>
              <a:rPr lang="ru-RU" dirty="0"/>
              <a:t> аппаратами, интенсив­ности естественного роста ребенка, различий в сте­пени развития апикальных базисов и зубных рядов верхней и нижней челюстей необходима для прак­тической деятельности врача-</a:t>
            </a:r>
            <a:r>
              <a:rPr lang="ru-RU" dirty="0" err="1"/>
              <a:t>ортодонта</a:t>
            </a:r>
            <a:r>
              <a:rPr lang="ru-RU" dirty="0"/>
              <a:t>.</a:t>
            </a:r>
          </a:p>
          <a:p>
            <a:r>
              <a:rPr lang="ru-RU" dirty="0"/>
              <a:t>Измерения расстояний между различными точка­ми костных структур лица по </a:t>
            </a:r>
            <a:r>
              <a:rPr lang="ru-RU" dirty="0" err="1"/>
              <a:t>трансверсали</a:t>
            </a:r>
            <a:r>
              <a:rPr lang="ru-RU" dirty="0"/>
              <a:t> помогут определить взаиморасположение изучаемых точек по отношению к норме и правых к левым.</a:t>
            </a:r>
          </a:p>
          <a:p>
            <a:pPr marL="0" indent="0">
              <a:buNone/>
            </a:pPr>
            <a:endParaRPr lang="ru-RU" dirty="0"/>
          </a:p>
        </p:txBody>
      </p:sp>
      <p:pic>
        <p:nvPicPr>
          <p:cNvPr id="13314" name="Picture 2" descr="https://www.ok-t.ru/studopediaru/baza10/406553952416.files/image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994" y="866634"/>
            <a:ext cx="5369389" cy="5636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21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4786" y="0"/>
            <a:ext cx="9404723" cy="1400530"/>
          </a:xfrm>
        </p:spPr>
        <p:txBody>
          <a:bodyPr/>
          <a:lstStyle/>
          <a:p>
            <a:r>
              <a:rPr lang="ru-RU" dirty="0"/>
              <a:t>Измерение высот лица</a:t>
            </a:r>
          </a:p>
        </p:txBody>
      </p:sp>
      <p:sp>
        <p:nvSpPr>
          <p:cNvPr id="3" name="Объект 2"/>
          <p:cNvSpPr>
            <a:spLocks noGrp="1"/>
          </p:cNvSpPr>
          <p:nvPr>
            <p:ph idx="1"/>
          </p:nvPr>
        </p:nvSpPr>
        <p:spPr>
          <a:xfrm>
            <a:off x="1064525" y="2770496"/>
            <a:ext cx="3985147" cy="3821373"/>
          </a:xfrm>
        </p:spPr>
        <p:txBody>
          <a:bodyPr/>
          <a:lstStyle/>
          <a:p>
            <a:endParaRPr lang="ru-RU" dirty="0"/>
          </a:p>
        </p:txBody>
      </p:sp>
      <p:pic>
        <p:nvPicPr>
          <p:cNvPr id="14338" name="Picture 2" descr="https://www.ok-t.ru/studopediaru/baza10/406553952416.files/image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3827" y="905444"/>
            <a:ext cx="7371242" cy="595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AutoShape 2" descr="https://s1.slide-share.ru/s_slide/04836172072481207592e7ff76a76d27/8c9d7d66-3168-46e0-939c-6ad6739bbd98.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https://thepresentation.ru/img/thumbs/1c9e86fcbd6108c57326c6732160f002-800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1" y="755793"/>
            <a:ext cx="10580664" cy="595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9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5860" y="106941"/>
            <a:ext cx="9971847" cy="1400530"/>
          </a:xfrm>
        </p:spPr>
        <p:txBody>
          <a:bodyPr/>
          <a:lstStyle/>
          <a:p>
            <a:pPr algn="ctr"/>
            <a:r>
              <a:rPr lang="ru-RU" sz="2800" dirty="0"/>
              <a:t>Определение размеров правой и левой половин лица</a:t>
            </a:r>
          </a:p>
        </p:txBody>
      </p:sp>
      <p:sp>
        <p:nvSpPr>
          <p:cNvPr id="3" name="Объект 2"/>
          <p:cNvSpPr>
            <a:spLocks noGrp="1"/>
          </p:cNvSpPr>
          <p:nvPr>
            <p:ph idx="1"/>
          </p:nvPr>
        </p:nvSpPr>
        <p:spPr/>
        <p:txBody>
          <a:bodyPr/>
          <a:lstStyle/>
          <a:p>
            <a:endParaRPr lang="ru-RU" dirty="0"/>
          </a:p>
        </p:txBody>
      </p:sp>
      <p:pic>
        <p:nvPicPr>
          <p:cNvPr id="15362" name="Picture 2" descr="https://www.ok-t.ru/studopediaru/baza10/406553952416.files/image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528" y="1167195"/>
            <a:ext cx="6481449" cy="56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819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8941" y="275297"/>
            <a:ext cx="9404723" cy="1400530"/>
          </a:xfrm>
        </p:spPr>
        <p:txBody>
          <a:bodyPr/>
          <a:lstStyle/>
          <a:p>
            <a:pPr algn="ctr"/>
            <a:r>
              <a:rPr lang="ru-RU" dirty="0"/>
              <a:t>Определение высоты ветвей нижней челюсти</a:t>
            </a:r>
          </a:p>
        </p:txBody>
      </p:sp>
      <p:sp>
        <p:nvSpPr>
          <p:cNvPr id="3" name="Объект 2"/>
          <p:cNvSpPr>
            <a:spLocks noGrp="1"/>
          </p:cNvSpPr>
          <p:nvPr>
            <p:ph idx="1"/>
          </p:nvPr>
        </p:nvSpPr>
        <p:spPr/>
        <p:txBody>
          <a:bodyPr/>
          <a:lstStyle/>
          <a:p>
            <a:endParaRPr lang="ru-RU"/>
          </a:p>
        </p:txBody>
      </p:sp>
      <p:pic>
        <p:nvPicPr>
          <p:cNvPr id="16386" name="Picture 2" descr="https://www.ok-t.ru/studopediaru/baza10/406553952416.files/image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452" y="1718090"/>
            <a:ext cx="5438259" cy="4865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82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7152" y="452718"/>
            <a:ext cx="5966228" cy="6302924"/>
          </a:xfrm>
        </p:spPr>
        <p:txBody>
          <a:bodyPr/>
          <a:lstStyle/>
          <a:p>
            <a:r>
              <a:rPr lang="ru-RU" dirty="0"/>
              <a:t>Степень выраженности трансверсальных анома­лий определяется не только различием в размерах правой и левой половин челюстных костей, но и асимметрией н расположении плоскостей на фрон­тальных </a:t>
            </a:r>
            <a:r>
              <a:rPr lang="ru-RU" dirty="0" err="1"/>
              <a:t>телерентгенограммах</a:t>
            </a:r>
            <a:r>
              <a:rPr lang="ru-RU" dirty="0"/>
              <a:t>. Возможно регистри­ровать трансверсальные ротации костных структур измерением углов между срединно-сагиттальной плоскостью и изучаемой (это может быть верхнее- или нижнечелюстная, орбитальная, </a:t>
            </a:r>
            <a:r>
              <a:rPr lang="ru-RU" dirty="0" err="1"/>
              <a:t>окклюзионная</a:t>
            </a:r>
            <a:r>
              <a:rPr lang="ru-RU" dirty="0"/>
              <a:t>). Величина отклонения любого из этих углов от 90˚ будет свидетельствовать о степени выраженности аномалии. Тоже самое можно определить измерением углов непосредственно между плоскостями. В норме они должны быть параллельны.</a:t>
            </a:r>
          </a:p>
        </p:txBody>
      </p:sp>
      <p:pic>
        <p:nvPicPr>
          <p:cNvPr id="17410" name="Picture 2" descr="https://www.ok-t.ru/studopediaru/baza10/406553952416.files/image0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573798"/>
            <a:ext cx="5762625" cy="59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6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207321"/>
            <a:ext cx="9404723" cy="1400530"/>
          </a:xfrm>
        </p:spPr>
        <p:txBody>
          <a:bodyPr/>
          <a:lstStyle/>
          <a:p>
            <a:pPr algn="ctr"/>
            <a:r>
              <a:rPr lang="ru-RU" dirty="0"/>
              <a:t>Определение несоответствия средних линий лицевого скелета</a:t>
            </a:r>
          </a:p>
        </p:txBody>
      </p:sp>
      <p:sp>
        <p:nvSpPr>
          <p:cNvPr id="3" name="Объект 2"/>
          <p:cNvSpPr>
            <a:spLocks noGrp="1"/>
          </p:cNvSpPr>
          <p:nvPr>
            <p:ph idx="1"/>
          </p:nvPr>
        </p:nvSpPr>
        <p:spPr/>
        <p:txBody>
          <a:bodyPr/>
          <a:lstStyle/>
          <a:p>
            <a:endParaRPr lang="ru-RU"/>
          </a:p>
        </p:txBody>
      </p:sp>
      <p:pic>
        <p:nvPicPr>
          <p:cNvPr id="18434" name="Picture 2" descr="https://www.ok-t.ru/studopediaru/baza10/406553952416.files/image0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612" y="1607851"/>
            <a:ext cx="4897938" cy="5202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933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220" y="200023"/>
            <a:ext cx="9404723" cy="1400530"/>
          </a:xfrm>
        </p:spPr>
        <p:txBody>
          <a:bodyPr/>
          <a:lstStyle/>
          <a:p>
            <a:pPr algn="ctr"/>
            <a:r>
              <a:rPr lang="ru-RU" sz="3200" dirty="0"/>
              <a:t>Определение несоответствия средних линий(линейные параметры)</a:t>
            </a:r>
          </a:p>
        </p:txBody>
      </p:sp>
      <p:sp>
        <p:nvSpPr>
          <p:cNvPr id="3" name="Объект 2"/>
          <p:cNvSpPr>
            <a:spLocks noGrp="1"/>
          </p:cNvSpPr>
          <p:nvPr>
            <p:ph idx="1"/>
          </p:nvPr>
        </p:nvSpPr>
        <p:spPr/>
        <p:txBody>
          <a:bodyPr/>
          <a:lstStyle/>
          <a:p>
            <a:endParaRPr lang="ru-RU" dirty="0"/>
          </a:p>
        </p:txBody>
      </p:sp>
      <p:pic>
        <p:nvPicPr>
          <p:cNvPr id="19458" name="Picture 2" descr="https://www.ok-t.ru/studopediaru/baza10/406553952416.files/image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77" y="1380488"/>
            <a:ext cx="5054837" cy="5477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179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8248" y="97877"/>
            <a:ext cx="9404723" cy="1400530"/>
          </a:xfrm>
        </p:spPr>
        <p:txBody>
          <a:bodyPr/>
          <a:lstStyle/>
          <a:p>
            <a:pPr algn="ctr"/>
            <a:r>
              <a:rPr lang="ru-RU" i="1" dirty="0"/>
              <a:t>Анализ </a:t>
            </a:r>
            <a:r>
              <a:rPr lang="ru-RU" i="1" dirty="0" err="1"/>
              <a:t>трансверзальных</a:t>
            </a:r>
            <a:r>
              <a:rPr lang="ru-RU" i="1" dirty="0"/>
              <a:t> размеров челюстей</a:t>
            </a:r>
            <a:endParaRPr lang="ru-RU" dirty="0"/>
          </a:p>
        </p:txBody>
      </p:sp>
      <p:sp>
        <p:nvSpPr>
          <p:cNvPr id="3" name="Объект 2"/>
          <p:cNvSpPr>
            <a:spLocks noGrp="1"/>
          </p:cNvSpPr>
          <p:nvPr>
            <p:ph idx="1"/>
          </p:nvPr>
        </p:nvSpPr>
        <p:spPr>
          <a:xfrm>
            <a:off x="0" y="1709219"/>
            <a:ext cx="6496334" cy="4831307"/>
          </a:xfrm>
        </p:spPr>
        <p:txBody>
          <a:bodyPr>
            <a:normAutofit lnSpcReduction="10000"/>
          </a:bodyPr>
          <a:lstStyle/>
          <a:p>
            <a:r>
              <a:rPr lang="ru-RU" dirty="0" err="1"/>
              <a:t>Трансверзальный</a:t>
            </a:r>
            <a:r>
              <a:rPr lang="ru-RU" dirty="0"/>
              <a:t> размер челюстей проводят согласно </a:t>
            </a:r>
            <a:r>
              <a:rPr lang="ru-RU" dirty="0" err="1"/>
              <a:t>Penn</a:t>
            </a:r>
            <a:r>
              <a:rPr lang="ru-RU" dirty="0"/>
              <a:t> анализу. Измеряют </a:t>
            </a:r>
            <a:r>
              <a:rPr lang="ru-RU" dirty="0" err="1"/>
              <a:t>межмолярное</a:t>
            </a:r>
            <a:r>
              <a:rPr lang="ru-RU" dirty="0"/>
              <a:t> расстояние на нижней челюсти, ориентируясь на вестибулярную кортикальную пластинку на уровне бифуркации нижних моляров, затем </a:t>
            </a:r>
            <a:r>
              <a:rPr lang="ru-RU" dirty="0" err="1"/>
              <a:t>трансверзальный</a:t>
            </a:r>
            <a:r>
              <a:rPr lang="ru-RU" dirty="0"/>
              <a:t> размер верхней челюсти измеряется между нижними точками </a:t>
            </a:r>
            <a:r>
              <a:rPr lang="ru-RU" dirty="0" err="1"/>
              <a:t>скулоальвеолярного</a:t>
            </a:r>
            <a:r>
              <a:rPr lang="ru-RU" dirty="0"/>
              <a:t> гребня. Верхняя челюсть в норме шире нижней на 5 мм. Если разница составляет 2—5 мм, возможна </a:t>
            </a:r>
            <a:r>
              <a:rPr lang="ru-RU" dirty="0" err="1"/>
              <a:t>ортодонтическая</a:t>
            </a:r>
            <a:r>
              <a:rPr lang="ru-RU" dirty="0"/>
              <a:t> коррекция за счет изменения </a:t>
            </a:r>
            <a:r>
              <a:rPr lang="ru-RU" dirty="0" err="1"/>
              <a:t>инклинации</a:t>
            </a:r>
            <a:r>
              <a:rPr lang="ru-RU" dirty="0"/>
              <a:t> боковой группы зубов при условии возможности достижения оптимальной окклюзии; до 2 мм — хирургически </a:t>
            </a:r>
            <a:r>
              <a:rPr lang="ru-RU" dirty="0" err="1"/>
              <a:t>ассистированное</a:t>
            </a:r>
            <a:r>
              <a:rPr lang="ru-RU" dirty="0"/>
              <a:t> расширение верхней челюсти.</a:t>
            </a:r>
          </a:p>
        </p:txBody>
      </p:sp>
      <p:pic>
        <p:nvPicPr>
          <p:cNvPr id="6146" name="Picture 2" descr="https://www.mediasphera.ru/issues/current/St_2020_06/St_2020_06-web-resources/image/bulycheva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6334" y="1709218"/>
            <a:ext cx="5633669" cy="5046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18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8441" y="150125"/>
            <a:ext cx="9404723" cy="1400530"/>
          </a:xfrm>
        </p:spPr>
        <p:txBody>
          <a:bodyPr/>
          <a:lstStyle/>
          <a:p>
            <a:pPr algn="ctr"/>
            <a:r>
              <a:rPr lang="ru-RU" i="1" dirty="0"/>
              <a:t>Оценка центральной линии.</a:t>
            </a:r>
            <a:endParaRPr lang="ru-RU" dirty="0"/>
          </a:p>
        </p:txBody>
      </p:sp>
      <p:sp>
        <p:nvSpPr>
          <p:cNvPr id="3" name="Объект 2"/>
          <p:cNvSpPr>
            <a:spLocks noGrp="1"/>
          </p:cNvSpPr>
          <p:nvPr>
            <p:ph idx="1"/>
          </p:nvPr>
        </p:nvSpPr>
        <p:spPr>
          <a:xfrm>
            <a:off x="107026" y="1057449"/>
            <a:ext cx="11907554" cy="2285439"/>
          </a:xfrm>
        </p:spPr>
        <p:txBody>
          <a:bodyPr>
            <a:normAutofit fontScale="92500" lnSpcReduction="10000"/>
          </a:bodyPr>
          <a:lstStyle/>
          <a:p>
            <a:r>
              <a:rPr lang="ru-RU" dirty="0"/>
              <a:t>Несоответствие центральных линий челюстей возможно из-за смещения нижней челюсти в правую или левую сторону. На реформатах КЛКТ в окне </a:t>
            </a:r>
            <a:r>
              <a:rPr lang="ru-RU" dirty="0" err="1"/>
              <a:t>цефалометрического</a:t>
            </a:r>
            <a:r>
              <a:rPr lang="ru-RU" dirty="0"/>
              <a:t> анализа необходимо оценить показатель MLD (</a:t>
            </a:r>
            <a:r>
              <a:rPr lang="ru-RU" dirty="0" err="1"/>
              <a:t>mandibular</a:t>
            </a:r>
            <a:r>
              <a:rPr lang="ru-RU" dirty="0"/>
              <a:t> </a:t>
            </a:r>
            <a:r>
              <a:rPr lang="ru-RU" dirty="0" err="1"/>
              <a:t>lateral</a:t>
            </a:r>
            <a:r>
              <a:rPr lang="ru-RU" dirty="0"/>
              <a:t> </a:t>
            </a:r>
            <a:r>
              <a:rPr lang="ru-RU" dirty="0" err="1"/>
              <a:t>displacement</a:t>
            </a:r>
            <a:r>
              <a:rPr lang="ru-RU" dirty="0"/>
              <a:t>), который характеризуется образовавшимся углом между срединно-сагиттальной линией MRS, проходящей через точки </a:t>
            </a:r>
            <a:r>
              <a:rPr lang="ru-RU" dirty="0" err="1"/>
              <a:t>Gl</a:t>
            </a:r>
            <a:r>
              <a:rPr lang="ru-RU" dirty="0"/>
              <a:t> (</a:t>
            </a:r>
            <a:r>
              <a:rPr lang="ru-RU" dirty="0" err="1"/>
              <a:t>Glabella</a:t>
            </a:r>
            <a:r>
              <a:rPr lang="ru-RU" dirty="0"/>
              <a:t> — наиболее выступающая вперед в медиально-сагиттальном сечении точка на носовом отростке лобной кости, где лобная кость образует более или менее выраженную выпуклость), ANS — передняя носовая ость и </a:t>
            </a:r>
            <a:r>
              <a:rPr lang="ru-RU" dirty="0" err="1"/>
              <a:t>Me</a:t>
            </a:r>
            <a:r>
              <a:rPr lang="ru-RU" dirty="0"/>
              <a:t> (</a:t>
            </a:r>
            <a:r>
              <a:rPr lang="ru-RU" dirty="0" err="1"/>
              <a:t>Menton</a:t>
            </a:r>
            <a:r>
              <a:rPr lang="ru-RU" dirty="0"/>
              <a:t> — самая нижняя точка подбородочного симфиза — центр подбородка.</a:t>
            </a:r>
          </a:p>
        </p:txBody>
      </p:sp>
      <p:pic>
        <p:nvPicPr>
          <p:cNvPr id="7170" name="Picture 2" descr="https://www.mediasphera.ru/issues/current/St_2020_06/St_2020_06-web-resources/imag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063" y="3247354"/>
            <a:ext cx="7796551" cy="3610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723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Лечение перекрестного прикуса без смещения нижней челюсти </a:t>
            </a:r>
            <a:br>
              <a:rPr lang="ru-RU" dirty="0"/>
            </a:br>
            <a:endParaRPr lang="ru-RU" dirty="0"/>
          </a:p>
        </p:txBody>
      </p:sp>
      <p:sp>
        <p:nvSpPr>
          <p:cNvPr id="3" name="Объект 2"/>
          <p:cNvSpPr>
            <a:spLocks noGrp="1"/>
          </p:cNvSpPr>
          <p:nvPr>
            <p:ph idx="1"/>
          </p:nvPr>
        </p:nvSpPr>
        <p:spPr>
          <a:xfrm>
            <a:off x="385591" y="2297017"/>
            <a:ext cx="10741445" cy="4560983"/>
          </a:xfrm>
        </p:spPr>
        <p:txBody>
          <a:bodyPr>
            <a:normAutofit/>
          </a:bodyPr>
          <a:lstStyle/>
          <a:p>
            <a:r>
              <a:rPr lang="ru-RU" sz="2400" b="1" dirty="0"/>
              <a:t>Во временном прикусе </a:t>
            </a:r>
            <a:r>
              <a:rPr lang="ru-RU" sz="2400" dirty="0"/>
              <a:t>задачей </a:t>
            </a:r>
            <a:r>
              <a:rPr lang="ru-RU" sz="2400" dirty="0" err="1"/>
              <a:t>врача-ортодонта</a:t>
            </a:r>
            <a:r>
              <a:rPr lang="ru-RU" sz="2400" dirty="0"/>
              <a:t> является нормализация формы зубных рядов за счет создания оптимальных условий для роста и развития челюстей. </a:t>
            </a:r>
          </a:p>
          <a:p>
            <a:r>
              <a:rPr lang="ru-RU" sz="2400" dirty="0"/>
              <a:t>Лечение включает: устранение причины возникновения аномалии, борьбу с вредными привычками, </a:t>
            </a:r>
            <a:r>
              <a:rPr lang="ru-RU" sz="2400" dirty="0" err="1"/>
              <a:t>сошлифовывание</a:t>
            </a:r>
            <a:r>
              <a:rPr lang="ru-RU" sz="2400" dirty="0"/>
              <a:t> </a:t>
            </a:r>
            <a:r>
              <a:rPr lang="ru-RU" sz="2400" dirty="0" err="1"/>
              <a:t>нестершихся</a:t>
            </a:r>
            <a:r>
              <a:rPr lang="ru-RU" sz="2400" dirty="0"/>
              <a:t> бугров молочных моляров и клыков, нормализацию смыкания губ, носового дыхания, протезирование при ранней потере временных зубов.</a:t>
            </a:r>
          </a:p>
        </p:txBody>
      </p:sp>
    </p:spTree>
    <p:extLst>
      <p:ext uri="{BB962C8B-B14F-4D97-AF65-F5344CB8AC3E}">
        <p14:creationId xmlns:p14="http://schemas.microsoft.com/office/powerpoint/2010/main" val="26591824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050834" y="452718"/>
            <a:ext cx="45719" cy="1400530"/>
          </a:xfrm>
        </p:spPr>
        <p:txBody>
          <a:bodyPr/>
          <a:lstStyle/>
          <a:p>
            <a:endParaRPr lang="ru-RU" dirty="0"/>
          </a:p>
        </p:txBody>
      </p:sp>
      <p:sp>
        <p:nvSpPr>
          <p:cNvPr id="3" name="Объект 2"/>
          <p:cNvSpPr>
            <a:spLocks noGrp="1"/>
          </p:cNvSpPr>
          <p:nvPr>
            <p:ph idx="1"/>
          </p:nvPr>
        </p:nvSpPr>
        <p:spPr>
          <a:xfrm>
            <a:off x="365181" y="235136"/>
            <a:ext cx="9858472" cy="4195481"/>
          </a:xfrm>
        </p:spPr>
        <p:txBody>
          <a:bodyPr>
            <a:normAutofit/>
          </a:bodyPr>
          <a:lstStyle/>
          <a:p>
            <a:r>
              <a:rPr lang="ru-RU" sz="2800" dirty="0"/>
              <a:t>Применяют стандартные или индивидуальные вестибулярные пластинки для устранения давления щек на недоразвитые участки челюстей.</a:t>
            </a:r>
          </a:p>
        </p:txBody>
      </p:sp>
      <p:pic>
        <p:nvPicPr>
          <p:cNvPr id="31745" name="Picture 1"/>
          <p:cNvPicPr>
            <a:picLocks noChangeAspect="1" noChangeArrowheads="1"/>
          </p:cNvPicPr>
          <p:nvPr/>
        </p:nvPicPr>
        <p:blipFill>
          <a:blip r:embed="rId2" cstate="print"/>
          <a:srcRect/>
          <a:stretch>
            <a:fillRect/>
          </a:stretch>
        </p:blipFill>
        <p:spPr bwMode="auto">
          <a:xfrm>
            <a:off x="959957" y="2024866"/>
            <a:ext cx="8845053" cy="4078361"/>
          </a:xfrm>
          <a:prstGeom prst="rect">
            <a:avLst/>
          </a:prstGeom>
          <a:noFill/>
          <a:ln w="9525">
            <a:noFill/>
            <a:miter lim="800000"/>
            <a:headEnd/>
            <a:tailEnd/>
          </a:ln>
          <a:effectLst/>
        </p:spPr>
      </p:pic>
    </p:spTree>
    <p:extLst>
      <p:ext uri="{BB962C8B-B14F-4D97-AF65-F5344CB8AC3E}">
        <p14:creationId xmlns:p14="http://schemas.microsoft.com/office/powerpoint/2010/main" val="908479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05860" y="452718"/>
            <a:ext cx="344974" cy="1400530"/>
          </a:xfrm>
        </p:spPr>
        <p:txBody>
          <a:bodyPr/>
          <a:lstStyle/>
          <a:p>
            <a:endParaRPr lang="ru-RU" dirty="0"/>
          </a:p>
        </p:txBody>
      </p:sp>
      <p:sp>
        <p:nvSpPr>
          <p:cNvPr id="3" name="Объект 2"/>
          <p:cNvSpPr>
            <a:spLocks noGrp="1"/>
          </p:cNvSpPr>
          <p:nvPr>
            <p:ph idx="1"/>
          </p:nvPr>
        </p:nvSpPr>
        <p:spPr>
          <a:xfrm>
            <a:off x="0" y="224118"/>
            <a:ext cx="5464366" cy="6633882"/>
          </a:xfrm>
        </p:spPr>
        <p:txBody>
          <a:bodyPr>
            <a:normAutofit/>
          </a:bodyPr>
          <a:lstStyle/>
          <a:p>
            <a:r>
              <a:rPr lang="ru-RU" dirty="0"/>
              <a:t>В смешанном прикусе задача лечения – нормализация формы зубного ряда, явившегося причиной формирования перекрестного прикуса. Основным методом лечения является аппаратурный, дополнительным методом – </a:t>
            </a:r>
            <a:r>
              <a:rPr lang="ru-RU" dirty="0" err="1"/>
              <a:t>миотерапия</a:t>
            </a:r>
            <a:r>
              <a:rPr lang="ru-RU" dirty="0"/>
              <a:t>. Кроме вышеописанных мероприятий широко применяют механически действующие аппараты: пластинки на верхнюю челюсть с </a:t>
            </a:r>
            <a:r>
              <a:rPr lang="ru-RU" dirty="0" err="1"/>
              <a:t>окклюзионными</a:t>
            </a:r>
            <a:r>
              <a:rPr lang="ru-RU" dirty="0"/>
              <a:t> накладками и винтом, секторальным распилом; пластинка с </a:t>
            </a:r>
            <a:r>
              <a:rPr lang="ru-RU" dirty="0" err="1"/>
              <a:t>окклюзионными</a:t>
            </a:r>
            <a:r>
              <a:rPr lang="ru-RU" dirty="0"/>
              <a:t> накладками и винтом для неравномерного расширения верхнего или нижнего зубных рядов; кольца с крючками на первые постоянные моляры и </a:t>
            </a:r>
            <a:r>
              <a:rPr lang="ru-RU" dirty="0" err="1"/>
              <a:t>кросстяга</a:t>
            </a:r>
            <a:r>
              <a:rPr lang="ru-RU" dirty="0"/>
              <a:t>; </a:t>
            </a:r>
            <a:r>
              <a:rPr lang="ru-RU" dirty="0" err="1"/>
              <a:t>сошлифовывание</a:t>
            </a:r>
            <a:r>
              <a:rPr lang="ru-RU" dirty="0"/>
              <a:t> бугров временных зубов.</a:t>
            </a:r>
          </a:p>
        </p:txBody>
      </p:sp>
      <p:pic>
        <p:nvPicPr>
          <p:cNvPr id="30721" name="Picture 1"/>
          <p:cNvPicPr>
            <a:picLocks noChangeAspect="1" noChangeArrowheads="1"/>
          </p:cNvPicPr>
          <p:nvPr/>
        </p:nvPicPr>
        <p:blipFill>
          <a:blip r:embed="rId2" cstate="print"/>
          <a:srcRect/>
          <a:stretch>
            <a:fillRect/>
          </a:stretch>
        </p:blipFill>
        <p:spPr bwMode="auto">
          <a:xfrm>
            <a:off x="5481065" y="374572"/>
            <a:ext cx="6501615" cy="6168515"/>
          </a:xfrm>
          <a:prstGeom prst="rect">
            <a:avLst/>
          </a:prstGeom>
          <a:noFill/>
          <a:ln w="9525">
            <a:noFill/>
            <a:miter lim="800000"/>
            <a:headEnd/>
            <a:tailEnd/>
          </a:ln>
          <a:effectLst/>
        </p:spPr>
      </p:pic>
    </p:spTree>
    <p:extLst>
      <p:ext uri="{BB962C8B-B14F-4D97-AF65-F5344CB8AC3E}">
        <p14:creationId xmlns:p14="http://schemas.microsoft.com/office/powerpoint/2010/main" val="4218899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https://myslide.ru/documents_3/9c3746c14e4807ce3af73c29fdbfe966/img89.jpg"/>
          <p:cNvPicPr>
            <a:picLocks noChangeAspect="1" noChangeArrowheads="1"/>
          </p:cNvPicPr>
          <p:nvPr/>
        </p:nvPicPr>
        <p:blipFill>
          <a:blip r:embed="rId2" cstate="print"/>
          <a:srcRect l="7000" r="7000"/>
          <a:stretch>
            <a:fillRect/>
          </a:stretch>
        </p:blipFill>
        <p:spPr bwMode="auto">
          <a:xfrm>
            <a:off x="1512983" y="0"/>
            <a:ext cx="8424231" cy="68580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9568" y="523299"/>
            <a:ext cx="9404723" cy="1400530"/>
          </a:xfrm>
        </p:spPr>
        <p:txBody>
          <a:bodyPr/>
          <a:lstStyle/>
          <a:p>
            <a:endParaRPr lang="ru-RU"/>
          </a:p>
        </p:txBody>
      </p:sp>
      <p:sp>
        <p:nvSpPr>
          <p:cNvPr id="3" name="Объект 2"/>
          <p:cNvSpPr>
            <a:spLocks noGrp="1"/>
          </p:cNvSpPr>
          <p:nvPr>
            <p:ph idx="1"/>
          </p:nvPr>
        </p:nvSpPr>
        <p:spPr/>
        <p:txBody>
          <a:bodyPr/>
          <a:lstStyle/>
          <a:p>
            <a:endParaRPr lang="ru-RU"/>
          </a:p>
        </p:txBody>
      </p:sp>
      <p:pic>
        <p:nvPicPr>
          <p:cNvPr id="9218" name="Picture 2" descr="https://docviewer.yandex.ru/view/0/htmlimage?id=3lro8-j63nl0qipktur0fie8kviswet3aaxsjg8p9w24jl2ye2elmanicuttgwq3mi5kmsdem5obygmvbmrorpb2jnv4gfw5eb6vivgoo&amp;&amp;&amp;name=bg-40.png&amp;dsid=3948ba011a6bdb32ba0ed23eb1e5ee79&amp;width=1366&amp;height=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312"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28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42" name="Picture 2" descr="https://docviewer.yandex.ru/view/0/htmlimage?id=3lro8-j63nl0qipktur0fie8kviswet3aaxsjg8p9w24jl2ye2elmanicuttgwq3mi5kmsdem5obygmvbmrorpb2jnv4gfw5eb6vivgoo&amp;&amp;&amp;name=bg-41.png&amp;dsid=3948ba011a6bdb32ba0ed23eb1e5ee79&amp;width=1366&amp;height=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480" y="124429"/>
            <a:ext cx="8844649" cy="663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95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1266" name="Picture 2" descr="https://docviewer.yandex.ru/view/0/htmlimage?id=3lro8-j63nl0qipktur0fie8kviswet3aaxsjg8p9w24jl2ye2elmanicuttgwq3mi5kmsdem5obygmvbmrorpb2jnv4gfw5eb6vivgoo&amp;&amp;&amp;name=bg-42.png&amp;dsid=3948ba011a6bdb32ba0ed23eb1e5ee79&amp;width=1366&amp;height=7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731" y="148094"/>
            <a:ext cx="8946541" cy="670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86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41484" y="452718"/>
            <a:ext cx="4509350" cy="1400530"/>
          </a:xfrm>
        </p:spPr>
        <p:txBody>
          <a:bodyPr/>
          <a:lstStyle/>
          <a:p>
            <a:endParaRPr lang="ru-RU" dirty="0"/>
          </a:p>
        </p:txBody>
      </p:sp>
      <p:sp>
        <p:nvSpPr>
          <p:cNvPr id="3" name="Объект 2"/>
          <p:cNvSpPr>
            <a:spLocks noGrp="1"/>
          </p:cNvSpPr>
          <p:nvPr>
            <p:ph idx="1"/>
          </p:nvPr>
        </p:nvSpPr>
        <p:spPr>
          <a:xfrm>
            <a:off x="266031" y="213100"/>
            <a:ext cx="10001690" cy="4195481"/>
          </a:xfrm>
        </p:spPr>
        <p:txBody>
          <a:bodyPr/>
          <a:lstStyle/>
          <a:p>
            <a:r>
              <a:rPr lang="ru-RU" dirty="0"/>
              <a:t>В период постоянного прикуса основными методами лечения являются комплексный и аппаратурный. В этом периоде более широко применяют несъемные механически действующие аппараты (</a:t>
            </a:r>
            <a:r>
              <a:rPr lang="ru-RU" dirty="0" err="1"/>
              <a:t>мультибондингсистему</a:t>
            </a:r>
            <a:r>
              <a:rPr lang="ru-RU" dirty="0"/>
              <a:t>, аппарат </a:t>
            </a:r>
            <a:r>
              <a:rPr lang="ru-RU" dirty="0" err="1"/>
              <a:t>Дерихсвайлера</a:t>
            </a:r>
            <a:r>
              <a:rPr lang="ru-RU" dirty="0"/>
              <a:t>, аппараты </a:t>
            </a:r>
            <a:r>
              <a:rPr lang="ru-RU" dirty="0" err="1"/>
              <a:t>Quad</a:t>
            </a:r>
            <a:r>
              <a:rPr lang="ru-RU" dirty="0"/>
              <a:t> </a:t>
            </a:r>
            <a:r>
              <a:rPr lang="ru-RU" dirty="0" err="1"/>
              <a:t>Helix</a:t>
            </a:r>
            <a:r>
              <a:rPr lang="ru-RU" dirty="0"/>
              <a:t> и </a:t>
            </a:r>
            <a:r>
              <a:rPr lang="ru-RU" dirty="0" err="1"/>
              <a:t>Bi</a:t>
            </a:r>
            <a:r>
              <a:rPr lang="ru-RU" dirty="0"/>
              <a:t> </a:t>
            </a:r>
            <a:r>
              <a:rPr lang="ru-RU" dirty="0" err="1"/>
              <a:t>Helix</a:t>
            </a:r>
            <a:r>
              <a:rPr lang="ru-RU" dirty="0"/>
              <a:t>, небный экспандер). По показаниям проводится </a:t>
            </a:r>
            <a:r>
              <a:rPr lang="ru-RU" dirty="0" err="1"/>
              <a:t>компактостеотомия</a:t>
            </a:r>
            <a:r>
              <a:rPr lang="ru-RU" dirty="0"/>
              <a:t> в области перемещаемых зубов с последующим применением механически действующих </a:t>
            </a:r>
            <a:r>
              <a:rPr lang="ru-RU" dirty="0" err="1"/>
              <a:t>ортодонтических</a:t>
            </a:r>
            <a:r>
              <a:rPr lang="ru-RU" dirty="0"/>
              <a:t> аппаратов.</a:t>
            </a:r>
          </a:p>
        </p:txBody>
      </p:sp>
      <p:pic>
        <p:nvPicPr>
          <p:cNvPr id="29699" name="Picture 3" descr="https://pandia.ru/text/86/036/images/img7_13.jpg"/>
          <p:cNvPicPr>
            <a:picLocks noChangeAspect="1" noChangeArrowheads="1"/>
          </p:cNvPicPr>
          <p:nvPr/>
        </p:nvPicPr>
        <p:blipFill>
          <a:blip r:embed="rId2" cstate="print"/>
          <a:srcRect/>
          <a:stretch>
            <a:fillRect/>
          </a:stretch>
        </p:blipFill>
        <p:spPr bwMode="auto">
          <a:xfrm>
            <a:off x="641997" y="2897437"/>
            <a:ext cx="3453140" cy="3262293"/>
          </a:xfrm>
          <a:prstGeom prst="rect">
            <a:avLst/>
          </a:prstGeom>
          <a:noFill/>
        </p:spPr>
      </p:pic>
      <p:pic>
        <p:nvPicPr>
          <p:cNvPr id="29701" name="Picture 5"/>
          <p:cNvPicPr>
            <a:picLocks noChangeAspect="1" noChangeArrowheads="1"/>
          </p:cNvPicPr>
          <p:nvPr/>
        </p:nvPicPr>
        <p:blipFill>
          <a:blip r:embed="rId3" cstate="print"/>
          <a:srcRect/>
          <a:stretch>
            <a:fillRect/>
          </a:stretch>
        </p:blipFill>
        <p:spPr bwMode="auto">
          <a:xfrm>
            <a:off x="4422240" y="2898812"/>
            <a:ext cx="6319206" cy="3220599"/>
          </a:xfrm>
          <a:prstGeom prst="rect">
            <a:avLst/>
          </a:prstGeom>
          <a:noFill/>
          <a:ln w="9525">
            <a:noFill/>
            <a:miter lim="800000"/>
            <a:headEnd/>
            <a:tailEnd/>
          </a:ln>
          <a:effectLst/>
        </p:spPr>
      </p:pic>
    </p:spTree>
    <p:extLst>
      <p:ext uri="{BB962C8B-B14F-4D97-AF65-F5344CB8AC3E}">
        <p14:creationId xmlns:p14="http://schemas.microsoft.com/office/powerpoint/2010/main" val="25183250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348" y="155264"/>
            <a:ext cx="9404723" cy="1365065"/>
          </a:xfrm>
        </p:spPr>
        <p:txBody>
          <a:bodyPr/>
          <a:lstStyle/>
          <a:p>
            <a:pPr algn="ctr"/>
            <a:r>
              <a:rPr lang="ru-RU" sz="3600" dirty="0"/>
              <a:t>Лечение перекрестного прикуса со смещением нижней челюсти</a:t>
            </a:r>
          </a:p>
        </p:txBody>
      </p:sp>
      <p:sp>
        <p:nvSpPr>
          <p:cNvPr id="3" name="Объект 2"/>
          <p:cNvSpPr>
            <a:spLocks noGrp="1"/>
          </p:cNvSpPr>
          <p:nvPr>
            <p:ph idx="1"/>
          </p:nvPr>
        </p:nvSpPr>
        <p:spPr>
          <a:xfrm>
            <a:off x="0" y="1369872"/>
            <a:ext cx="12192000" cy="4821607"/>
          </a:xfrm>
        </p:spPr>
        <p:txBody>
          <a:bodyPr>
            <a:normAutofit/>
          </a:bodyPr>
          <a:lstStyle/>
          <a:p>
            <a:r>
              <a:rPr lang="ru-RU" sz="1800" dirty="0"/>
              <a:t>Во временном прикусе задачами </a:t>
            </a:r>
            <a:r>
              <a:rPr lang="ru-RU" sz="1800" dirty="0" err="1"/>
              <a:t>ортодонтического</a:t>
            </a:r>
            <a:r>
              <a:rPr lang="ru-RU" sz="1800" dirty="0"/>
              <a:t> лечения являются: </a:t>
            </a:r>
          </a:p>
          <a:p>
            <a:pPr marL="457200" indent="-457200">
              <a:buAutoNum type="arabicPeriod"/>
            </a:pPr>
            <a:r>
              <a:rPr lang="ru-RU" sz="1800" dirty="0"/>
              <a:t>Создание оптимальных условий для роста челюстей;</a:t>
            </a:r>
          </a:p>
          <a:p>
            <a:pPr marL="457200" indent="-457200">
              <a:buAutoNum type="arabicPeriod"/>
            </a:pPr>
            <a:r>
              <a:rPr lang="ru-RU" sz="1800" dirty="0"/>
              <a:t>Сдерживание роста нижней челюсти при сочетании перекрестного прикуса с </a:t>
            </a:r>
            <a:r>
              <a:rPr lang="ru-RU" sz="1800" dirty="0" err="1"/>
              <a:t>мезиальным</a:t>
            </a:r>
            <a:r>
              <a:rPr lang="ru-RU" sz="1800" dirty="0"/>
              <a:t>. Основной метод лечения – аппаратурный, дополнительный – </a:t>
            </a:r>
            <a:r>
              <a:rPr lang="ru-RU" sz="1800" dirty="0" err="1"/>
              <a:t>миотерапия</a:t>
            </a:r>
            <a:r>
              <a:rPr lang="ru-RU" sz="1800" dirty="0"/>
              <a:t>. Решение этих задач достигается применением </a:t>
            </a:r>
            <a:r>
              <a:rPr lang="ru-RU" sz="1800" dirty="0" err="1"/>
              <a:t>функциональнодействующих</a:t>
            </a:r>
            <a:r>
              <a:rPr lang="ru-RU" sz="1800" dirty="0"/>
              <a:t> (вестибулярные пластинки, активаторы и регуляторы функций) и функционально-направляющих аппаратов (пластинки на верхнюю или нижнюю челюсти с наклонной плоскостью в боковых участках).</a:t>
            </a:r>
          </a:p>
          <a:p>
            <a:r>
              <a:rPr lang="ru-RU" sz="1800" dirty="0"/>
              <a:t>Лечение начинается с устранения причины возникновения аномалии. Для лечения широко используют шапочку с подбородочной пращой и односторонней резиновой тягой; </a:t>
            </a:r>
            <a:r>
              <a:rPr lang="ru-RU" sz="1800" dirty="0" err="1"/>
              <a:t>пришлифовывание</a:t>
            </a:r>
            <a:r>
              <a:rPr lang="ru-RU" sz="1800" dirty="0"/>
              <a:t> бугров и режущих краев временных зубов; </a:t>
            </a:r>
            <a:r>
              <a:rPr lang="ru-RU" sz="1800" dirty="0" err="1"/>
              <a:t>миотерапию</a:t>
            </a:r>
            <a:r>
              <a:rPr lang="ru-RU" sz="1800" dirty="0"/>
              <a:t>.</a:t>
            </a:r>
          </a:p>
        </p:txBody>
      </p:sp>
      <p:pic>
        <p:nvPicPr>
          <p:cNvPr id="5" name="Picture 1"/>
          <p:cNvPicPr>
            <a:picLocks noChangeAspect="1" noChangeArrowheads="1"/>
          </p:cNvPicPr>
          <p:nvPr/>
        </p:nvPicPr>
        <p:blipFill>
          <a:blip r:embed="rId2" cstate="print"/>
          <a:srcRect/>
          <a:stretch>
            <a:fillRect/>
          </a:stretch>
        </p:blipFill>
        <p:spPr bwMode="auto">
          <a:xfrm>
            <a:off x="2699133" y="4612808"/>
            <a:ext cx="5497416" cy="2245192"/>
          </a:xfrm>
          <a:prstGeom prst="rect">
            <a:avLst/>
          </a:prstGeom>
          <a:noFill/>
          <a:ln w="9525">
            <a:noFill/>
            <a:miter lim="800000"/>
            <a:headEnd/>
            <a:tailEnd/>
          </a:ln>
          <a:effectLst/>
        </p:spPr>
      </p:pic>
    </p:spTree>
    <p:extLst>
      <p:ext uri="{BB962C8B-B14F-4D97-AF65-F5344CB8AC3E}">
        <p14:creationId xmlns:p14="http://schemas.microsoft.com/office/powerpoint/2010/main" val="1504864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6887" y="452718"/>
            <a:ext cx="1633947" cy="1400530"/>
          </a:xfrm>
        </p:spPr>
        <p:txBody>
          <a:bodyPr/>
          <a:lstStyle/>
          <a:p>
            <a:endParaRPr lang="ru-RU" dirty="0"/>
          </a:p>
        </p:txBody>
      </p:sp>
      <p:sp>
        <p:nvSpPr>
          <p:cNvPr id="3" name="Объект 2"/>
          <p:cNvSpPr>
            <a:spLocks noGrp="1"/>
          </p:cNvSpPr>
          <p:nvPr>
            <p:ph idx="1"/>
          </p:nvPr>
        </p:nvSpPr>
        <p:spPr>
          <a:xfrm>
            <a:off x="188912" y="246150"/>
            <a:ext cx="5517826" cy="6611849"/>
          </a:xfrm>
        </p:spPr>
        <p:txBody>
          <a:bodyPr>
            <a:normAutofit lnSpcReduction="10000"/>
          </a:bodyPr>
          <a:lstStyle/>
          <a:p>
            <a:r>
              <a:rPr lang="ru-RU" b="1" dirty="0"/>
              <a:t>В смешанном прикусе </a:t>
            </a:r>
            <a:r>
              <a:rPr lang="ru-RU" dirty="0"/>
              <a:t>задачей </a:t>
            </a:r>
            <a:r>
              <a:rPr lang="ru-RU" dirty="0" err="1"/>
              <a:t>ортодонтического</a:t>
            </a:r>
            <a:r>
              <a:rPr lang="ru-RU" dirty="0"/>
              <a:t> лечения является нормализация прикуса за счет смещения нижней челюсти в правильное положение. Основный метод лечения – аппаратурный, дополнительный – </a:t>
            </a:r>
            <a:r>
              <a:rPr lang="ru-RU" dirty="0" err="1"/>
              <a:t>миотерапия</a:t>
            </a:r>
            <a:r>
              <a:rPr lang="ru-RU" dirty="0"/>
              <a:t>. Лечение начинают с нормализации формы зубных рядов. Это достигается применением </a:t>
            </a:r>
            <a:r>
              <a:rPr lang="ru-RU" dirty="0" err="1"/>
              <a:t>одночелюстных</a:t>
            </a:r>
            <a:r>
              <a:rPr lang="ru-RU" dirty="0"/>
              <a:t> пластинок с винтами и пружинами. После этого используют </a:t>
            </a:r>
            <a:r>
              <a:rPr lang="ru-RU" dirty="0" err="1"/>
              <a:t>моноблоковые</a:t>
            </a:r>
            <a:r>
              <a:rPr lang="ru-RU" dirty="0"/>
              <a:t> аппараты функционального действия (регуляторы функций Френкеля, </a:t>
            </a:r>
            <a:r>
              <a:rPr lang="ru-RU" dirty="0" err="1"/>
              <a:t>бионатор</a:t>
            </a:r>
            <a:r>
              <a:rPr lang="ru-RU" dirty="0"/>
              <a:t> Янсон, активатор </a:t>
            </a:r>
            <a:r>
              <a:rPr lang="ru-RU" dirty="0" err="1"/>
              <a:t>Кламмта</a:t>
            </a:r>
            <a:r>
              <a:rPr lang="ru-RU" dirty="0"/>
              <a:t>). В периоды активного роста челюстей кроме </a:t>
            </a:r>
            <a:r>
              <a:rPr lang="ru-RU" dirty="0" err="1"/>
              <a:t>функциональнодействующих</a:t>
            </a:r>
            <a:r>
              <a:rPr lang="ru-RU" dirty="0"/>
              <a:t> используют и функционально-направляющие аппараты (пластинки с наклонной плоскостью и </a:t>
            </a:r>
            <a:r>
              <a:rPr lang="ru-RU" dirty="0" err="1"/>
              <a:t>окклюзионными</a:t>
            </a:r>
            <a:r>
              <a:rPr lang="ru-RU" dirty="0"/>
              <a:t> накладками).</a:t>
            </a:r>
          </a:p>
        </p:txBody>
      </p:sp>
      <p:pic>
        <p:nvPicPr>
          <p:cNvPr id="4" name="Picture 3"/>
          <p:cNvPicPr>
            <a:picLocks noChangeAspect="1" noChangeArrowheads="1"/>
          </p:cNvPicPr>
          <p:nvPr/>
        </p:nvPicPr>
        <p:blipFill>
          <a:blip r:embed="rId2" cstate="print"/>
          <a:srcRect/>
          <a:stretch>
            <a:fillRect/>
          </a:stretch>
        </p:blipFill>
        <p:spPr bwMode="auto">
          <a:xfrm>
            <a:off x="5938091" y="0"/>
            <a:ext cx="6253909" cy="6858000"/>
          </a:xfrm>
          <a:prstGeom prst="rect">
            <a:avLst/>
          </a:prstGeom>
          <a:noFill/>
          <a:ln w="9525">
            <a:noFill/>
            <a:miter lim="800000"/>
            <a:headEnd/>
            <a:tailEnd/>
          </a:ln>
          <a:effectLst/>
        </p:spPr>
      </p:pic>
    </p:spTree>
    <p:extLst>
      <p:ext uri="{BB962C8B-B14F-4D97-AF65-F5344CB8AC3E}">
        <p14:creationId xmlns:p14="http://schemas.microsoft.com/office/powerpoint/2010/main" val="3167424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1643" y="452718"/>
            <a:ext cx="3099191" cy="1400530"/>
          </a:xfrm>
        </p:spPr>
        <p:txBody>
          <a:bodyPr/>
          <a:lstStyle/>
          <a:p>
            <a:endParaRPr lang="ru-RU" dirty="0"/>
          </a:p>
        </p:txBody>
      </p:sp>
      <p:sp>
        <p:nvSpPr>
          <p:cNvPr id="3" name="Содержимое 2"/>
          <p:cNvSpPr>
            <a:spLocks noGrp="1"/>
          </p:cNvSpPr>
          <p:nvPr>
            <p:ph idx="1"/>
          </p:nvPr>
        </p:nvSpPr>
        <p:spPr>
          <a:xfrm>
            <a:off x="332132" y="301236"/>
            <a:ext cx="10144909" cy="4195481"/>
          </a:xfrm>
        </p:spPr>
        <p:txBody>
          <a:bodyPr/>
          <a:lstStyle/>
          <a:p>
            <a:r>
              <a:rPr lang="ru-RU" sz="2400" dirty="0"/>
              <a:t>Для лечения перекрестного прикуса, сочетающегося с боковым смещением нижней челюсти, моделируют наклонную плоскость на пластинке для верхней челюсти – небную, для нижней челюсти – вестибулярную на стороне, противоположной смещению. Можно делать наклонную плоскость и на стороне смещения нижней челюсти: на верхней пластинке – с вестибулярной стороны, на нижней – с оральной.</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315" y="3633403"/>
            <a:ext cx="6380689" cy="283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665" t="22183" r="1747" b="7158"/>
          <a:stretch/>
        </p:blipFill>
        <p:spPr bwMode="auto">
          <a:xfrm>
            <a:off x="7141685" y="3602202"/>
            <a:ext cx="4514402" cy="284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0973" y="452718"/>
            <a:ext cx="4189861" cy="1400530"/>
          </a:xfrm>
        </p:spPr>
        <p:txBody>
          <a:bodyPr/>
          <a:lstStyle/>
          <a:p>
            <a:endParaRPr lang="ru-RU" dirty="0"/>
          </a:p>
        </p:txBody>
      </p:sp>
      <p:sp>
        <p:nvSpPr>
          <p:cNvPr id="3" name="Содержимое 2"/>
          <p:cNvSpPr>
            <a:spLocks noGrp="1"/>
          </p:cNvSpPr>
          <p:nvPr>
            <p:ph idx="1"/>
          </p:nvPr>
        </p:nvSpPr>
        <p:spPr>
          <a:xfrm>
            <a:off x="210946" y="1127500"/>
            <a:ext cx="7611030" cy="5273300"/>
          </a:xfrm>
        </p:spPr>
        <p:txBody>
          <a:bodyPr>
            <a:normAutofit/>
          </a:bodyPr>
          <a:lstStyle/>
          <a:p>
            <a:r>
              <a:rPr lang="ru-RU" sz="2400" dirty="0"/>
              <a:t>При одностороннем несоответствии положения боковых (сужение верхнего зубного ряда и расширение нижнего) к активатору </a:t>
            </a:r>
            <a:r>
              <a:rPr lang="ru-RU" sz="2400" dirty="0" err="1"/>
              <a:t>Андрезена</a:t>
            </a:r>
            <a:r>
              <a:rPr lang="ru-RU" sz="2400" dirty="0"/>
              <a:t> – </a:t>
            </a:r>
            <a:r>
              <a:rPr lang="ru-RU" sz="2400" dirty="0" err="1"/>
              <a:t>Гойпля</a:t>
            </a:r>
            <a:r>
              <a:rPr lang="ru-RU" sz="2400" dirty="0"/>
              <a:t> добавляют приспособления для перемещения боковых зубов (пружины, винты, рычаги и др.). </a:t>
            </a:r>
            <a:r>
              <a:rPr lang="ru-RU" sz="2400" dirty="0" err="1"/>
              <a:t>Окклюзионные</a:t>
            </a:r>
            <a:r>
              <a:rPr lang="ru-RU" sz="2400" dirty="0"/>
              <a:t> накладки сохраняют на стороне правильно сформированного прикуса. Прикус нормализуется в результате исправления положения зубов, роста суставного отростка и ветви НЧ и устранения ее смещения.</a:t>
            </a:r>
          </a:p>
        </p:txBody>
      </p:sp>
      <p:pic>
        <p:nvPicPr>
          <p:cNvPr id="4" name="Picture 2" descr="https://cf.ppt-online.org/files/slide/n/Ntq1LsZiozwjuv8e9JDxykbUcaIE2C6nWlOQr3KPd/slide-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4486" y="2152822"/>
            <a:ext cx="3713818" cy="27814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050834" y="452718"/>
            <a:ext cx="62650" cy="1400530"/>
          </a:xfrm>
        </p:spPr>
        <p:txBody>
          <a:bodyPr/>
          <a:lstStyle/>
          <a:p>
            <a:endParaRPr lang="ru-RU" dirty="0"/>
          </a:p>
        </p:txBody>
      </p:sp>
      <p:sp>
        <p:nvSpPr>
          <p:cNvPr id="3" name="Содержимое 2"/>
          <p:cNvSpPr>
            <a:spLocks noGrp="1"/>
          </p:cNvSpPr>
          <p:nvPr>
            <p:ph idx="1"/>
          </p:nvPr>
        </p:nvSpPr>
        <p:spPr>
          <a:xfrm>
            <a:off x="232978" y="246152"/>
            <a:ext cx="10211011" cy="4195481"/>
          </a:xfrm>
        </p:spPr>
        <p:txBody>
          <a:bodyPr/>
          <a:lstStyle/>
          <a:p>
            <a:r>
              <a:rPr lang="ru-RU" sz="2400" dirty="0"/>
              <a:t>При значительном сужении верхней зубной дуги или челюсти, как одностороннем, так и двустороннем, показаны расширяющие пластинки с винтом или пружинами, а также с </a:t>
            </a:r>
            <a:r>
              <a:rPr lang="ru-RU" sz="2400" dirty="0" err="1"/>
              <a:t>накусочными</a:t>
            </a:r>
            <a:r>
              <a:rPr lang="ru-RU" sz="2400" dirty="0"/>
              <a:t> площадками в боковых участках. С помощью этих аппаратов нижней челюсти устанавливают в правильном положении, разобщают боковые зубы, что облегчает расширение верхнего зубного ряда, исправляют прикус. Перестраивают тонус жевательных мышц, нормализуют положение суставных головок нижней челюсти в височно-нижнечелюстном суставе.</a:t>
            </a:r>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1489" y="4142604"/>
            <a:ext cx="4098367" cy="2715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konspekta.net/medlecbazaimg2/736638745988.files/image2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2389" y="4164376"/>
            <a:ext cx="3206392" cy="2693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2496" y="452718"/>
            <a:ext cx="3848338" cy="1400530"/>
          </a:xfrm>
        </p:spPr>
        <p:txBody>
          <a:bodyPr/>
          <a:lstStyle/>
          <a:p>
            <a:endParaRPr lang="ru-RU" dirty="0"/>
          </a:p>
        </p:txBody>
      </p:sp>
      <p:sp>
        <p:nvSpPr>
          <p:cNvPr id="3" name="Объект 2"/>
          <p:cNvSpPr>
            <a:spLocks noGrp="1"/>
          </p:cNvSpPr>
          <p:nvPr>
            <p:ph idx="1"/>
          </p:nvPr>
        </p:nvSpPr>
        <p:spPr>
          <a:xfrm>
            <a:off x="166879" y="224117"/>
            <a:ext cx="10177960" cy="4195481"/>
          </a:xfrm>
        </p:spPr>
        <p:txBody>
          <a:bodyPr/>
          <a:lstStyle/>
          <a:p>
            <a:r>
              <a:rPr lang="ru-RU" b="1" dirty="0"/>
              <a:t>В период постоянного прикуса </a:t>
            </a:r>
            <a:r>
              <a:rPr lang="ru-RU" dirty="0"/>
              <a:t>основным методом лечения являются аппаратурный и комплексный. Кроме аппаратов, используемых в смешанном прикусе, применяют </a:t>
            </a:r>
            <a:r>
              <a:rPr lang="ru-RU" dirty="0" err="1"/>
              <a:t>мультибондинг-систему</a:t>
            </a:r>
            <a:r>
              <a:rPr lang="ru-RU" dirty="0"/>
              <a:t> с межчелюстной косой резиновой тягой, разобщение зубных рядов. Производят удаление первых </a:t>
            </a:r>
            <a:r>
              <a:rPr lang="ru-RU" dirty="0" err="1"/>
              <a:t>премоляров</a:t>
            </a:r>
            <a:r>
              <a:rPr lang="ru-RU" dirty="0"/>
              <a:t> на верхней челюсти на стороне II класса </a:t>
            </a:r>
            <a:r>
              <a:rPr lang="ru-RU" dirty="0" err="1"/>
              <a:t>Энгля</a:t>
            </a:r>
            <a:r>
              <a:rPr lang="ru-RU" dirty="0"/>
              <a:t>, на нижней челюсти на стороне III класса </a:t>
            </a:r>
            <a:r>
              <a:rPr lang="ru-RU" dirty="0" err="1"/>
              <a:t>Энгля</a:t>
            </a:r>
            <a:r>
              <a:rPr lang="ru-RU" dirty="0"/>
              <a:t>. </a:t>
            </a:r>
          </a:p>
        </p:txBody>
      </p:sp>
      <p:pic>
        <p:nvPicPr>
          <p:cNvPr id="27653" name="Picture 5" descr="https://i.pinimg.com/736x/4e/6f/a6/4e6fa6ec66f7d2bb44004e446a7b46f3.jpg"/>
          <p:cNvPicPr>
            <a:picLocks noChangeAspect="1" noChangeArrowheads="1"/>
          </p:cNvPicPr>
          <p:nvPr/>
        </p:nvPicPr>
        <p:blipFill>
          <a:blip r:embed="rId2" cstate="print"/>
          <a:srcRect/>
          <a:stretch>
            <a:fillRect/>
          </a:stretch>
        </p:blipFill>
        <p:spPr bwMode="auto">
          <a:xfrm>
            <a:off x="1795635" y="2196591"/>
            <a:ext cx="6786505" cy="4518190"/>
          </a:xfrm>
          <a:prstGeom prst="rect">
            <a:avLst/>
          </a:prstGeom>
          <a:noFill/>
        </p:spPr>
      </p:pic>
    </p:spTree>
    <p:extLst>
      <p:ext uri="{BB962C8B-B14F-4D97-AF65-F5344CB8AC3E}">
        <p14:creationId xmlns:p14="http://schemas.microsoft.com/office/powerpoint/2010/main" val="3945829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3557" y="176270"/>
            <a:ext cx="10069417" cy="1400530"/>
          </a:xfrm>
        </p:spPr>
        <p:txBody>
          <a:bodyPr/>
          <a:lstStyle/>
          <a:p>
            <a:r>
              <a:rPr lang="ru-RU" sz="3600" dirty="0"/>
              <a:t>Классификация перекрёстного прикуса</a:t>
            </a:r>
            <a:br>
              <a:rPr lang="ru-RU" dirty="0"/>
            </a:br>
            <a:endParaRPr lang="ru-RU" dirty="0"/>
          </a:p>
        </p:txBody>
      </p:sp>
      <p:sp>
        <p:nvSpPr>
          <p:cNvPr id="3" name="Объект 2"/>
          <p:cNvSpPr>
            <a:spLocks noGrp="1"/>
          </p:cNvSpPr>
          <p:nvPr>
            <p:ph idx="1"/>
          </p:nvPr>
        </p:nvSpPr>
        <p:spPr>
          <a:xfrm>
            <a:off x="0" y="962247"/>
            <a:ext cx="7104254" cy="5752533"/>
          </a:xfrm>
        </p:spPr>
        <p:txBody>
          <a:bodyPr>
            <a:normAutofit fontScale="92500" lnSpcReduction="10000"/>
          </a:bodyPr>
          <a:lstStyle/>
          <a:p>
            <a:r>
              <a:rPr lang="ru-RU" dirty="0"/>
              <a:t>Перекрёстный прикус имеет различные формы. Все они могут быть односторонними и двусторонними, симметричными и асимметричными, а также сочетанными. В некоторых случаях сопровождаются смещением нижней челюсти.</a:t>
            </a:r>
          </a:p>
          <a:p>
            <a:r>
              <a:rPr lang="ru-RU" dirty="0"/>
              <a:t>В зависимости от расположения зубов при </a:t>
            </a:r>
            <a:r>
              <a:rPr lang="ru-RU" dirty="0" err="1"/>
              <a:t>при</a:t>
            </a:r>
            <a:r>
              <a:rPr lang="ru-RU" dirty="0"/>
              <a:t> смыкании челюстей выделяют три типа перекрёстного прикуса:</a:t>
            </a:r>
          </a:p>
          <a:p>
            <a:r>
              <a:rPr lang="ru-RU" dirty="0" err="1"/>
              <a:t>Буккальный</a:t>
            </a:r>
            <a:r>
              <a:rPr lang="ru-RU" dirty="0"/>
              <a:t> — когда верхний зубной ряд сужен, а нижний ряд расширен с одной или двух сторон. При смыкании челюстей щёчные бугры нижних зубов перекрывают верхние. Этот тип может быть как со смещением нижней челюсти, так и без него.</a:t>
            </a:r>
          </a:p>
          <a:p>
            <a:r>
              <a:rPr lang="ru-RU" dirty="0" err="1"/>
              <a:t>Лингвальный</a:t>
            </a:r>
            <a:r>
              <a:rPr lang="ru-RU" dirty="0"/>
              <a:t> — когда верхний зубной ряд расширен, а нижний сужен также с одной или обеих сторон. При смыкании челюстей нёбные бугры верхних зубов перекрывают щёчные бугры нижних.</a:t>
            </a:r>
          </a:p>
          <a:p>
            <a:r>
              <a:rPr lang="ru-RU" dirty="0" err="1"/>
              <a:t>Буккально-лингвальный</a:t>
            </a:r>
            <a:r>
              <a:rPr lang="ru-RU" dirty="0"/>
              <a:t> — сочетает в себе признаки первых двух типов.</a:t>
            </a:r>
          </a:p>
          <a:p>
            <a:pPr>
              <a:buNone/>
            </a:pPr>
            <a:endParaRPr lang="ru-RU" dirty="0"/>
          </a:p>
        </p:txBody>
      </p:sp>
      <p:pic>
        <p:nvPicPr>
          <p:cNvPr id="38916" name="Picture 4" descr="Типы перекрёстного прикуса"/>
          <p:cNvPicPr>
            <a:picLocks noChangeAspect="1" noChangeArrowheads="1"/>
          </p:cNvPicPr>
          <p:nvPr/>
        </p:nvPicPr>
        <p:blipFill>
          <a:blip r:embed="rId2" cstate="print"/>
          <a:srcRect/>
          <a:stretch>
            <a:fillRect/>
          </a:stretch>
        </p:blipFill>
        <p:spPr bwMode="auto">
          <a:xfrm>
            <a:off x="7094863" y="1553378"/>
            <a:ext cx="4931884" cy="4340646"/>
          </a:xfrm>
          <a:prstGeom prst="rect">
            <a:avLst/>
          </a:prstGeom>
          <a:noFill/>
        </p:spPr>
      </p:pic>
    </p:spTree>
    <p:extLst>
      <p:ext uri="{BB962C8B-B14F-4D97-AF65-F5344CB8AC3E}">
        <p14:creationId xmlns:p14="http://schemas.microsoft.com/office/powerpoint/2010/main" val="3726259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99952" y="452718"/>
            <a:ext cx="3550882" cy="1400530"/>
          </a:xfrm>
        </p:spPr>
        <p:txBody>
          <a:bodyPr/>
          <a:lstStyle/>
          <a:p>
            <a:endParaRPr lang="ru-RU" dirty="0"/>
          </a:p>
        </p:txBody>
      </p:sp>
      <p:sp>
        <p:nvSpPr>
          <p:cNvPr id="3" name="Содержимое 2"/>
          <p:cNvSpPr>
            <a:spLocks noGrp="1"/>
          </p:cNvSpPr>
          <p:nvPr>
            <p:ph idx="1"/>
          </p:nvPr>
        </p:nvSpPr>
        <p:spPr>
          <a:xfrm>
            <a:off x="321114" y="158017"/>
            <a:ext cx="10133893" cy="4195481"/>
          </a:xfrm>
        </p:spPr>
        <p:txBody>
          <a:bodyPr/>
          <a:lstStyle/>
          <a:p>
            <a:r>
              <a:rPr lang="ru-RU" sz="2800" dirty="0"/>
              <a:t>В возрасте старше 11 лет при перекрёстном прикусе показано лечение с помощью </a:t>
            </a:r>
            <a:r>
              <a:rPr lang="ru-RU" sz="2800" dirty="0" err="1"/>
              <a:t>брекет-систем</a:t>
            </a:r>
            <a:r>
              <a:rPr lang="ru-RU" sz="2800" dirty="0"/>
              <a:t> и ношения специальных эластичных </a:t>
            </a:r>
            <a:r>
              <a:rPr lang="ru-RU" sz="2800" dirty="0" err="1"/>
              <a:t>кросс-тяг</a:t>
            </a:r>
            <a:r>
              <a:rPr lang="ru-RU" sz="2800" dirty="0"/>
              <a:t>. </a:t>
            </a:r>
          </a:p>
          <a:p>
            <a:endParaRPr lang="ru-RU" dirty="0"/>
          </a:p>
        </p:txBody>
      </p:sp>
      <p:pic>
        <p:nvPicPr>
          <p:cNvPr id="4" name="Picture 2" descr="https://expertdent.net/wp-content/uploads/2016/11/Tyagi-na-brekety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699" y="1767102"/>
            <a:ext cx="6599104" cy="49495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22530" name="AutoShape 2" descr="https://nhakhoathanhan.com/wp-content/uploads/2019/11/nieng-rang-trong-suot-bao-lau-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2" name="AutoShape 4" descr="https://nhakhoathanhan.com/wp-content/uploads/2019/11/nieng-rang-trong-suot-bao-lau-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2534" name="AutoShape 6" descr="https://nhakhoathanhan.com/wp-content/uploads/2019/11/nieng-rang-trong-suot-bao-lau-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2538" name="Picture 10" descr="https://korolevstvo-ulibok.ru/wp-content/uploads/2020/10/xCHto-takoe-elajnery-dlya-vyravnivaniya-zubov.jpg.pagespeed.ic.mcXvLAOwgF.jpg"/>
          <p:cNvPicPr>
            <a:picLocks noChangeAspect="1" noChangeArrowheads="1"/>
          </p:cNvPicPr>
          <p:nvPr/>
        </p:nvPicPr>
        <p:blipFill>
          <a:blip r:embed="rId2" cstate="print"/>
          <a:srcRect/>
          <a:stretch>
            <a:fillRect/>
          </a:stretch>
        </p:blipFill>
        <p:spPr bwMode="auto">
          <a:xfrm>
            <a:off x="882687" y="0"/>
            <a:ext cx="10255365" cy="6836911"/>
          </a:xfrm>
          <a:prstGeom prst="rect">
            <a:avLst/>
          </a:prstGeom>
          <a:noFill/>
        </p:spPr>
      </p:pic>
    </p:spTree>
    <p:extLst>
      <p:ext uri="{BB962C8B-B14F-4D97-AF65-F5344CB8AC3E}">
        <p14:creationId xmlns:p14="http://schemas.microsoft.com/office/powerpoint/2010/main" val="3580782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6617" y="452718"/>
            <a:ext cx="9404723" cy="1400530"/>
          </a:xfrm>
        </p:spPr>
        <p:txBody>
          <a:bodyPr/>
          <a:lstStyle/>
          <a:p>
            <a:pPr algn="ctr"/>
            <a:r>
              <a:rPr lang="ru-RU" dirty="0" err="1"/>
              <a:t>Минивинты</a:t>
            </a:r>
            <a:endParaRPr lang="ru-RU" dirty="0"/>
          </a:p>
        </p:txBody>
      </p:sp>
      <p:sp>
        <p:nvSpPr>
          <p:cNvPr id="3" name="Содержимое 2"/>
          <p:cNvSpPr>
            <a:spLocks noGrp="1"/>
          </p:cNvSpPr>
          <p:nvPr>
            <p:ph idx="1"/>
          </p:nvPr>
        </p:nvSpPr>
        <p:spPr/>
        <p:txBody>
          <a:bodyPr/>
          <a:lstStyle/>
          <a:p>
            <a:endParaRPr lang="ru-RU" dirty="0"/>
          </a:p>
        </p:txBody>
      </p:sp>
      <p:pic>
        <p:nvPicPr>
          <p:cNvPr id="70658" name="Picture 2" descr="https://i.pinimg.com/736x/4e/6f/a6/4e6fa6ec66f7d2bb44004e446a7b46f3.jpg"/>
          <p:cNvPicPr>
            <a:picLocks noChangeAspect="1" noChangeArrowheads="1"/>
          </p:cNvPicPr>
          <p:nvPr/>
        </p:nvPicPr>
        <p:blipFill>
          <a:blip r:embed="rId2" cstate="print"/>
          <a:srcRect/>
          <a:stretch>
            <a:fillRect/>
          </a:stretch>
        </p:blipFill>
        <p:spPr bwMode="auto">
          <a:xfrm>
            <a:off x="-1" y="1828799"/>
            <a:ext cx="5860973" cy="3910989"/>
          </a:xfrm>
          <a:prstGeom prst="rect">
            <a:avLst/>
          </a:prstGeom>
          <a:noFill/>
        </p:spPr>
      </p:pic>
      <p:pic>
        <p:nvPicPr>
          <p:cNvPr id="70660" name="Picture 4" descr="https://dial-dent.ru/patient/works/foto_works/work370/elena_ga_28_1.jpg"/>
          <p:cNvPicPr>
            <a:picLocks noChangeAspect="1" noChangeArrowheads="1"/>
          </p:cNvPicPr>
          <p:nvPr/>
        </p:nvPicPr>
        <p:blipFill>
          <a:blip r:embed="rId3" cstate="print"/>
          <a:srcRect/>
          <a:stretch>
            <a:fillRect/>
          </a:stretch>
        </p:blipFill>
        <p:spPr bwMode="auto">
          <a:xfrm>
            <a:off x="5834435" y="1803877"/>
            <a:ext cx="6357565" cy="3913877"/>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682" name="Picture 2" descr="https://dr.sacharyf.ch/wp-content/uploads/2017/02/31-1-600x450.jpg"/>
          <p:cNvPicPr>
            <a:picLocks noChangeAspect="1" noChangeArrowheads="1"/>
          </p:cNvPicPr>
          <p:nvPr/>
        </p:nvPicPr>
        <p:blipFill>
          <a:blip r:embed="rId2" cstate="print"/>
          <a:srcRect/>
          <a:stretch>
            <a:fillRect/>
          </a:stretch>
        </p:blipFill>
        <p:spPr bwMode="auto">
          <a:xfrm>
            <a:off x="1213194" y="9267"/>
            <a:ext cx="9131644" cy="6848733"/>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25602" name="Picture 2"/>
          <p:cNvPicPr>
            <a:picLocks noChangeAspect="1" noChangeArrowheads="1"/>
          </p:cNvPicPr>
          <p:nvPr/>
        </p:nvPicPr>
        <p:blipFill>
          <a:blip r:embed="rId2" cstate="print"/>
          <a:srcRect/>
          <a:stretch>
            <a:fillRect/>
          </a:stretch>
        </p:blipFill>
        <p:spPr bwMode="auto">
          <a:xfrm>
            <a:off x="2049138" y="0"/>
            <a:ext cx="7238082" cy="6832015"/>
          </a:xfrm>
          <a:prstGeom prst="rect">
            <a:avLst/>
          </a:prstGeom>
          <a:noFill/>
          <a:ln w="9525">
            <a:noFill/>
            <a:miter lim="800000"/>
            <a:headEnd/>
            <a:tailEnd/>
          </a:ln>
          <a:effectLst/>
        </p:spPr>
      </p:pic>
    </p:spTree>
    <p:extLst>
      <p:ext uri="{BB962C8B-B14F-4D97-AF65-F5344CB8AC3E}">
        <p14:creationId xmlns:p14="http://schemas.microsoft.com/office/powerpoint/2010/main" val="752802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5130" y="248001"/>
            <a:ext cx="9404723" cy="1400530"/>
          </a:xfrm>
        </p:spPr>
        <p:txBody>
          <a:bodyPr/>
          <a:lstStyle/>
          <a:p>
            <a:pPr algn="ctr"/>
            <a:r>
              <a:rPr lang="ru-RU" altLang="ru-RU" sz="4400" dirty="0">
                <a:solidFill>
                  <a:srgbClr val="FFFFFF"/>
                </a:solidFill>
                <a:latin typeface="Century Gothic" panose="020B0502020202020204" pitchFamily="34" charset="0"/>
              </a:rPr>
              <a:t>Список литературы:</a:t>
            </a:r>
            <a:br>
              <a:rPr lang="ru-RU" altLang="ru-RU" sz="4400" dirty="0">
                <a:solidFill>
                  <a:srgbClr val="FFFFFF"/>
                </a:solidFill>
                <a:latin typeface="Century Gothic" panose="020B0502020202020204" pitchFamily="34" charset="0"/>
              </a:rPr>
            </a:br>
            <a:endParaRPr lang="ru-RU" dirty="0"/>
          </a:p>
        </p:txBody>
      </p:sp>
      <p:sp>
        <p:nvSpPr>
          <p:cNvPr id="3" name="Объект 2"/>
          <p:cNvSpPr>
            <a:spLocks noGrp="1"/>
          </p:cNvSpPr>
          <p:nvPr>
            <p:ph idx="1"/>
          </p:nvPr>
        </p:nvSpPr>
        <p:spPr>
          <a:xfrm>
            <a:off x="330506" y="1315939"/>
            <a:ext cx="11379273" cy="5289577"/>
          </a:xfrm>
        </p:spPr>
        <p:txBody>
          <a:bodyPr>
            <a:normAutofit fontScale="62500" lnSpcReduction="20000"/>
          </a:bodyPr>
          <a:lstStyle/>
          <a:p>
            <a:pPr>
              <a:buNone/>
            </a:pPr>
            <a:r>
              <a:rPr lang="ru-RU" altLang="ru-RU" sz="2500" dirty="0">
                <a:latin typeface="+mn-lt"/>
              </a:rPr>
              <a:t>   1.Аболмасов Н.Г., </a:t>
            </a:r>
            <a:r>
              <a:rPr lang="ru-RU" altLang="ru-RU" sz="2500" dirty="0" err="1">
                <a:latin typeface="+mn-lt"/>
              </a:rPr>
              <a:t>Аболмасов</a:t>
            </a:r>
            <a:r>
              <a:rPr lang="ru-RU" altLang="ru-RU" sz="2500" dirty="0">
                <a:latin typeface="+mn-lt"/>
              </a:rPr>
              <a:t> Н.Н. Ортодонтия. М.: </a:t>
            </a:r>
            <a:r>
              <a:rPr lang="ru-RU" altLang="ru-RU" sz="2500" dirty="0" err="1">
                <a:latin typeface="+mn-lt"/>
              </a:rPr>
              <a:t>МЕДпресс</a:t>
            </a:r>
            <a:r>
              <a:rPr lang="ru-RU" altLang="ru-RU" sz="2500" dirty="0">
                <a:latin typeface="+mn-lt"/>
              </a:rPr>
              <a:t>-инф</a:t>
            </a:r>
          </a:p>
          <a:p>
            <a:pPr>
              <a:buNone/>
            </a:pPr>
            <a:r>
              <a:rPr lang="ru-RU" altLang="ru-RU" sz="2500" dirty="0">
                <a:latin typeface="+mn-lt"/>
              </a:rPr>
              <a:t>   2. </a:t>
            </a:r>
            <a:r>
              <a:rPr lang="ru-RU" altLang="ru-RU" sz="2500" dirty="0" err="1">
                <a:latin typeface="+mn-lt"/>
              </a:rPr>
              <a:t>Андреищев</a:t>
            </a:r>
            <a:r>
              <a:rPr lang="ru-RU" altLang="ru-RU" sz="2500" dirty="0">
                <a:latin typeface="+mn-lt"/>
              </a:rPr>
              <a:t> А.Р. Сочетанные зубочелюстно-лицевые аномалии и деформации: руководство для врачей. М.: ГЭОТАР-Медиа, 2008. – 224 с.</a:t>
            </a:r>
            <a:br>
              <a:rPr lang="ru-RU" altLang="ru-RU" sz="2500" dirty="0">
                <a:latin typeface="+mn-lt"/>
              </a:rPr>
            </a:br>
            <a:endParaRPr lang="ru-RU" altLang="ru-RU" sz="2500" dirty="0">
              <a:latin typeface="+mn-lt"/>
            </a:endParaRPr>
          </a:p>
          <a:p>
            <a:pPr>
              <a:buNone/>
            </a:pPr>
            <a:r>
              <a:rPr lang="ru-RU" altLang="ru-RU" sz="2500" dirty="0">
                <a:latin typeface="+mn-lt"/>
              </a:rPr>
              <a:t>   3. </a:t>
            </a:r>
            <a:r>
              <a:rPr lang="ru-RU" altLang="ru-RU" sz="2500" dirty="0" err="1">
                <a:latin typeface="+mn-lt"/>
              </a:rPr>
              <a:t>Варава</a:t>
            </a:r>
            <a:r>
              <a:rPr lang="ru-RU" altLang="ru-RU" sz="2500" dirty="0">
                <a:latin typeface="+mn-lt"/>
              </a:rPr>
              <a:t> Г.М., </a:t>
            </a:r>
            <a:r>
              <a:rPr lang="ru-RU" altLang="ru-RU" sz="2500" dirty="0" err="1">
                <a:latin typeface="+mn-lt"/>
              </a:rPr>
              <a:t>Стрелковский</a:t>
            </a:r>
            <a:r>
              <a:rPr lang="ru-RU" altLang="ru-RU" sz="2500" dirty="0">
                <a:latin typeface="+mn-lt"/>
              </a:rPr>
              <a:t> К.М. Ортодонтия и протезирование в детском возрасте. М.: Медицина, 1979. – 136 с.</a:t>
            </a:r>
            <a:br>
              <a:rPr lang="ru-RU" altLang="ru-RU" sz="2500" dirty="0">
                <a:latin typeface="+mn-lt"/>
              </a:rPr>
            </a:br>
            <a:endParaRPr lang="ru-RU" altLang="ru-RU" sz="2500" dirty="0">
              <a:latin typeface="+mn-lt"/>
            </a:endParaRPr>
          </a:p>
          <a:p>
            <a:pPr>
              <a:buNone/>
            </a:pPr>
            <a:r>
              <a:rPr lang="ru-RU" altLang="ru-RU" sz="2500" dirty="0">
                <a:latin typeface="+mn-lt"/>
              </a:rPr>
              <a:t>   4. Герасимов Н.В. Несъемная </a:t>
            </a:r>
            <a:r>
              <a:rPr lang="ru-RU" altLang="ru-RU" sz="2500" dirty="0" err="1">
                <a:latin typeface="+mn-lt"/>
              </a:rPr>
              <a:t>ортодонтическая</a:t>
            </a:r>
            <a:r>
              <a:rPr lang="ru-RU" altLang="ru-RU" sz="2500" dirty="0">
                <a:latin typeface="+mn-lt"/>
              </a:rPr>
              <a:t> техника. </a:t>
            </a:r>
            <a:r>
              <a:rPr lang="ru-RU" altLang="ru-RU" sz="2500" dirty="0" err="1">
                <a:latin typeface="+mn-lt"/>
              </a:rPr>
              <a:t>Спб</a:t>
            </a:r>
            <a:r>
              <a:rPr lang="ru-RU" altLang="ru-RU" sz="2500" dirty="0">
                <a:latin typeface="+mn-lt"/>
              </a:rPr>
              <a:t>.: Государственный Медицинский университет, ЗАО «</a:t>
            </a:r>
            <a:r>
              <a:rPr lang="ru-RU" altLang="ru-RU" sz="2500" dirty="0" err="1">
                <a:latin typeface="+mn-lt"/>
              </a:rPr>
              <a:t>Дентал</a:t>
            </a:r>
            <a:r>
              <a:rPr lang="ru-RU" altLang="ru-RU" sz="2500" dirty="0">
                <a:latin typeface="+mn-lt"/>
              </a:rPr>
              <a:t> комплекс»,</a:t>
            </a:r>
            <a:br>
              <a:rPr lang="ru-RU" altLang="ru-RU" sz="2500" dirty="0">
                <a:latin typeface="+mn-lt"/>
              </a:rPr>
            </a:br>
            <a:r>
              <a:rPr lang="ru-RU" altLang="ru-RU" sz="2500" dirty="0">
                <a:latin typeface="+mn-lt"/>
              </a:rPr>
              <a:t>2002. – 64 с.</a:t>
            </a:r>
            <a:br>
              <a:rPr lang="ru-RU" altLang="ru-RU" sz="2500" dirty="0">
                <a:latin typeface="+mn-lt"/>
              </a:rPr>
            </a:br>
            <a:endParaRPr lang="ru-RU" altLang="ru-RU" sz="2500" dirty="0">
              <a:latin typeface="+mn-lt"/>
            </a:endParaRPr>
          </a:p>
          <a:p>
            <a:pPr>
              <a:buNone/>
            </a:pPr>
            <a:r>
              <a:rPr lang="ru-RU" altLang="ru-RU" sz="2500" dirty="0">
                <a:latin typeface="+mn-lt"/>
              </a:rPr>
              <a:t>   5. Головко Н.В. </a:t>
            </a:r>
            <a:r>
              <a:rPr lang="ru-RU" altLang="ru-RU" sz="2500" dirty="0" err="1">
                <a:latin typeface="+mn-lt"/>
              </a:rPr>
              <a:t>Ортодонтические</a:t>
            </a:r>
            <a:r>
              <a:rPr lang="ru-RU" altLang="ru-RU" sz="2500" dirty="0">
                <a:latin typeface="+mn-lt"/>
              </a:rPr>
              <a:t> аппараты. Учебное пособие. Полтава: Украинская медицинская стоматологическая академия (УМСА),</a:t>
            </a:r>
            <a:br>
              <a:rPr lang="ru-RU" altLang="ru-RU" sz="2500" dirty="0">
                <a:latin typeface="+mn-lt"/>
              </a:rPr>
            </a:br>
            <a:r>
              <a:rPr lang="ru-RU" altLang="ru-RU" sz="2500" dirty="0">
                <a:latin typeface="+mn-lt"/>
              </a:rPr>
              <a:t>2002. – 92 </a:t>
            </a:r>
            <a:r>
              <a:rPr lang="ru-RU" altLang="ru-RU" sz="2500" dirty="0" err="1">
                <a:latin typeface="+mn-lt"/>
              </a:rPr>
              <a:t>с.орм</a:t>
            </a:r>
            <a:r>
              <a:rPr lang="ru-RU" altLang="ru-RU" sz="2500" dirty="0">
                <a:latin typeface="+mn-lt"/>
              </a:rPr>
              <a:t>, 2008. – 424 с.</a:t>
            </a:r>
          </a:p>
          <a:p>
            <a:pPr marL="622300" lvl="0" indent="-514350" defTabSz="449263" eaLnBrk="0" fontAlgn="base" hangingPunct="0">
              <a:lnSpc>
                <a:spcPct val="93000"/>
              </a:lnSpc>
              <a:spcBef>
                <a:spcPct val="0"/>
              </a:spcBef>
              <a:spcAft>
                <a:spcPts val="1425"/>
              </a:spcAft>
              <a:buClr>
                <a:srgbClr val="000000"/>
              </a:buClr>
              <a:buSzPct val="45000"/>
              <a:buNone/>
            </a:pPr>
            <a:endParaRPr lang="ru-RU" sz="2500" kern="0" dirty="0">
              <a:latin typeface="+mn-lt"/>
              <a:cs typeface="Lucida Sans Unicode"/>
            </a:endParaRPr>
          </a:p>
          <a:p>
            <a:pPr marL="622300" lvl="0" indent="-514350" defTabSz="449263" eaLnBrk="0" fontAlgn="base" hangingPunct="0">
              <a:lnSpc>
                <a:spcPct val="93000"/>
              </a:lnSpc>
              <a:spcBef>
                <a:spcPct val="0"/>
              </a:spcBef>
              <a:spcAft>
                <a:spcPts val="1425"/>
              </a:spcAft>
              <a:buClr>
                <a:srgbClr val="000000"/>
              </a:buClr>
              <a:buSzPct val="45000"/>
              <a:buNone/>
            </a:pPr>
            <a:r>
              <a:rPr lang="ru-RU" sz="2500" kern="0" dirty="0">
                <a:latin typeface="+mn-lt"/>
                <a:cs typeface="Lucida Sans Unicode"/>
              </a:rPr>
              <a:t>6. </a:t>
            </a:r>
            <a:r>
              <a:rPr lang="ru-RU" sz="2500" kern="0" dirty="0" err="1">
                <a:latin typeface="+mn-lt"/>
                <a:cs typeface="Lucida Sans Unicode"/>
              </a:rPr>
              <a:t>Аюпова</a:t>
            </a:r>
            <a:r>
              <a:rPr lang="ru-RU" sz="2500" kern="0" dirty="0">
                <a:latin typeface="+mn-lt"/>
                <a:cs typeface="Lucida Sans Unicode"/>
              </a:rPr>
              <a:t> Ф. С., Терещенко Л. Ф., </a:t>
            </a:r>
            <a:r>
              <a:rPr lang="ru-RU" sz="2500" kern="0" dirty="0" err="1">
                <a:latin typeface="+mn-lt"/>
                <a:cs typeface="Lucida Sans Unicode"/>
              </a:rPr>
              <a:t>Восканян</a:t>
            </a:r>
            <a:r>
              <a:rPr lang="ru-RU" sz="2500" kern="0" dirty="0">
                <a:latin typeface="+mn-lt"/>
                <a:cs typeface="Lucida Sans Unicode"/>
              </a:rPr>
              <a:t> А. Р. Сочетанные зубочелюстные аномалии у детей, обратившихся за </a:t>
            </a:r>
            <a:r>
              <a:rPr lang="ru-RU" sz="2500" kern="0" dirty="0" err="1">
                <a:latin typeface="+mn-lt"/>
                <a:cs typeface="Lucida Sans Unicode"/>
              </a:rPr>
              <a:t>ортодонтической</a:t>
            </a:r>
            <a:r>
              <a:rPr lang="ru-RU" sz="2500" kern="0" dirty="0">
                <a:latin typeface="+mn-lt"/>
                <a:cs typeface="Lucida Sans Unicode"/>
              </a:rPr>
              <a:t> помощью//Международный журнал прикладных и фундаментальных исследований. – 2014. – №. 2. – С. 27-31.</a:t>
            </a:r>
          </a:p>
          <a:p>
            <a:pPr marL="622300" lvl="0" indent="-514350" defTabSz="449263" eaLnBrk="0" fontAlgn="base" hangingPunct="0">
              <a:lnSpc>
                <a:spcPct val="93000"/>
              </a:lnSpc>
              <a:spcBef>
                <a:spcPct val="0"/>
              </a:spcBef>
              <a:spcAft>
                <a:spcPts val="1425"/>
              </a:spcAft>
              <a:buClr>
                <a:srgbClr val="000000"/>
              </a:buClr>
              <a:buSzPct val="45000"/>
              <a:buNone/>
            </a:pPr>
            <a:r>
              <a:rPr lang="ru-RU" sz="2500" kern="0" dirty="0">
                <a:latin typeface="+mn-lt"/>
                <a:cs typeface="Lucida Sans Unicode"/>
              </a:rPr>
              <a:t>7. </a:t>
            </a:r>
            <a:r>
              <a:rPr lang="ru-RU" sz="2500" kern="0" dirty="0" err="1">
                <a:latin typeface="+mn-lt"/>
                <a:cs typeface="Lucida Sans Unicode"/>
              </a:rPr>
              <a:t>Бодрицкая</a:t>
            </a:r>
            <a:r>
              <a:rPr lang="ru-RU" sz="2500" kern="0" dirty="0">
                <a:latin typeface="+mn-lt"/>
                <a:cs typeface="Lucida Sans Unicode"/>
              </a:rPr>
              <a:t> С. В., </a:t>
            </a:r>
            <a:r>
              <a:rPr lang="ru-RU" sz="2500" kern="0" dirty="0" err="1">
                <a:latin typeface="+mn-lt"/>
                <a:cs typeface="Lucida Sans Unicode"/>
              </a:rPr>
              <a:t>Кузьменко</a:t>
            </a:r>
            <a:r>
              <a:rPr lang="ru-RU" sz="2500" kern="0" dirty="0">
                <a:latin typeface="+mn-lt"/>
                <a:cs typeface="Lucida Sans Unicode"/>
              </a:rPr>
              <a:t> Е. В. Зависимость </a:t>
            </a:r>
            <a:r>
              <a:rPr lang="ru-RU" sz="2500" kern="0" dirty="0" err="1">
                <a:latin typeface="+mn-lt"/>
                <a:cs typeface="Lucida Sans Unicode"/>
              </a:rPr>
              <a:t>трансверзальных</a:t>
            </a:r>
            <a:r>
              <a:rPr lang="ru-RU" sz="2500" kern="0" dirty="0">
                <a:latin typeface="+mn-lt"/>
                <a:cs typeface="Lucida Sans Unicode"/>
              </a:rPr>
              <a:t> аномалий зубных рядов от параметров лицевого и мозгового отделов головы. – 2012. – С. 170.</a:t>
            </a:r>
          </a:p>
          <a:p>
            <a:pPr>
              <a:buNone/>
            </a:pPr>
            <a:endParaRPr lang="ru-RU" dirty="0"/>
          </a:p>
        </p:txBody>
      </p:sp>
    </p:spTree>
    <p:extLst>
      <p:ext uri="{BB962C8B-B14F-4D97-AF65-F5344CB8AC3E}">
        <p14:creationId xmlns:p14="http://schemas.microsoft.com/office/powerpoint/2010/main" val="1448515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451329" y="2745541"/>
            <a:ext cx="9404723" cy="1400530"/>
          </a:xfrm>
        </p:spPr>
        <p:txBody>
          <a:bodyPr/>
          <a:lstStyle/>
          <a:p>
            <a:pPr algn="ctr"/>
            <a:r>
              <a:rPr lang="ru-RU" altLang="ru-RU" sz="4000" dirty="0">
                <a:solidFill>
                  <a:srgbClr val="FFFFFF"/>
                </a:solidFill>
                <a:latin typeface="Century Gothic" panose="020B0502020202020204" pitchFamily="34" charset="0"/>
              </a:rPr>
              <a:t>Спасибо за внимание!</a:t>
            </a:r>
            <a:br>
              <a:rPr lang="ru-RU" altLang="ru-RU" sz="4000" dirty="0">
                <a:solidFill>
                  <a:srgbClr val="FFFFFF"/>
                </a:solidFill>
                <a:latin typeface="Century Gothic" panose="020B0502020202020204" pitchFamily="34" charset="0"/>
              </a:rPr>
            </a:br>
            <a:endParaRPr lang="ru-RU" dirty="0"/>
          </a:p>
        </p:txBody>
      </p:sp>
    </p:spTree>
    <p:extLst>
      <p:ext uri="{BB962C8B-B14F-4D97-AF65-F5344CB8AC3E}">
        <p14:creationId xmlns:p14="http://schemas.microsoft.com/office/powerpoint/2010/main" val="127686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352" y="243398"/>
            <a:ext cx="9886014" cy="1400530"/>
          </a:xfrm>
        </p:spPr>
        <p:txBody>
          <a:bodyPr/>
          <a:lstStyle/>
          <a:p>
            <a:pPr algn="ctr"/>
            <a:r>
              <a:rPr lang="ru-RU" sz="3200" dirty="0"/>
              <a:t>По причинам возникновения также различают три типа перекрёстного прикуса:</a:t>
            </a:r>
          </a:p>
        </p:txBody>
      </p:sp>
      <p:sp>
        <p:nvSpPr>
          <p:cNvPr id="3" name="Объект 2"/>
          <p:cNvSpPr>
            <a:spLocks noGrp="1"/>
          </p:cNvSpPr>
          <p:nvPr>
            <p:ph idx="1"/>
          </p:nvPr>
        </p:nvSpPr>
        <p:spPr>
          <a:xfrm>
            <a:off x="177896" y="1645294"/>
            <a:ext cx="6994086" cy="5212706"/>
          </a:xfrm>
        </p:spPr>
        <p:txBody>
          <a:bodyPr>
            <a:normAutofit fontScale="92500" lnSpcReduction="10000"/>
          </a:bodyPr>
          <a:lstStyle/>
          <a:p>
            <a:r>
              <a:rPr lang="ru-RU" dirty="0" err="1"/>
              <a:t>Гнатический</a:t>
            </a:r>
            <a:r>
              <a:rPr lang="ru-RU" dirty="0"/>
              <a:t> — возникает при недоразвитии или чрезмерном развитии базиса челюсти, т. е. нарушается форма альвеолярной дуги или других частей верхней и нижней челюсти.</a:t>
            </a:r>
          </a:p>
          <a:p>
            <a:r>
              <a:rPr lang="ru-RU" dirty="0" err="1"/>
              <a:t>Зубоальвеолярный</a:t>
            </a:r>
            <a:r>
              <a:rPr lang="ru-RU" dirty="0"/>
              <a:t> — когда основная причина неправильного перекрытия ряда связана с нетипичным положением или нарушением формы и размера зуба (чаще всего корней). При этом сужение или расширение </a:t>
            </a:r>
            <a:r>
              <a:rPr lang="ru-RU" dirty="0" err="1"/>
              <a:t>зубоальвеолярной</a:t>
            </a:r>
            <a:r>
              <a:rPr lang="ru-RU" dirty="0"/>
              <a:t> дуги может наблюдаться как на одной, так и на обеих челюстях.</a:t>
            </a:r>
          </a:p>
          <a:p>
            <a:r>
              <a:rPr lang="ru-RU" dirty="0"/>
              <a:t>Суставной — боковое смещение нижней челюсти за счёт различных нарушений в височно-нижнечелюстном суставном комплексе (недоразвитие, деформации или смещения структур). Челюсть может быть сдвинута не только в сторону, но и по диагонали.</a:t>
            </a:r>
          </a:p>
          <a:p>
            <a:pPr>
              <a:buNone/>
            </a:pPr>
            <a:endParaRPr lang="ru-RU" dirty="0"/>
          </a:p>
        </p:txBody>
      </p:sp>
      <p:pic>
        <p:nvPicPr>
          <p:cNvPr id="37890" name="Picture 2" descr="Сдвиг челюсти при перекрёстном прикусе"/>
          <p:cNvPicPr>
            <a:picLocks noChangeAspect="1" noChangeArrowheads="1"/>
          </p:cNvPicPr>
          <p:nvPr/>
        </p:nvPicPr>
        <p:blipFill>
          <a:blip r:embed="rId2" cstate="print"/>
          <a:srcRect/>
          <a:stretch>
            <a:fillRect/>
          </a:stretch>
        </p:blipFill>
        <p:spPr bwMode="auto">
          <a:xfrm>
            <a:off x="7132776" y="2566930"/>
            <a:ext cx="4860920" cy="2722116"/>
          </a:xfrm>
          <a:prstGeom prst="rect">
            <a:avLst/>
          </a:prstGeom>
          <a:noFill/>
        </p:spPr>
      </p:pic>
    </p:spTree>
    <p:extLst>
      <p:ext uri="{BB962C8B-B14F-4D97-AF65-F5344CB8AC3E}">
        <p14:creationId xmlns:p14="http://schemas.microsoft.com/office/powerpoint/2010/main" val="317703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7128" y="287465"/>
            <a:ext cx="9404723" cy="1400530"/>
          </a:xfrm>
        </p:spPr>
        <p:txBody>
          <a:bodyPr/>
          <a:lstStyle/>
          <a:p>
            <a:pPr algn="ctr"/>
            <a:r>
              <a:rPr lang="ru-RU" dirty="0"/>
              <a:t>Морфологические нарушения при перекрестном прикусе:</a:t>
            </a:r>
          </a:p>
        </p:txBody>
      </p:sp>
      <p:sp>
        <p:nvSpPr>
          <p:cNvPr id="3" name="Объект 2"/>
          <p:cNvSpPr>
            <a:spLocks noGrp="1"/>
          </p:cNvSpPr>
          <p:nvPr>
            <p:ph idx="1"/>
          </p:nvPr>
        </p:nvSpPr>
        <p:spPr>
          <a:xfrm>
            <a:off x="264405" y="1828800"/>
            <a:ext cx="10697377" cy="4594033"/>
          </a:xfrm>
        </p:spPr>
        <p:txBody>
          <a:bodyPr>
            <a:normAutofit fontScale="92500"/>
          </a:bodyPr>
          <a:lstStyle/>
          <a:p>
            <a:pPr>
              <a:buNone/>
            </a:pPr>
            <a:r>
              <a:rPr lang="ru-RU" dirty="0"/>
              <a:t>1. На уровне челюстей: </a:t>
            </a:r>
          </a:p>
          <a:p>
            <a:pPr>
              <a:buNone/>
            </a:pPr>
            <a:r>
              <a:rPr lang="ru-RU" dirty="0"/>
              <a:t>а) поворот тела верхней челюсти относительно вертикальной оси влево или вправо; поворот тела нижней челюсти неадекватно повороту верхней; </a:t>
            </a:r>
          </a:p>
          <a:p>
            <a:pPr>
              <a:buNone/>
            </a:pPr>
            <a:r>
              <a:rPr lang="ru-RU" dirty="0"/>
              <a:t>б) одностороннее недоразвитие и/или чрезмерное развитие верхней или нижней челюсти. </a:t>
            </a:r>
          </a:p>
          <a:p>
            <a:pPr>
              <a:buNone/>
            </a:pPr>
            <a:r>
              <a:rPr lang="ru-RU" dirty="0"/>
              <a:t>2. На уровне зубных рядов: </a:t>
            </a:r>
          </a:p>
          <a:p>
            <a:pPr>
              <a:buNone/>
            </a:pPr>
            <a:r>
              <a:rPr lang="ru-RU" dirty="0"/>
              <a:t>а) одностороннее удлинение или укорочение верхнего или нижнего зубного ряда; </a:t>
            </a:r>
          </a:p>
          <a:p>
            <a:pPr>
              <a:buNone/>
            </a:pPr>
            <a:r>
              <a:rPr lang="ru-RU" dirty="0"/>
              <a:t>б) одностороннее сужение или расширение верхнего или нижнего зубного ряда; </a:t>
            </a:r>
          </a:p>
          <a:p>
            <a:pPr>
              <a:buNone/>
            </a:pPr>
            <a:r>
              <a:rPr lang="ru-RU" dirty="0"/>
              <a:t>в) двустороннее сужение или расширение верхнего или нижнего зубного ряда. </a:t>
            </a:r>
          </a:p>
          <a:p>
            <a:pPr>
              <a:buNone/>
            </a:pPr>
            <a:r>
              <a:rPr lang="ru-RU" dirty="0"/>
              <a:t>3. На уровне отдельных зубов:</a:t>
            </a:r>
          </a:p>
          <a:p>
            <a:pPr>
              <a:buNone/>
            </a:pPr>
            <a:r>
              <a:rPr lang="ru-RU" dirty="0"/>
              <a:t> вестибулярное положение боковых зубов на одной челюсти при оральном положении боковых зубов другой челюсти.</a:t>
            </a:r>
          </a:p>
        </p:txBody>
      </p:sp>
    </p:spTree>
    <p:extLst>
      <p:ext uri="{BB962C8B-B14F-4D97-AF65-F5344CB8AC3E}">
        <p14:creationId xmlns:p14="http://schemas.microsoft.com/office/powerpoint/2010/main" val="1058219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22814" y="452718"/>
            <a:ext cx="1028020" cy="1400530"/>
          </a:xfrm>
        </p:spPr>
        <p:txBody>
          <a:bodyPr/>
          <a:lstStyle/>
          <a:p>
            <a:endParaRPr lang="ru-RU" dirty="0"/>
          </a:p>
        </p:txBody>
      </p:sp>
      <p:sp>
        <p:nvSpPr>
          <p:cNvPr id="3" name="Объект 2"/>
          <p:cNvSpPr>
            <a:spLocks noGrp="1"/>
          </p:cNvSpPr>
          <p:nvPr>
            <p:ph idx="1"/>
          </p:nvPr>
        </p:nvSpPr>
        <p:spPr>
          <a:xfrm>
            <a:off x="231354" y="257170"/>
            <a:ext cx="10058400" cy="1230108"/>
          </a:xfrm>
        </p:spPr>
        <p:txBody>
          <a:bodyPr/>
          <a:lstStyle/>
          <a:p>
            <a:r>
              <a:rPr lang="ru-RU" dirty="0"/>
              <a:t>Известно, что перекрёстный прикус встречается реже других патологий. Частота случаев зависит от возраста: у детей и подростков она составляет 0,39-1,9 % от общего числа заболеваний, у взрослых — 3 %</a:t>
            </a:r>
          </a:p>
        </p:txBody>
      </p:sp>
      <p:sp>
        <p:nvSpPr>
          <p:cNvPr id="49154" name="AutoShape 2" descr="https://tdayurveda.ru/800/600/https/artsmile.by/assets/images/uslugi/prik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6" name="AutoShape 4" descr="https://tdayurveda.ru/800/600/https/artsmile.by/assets/images/uslugi/prik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58" name="AutoShape 6" descr="https://tdayurveda.ru/800/600/https/artsmile.by/assets/images/uslugi/prik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60" name="AutoShape 8" descr="https://tdayurveda.ru/800/600/https/artsmile.by/assets/images/uslugi/prik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9162" name="AutoShape 10" descr="https://tdayurveda.ru/800/600/https/artsmile.by/assets/images/uslugi/priku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9164" name="Picture 12" descr="http://old.dentalservis.ru/sites/default/files/11_1.jpg"/>
          <p:cNvPicPr>
            <a:picLocks noChangeAspect="1" noChangeArrowheads="1"/>
          </p:cNvPicPr>
          <p:nvPr/>
        </p:nvPicPr>
        <p:blipFill>
          <a:blip r:embed="rId2" cstate="print"/>
          <a:srcRect/>
          <a:stretch>
            <a:fillRect/>
          </a:stretch>
        </p:blipFill>
        <p:spPr bwMode="auto">
          <a:xfrm>
            <a:off x="981840" y="1476259"/>
            <a:ext cx="8195210" cy="5122006"/>
          </a:xfrm>
          <a:prstGeom prst="rect">
            <a:avLst/>
          </a:prstGeom>
          <a:noFill/>
        </p:spPr>
      </p:pic>
    </p:spTree>
    <p:extLst>
      <p:ext uri="{BB962C8B-B14F-4D97-AF65-F5344CB8AC3E}">
        <p14:creationId xmlns:p14="http://schemas.microsoft.com/office/powerpoint/2010/main" val="2174003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3060" y="133229"/>
            <a:ext cx="9404723" cy="1400530"/>
          </a:xfrm>
        </p:spPr>
        <p:txBody>
          <a:bodyPr/>
          <a:lstStyle/>
          <a:p>
            <a:pPr algn="ctr"/>
            <a:r>
              <a:rPr lang="ru-RU" dirty="0"/>
              <a:t>Этиология</a:t>
            </a:r>
          </a:p>
        </p:txBody>
      </p:sp>
      <p:sp>
        <p:nvSpPr>
          <p:cNvPr id="3" name="Объект 2"/>
          <p:cNvSpPr>
            <a:spLocks noGrp="1"/>
          </p:cNvSpPr>
          <p:nvPr>
            <p:ph idx="1"/>
          </p:nvPr>
        </p:nvSpPr>
        <p:spPr>
          <a:xfrm>
            <a:off x="133828" y="951232"/>
            <a:ext cx="7776283" cy="5570753"/>
          </a:xfrm>
        </p:spPr>
        <p:txBody>
          <a:bodyPr>
            <a:normAutofit fontScale="85000" lnSpcReduction="10000"/>
          </a:bodyPr>
          <a:lstStyle/>
          <a:p>
            <a:r>
              <a:rPr lang="ru-RU" dirty="0"/>
              <a:t>Причины развития такого типа нарушения прикуса могут быть врождёнными и приобретёнными. К основным факторам относят:</a:t>
            </a:r>
          </a:p>
          <a:p>
            <a:pPr>
              <a:buNone/>
            </a:pPr>
            <a:endParaRPr lang="ru-RU" dirty="0"/>
          </a:p>
          <a:p>
            <a:pPr marL="457200" indent="-457200">
              <a:buAutoNum type="arabicPeriod"/>
            </a:pPr>
            <a:r>
              <a:rPr lang="ru-RU" dirty="0"/>
              <a:t>Наследственность и врождённые аномалии развития, в том числе:</a:t>
            </a:r>
          </a:p>
          <a:p>
            <a:pPr marL="457200" indent="-457200">
              <a:buNone/>
            </a:pPr>
            <a:endParaRPr lang="ru-RU" dirty="0"/>
          </a:p>
          <a:p>
            <a:r>
              <a:rPr lang="ru-RU" dirty="0"/>
              <a:t>задержка роста;</a:t>
            </a:r>
          </a:p>
          <a:p>
            <a:r>
              <a:rPr lang="ru-RU" dirty="0"/>
              <a:t>укорочение или рост тела челюсти с одной стороны;</a:t>
            </a:r>
          </a:p>
          <a:p>
            <a:r>
              <a:rPr lang="ru-RU" dirty="0"/>
              <a:t>нарушение обмена кальция в организме;</a:t>
            </a:r>
          </a:p>
          <a:p>
            <a:r>
              <a:rPr lang="ru-RU" dirty="0"/>
              <a:t>уменьшение размеров одной половины лица (лицевая </a:t>
            </a:r>
            <a:r>
              <a:rPr lang="ru-RU" dirty="0" err="1"/>
              <a:t>гемиатрофия</a:t>
            </a:r>
            <a:r>
              <a:rPr lang="ru-RU" dirty="0"/>
              <a:t> или болезнь </a:t>
            </a:r>
            <a:r>
              <a:rPr lang="ru-RU" dirty="0" err="1"/>
              <a:t>Парри</a:t>
            </a:r>
            <a:r>
              <a:rPr lang="ru-RU" dirty="0"/>
              <a:t> — </a:t>
            </a:r>
            <a:r>
              <a:rPr lang="ru-RU" dirty="0" err="1"/>
              <a:t>Ромберга</a:t>
            </a:r>
            <a:r>
              <a:rPr lang="ru-RU" dirty="0"/>
              <a:t>);</a:t>
            </a:r>
          </a:p>
          <a:p>
            <a:r>
              <a:rPr lang="ru-RU" dirty="0"/>
              <a:t>неправильная последовательность прорезывания зубов;</a:t>
            </a:r>
          </a:p>
          <a:p>
            <a:r>
              <a:rPr lang="ru-RU" dirty="0"/>
              <a:t>нарушения прорезывания зубов — нетипичное расположение зачатков зубов, </a:t>
            </a:r>
            <a:r>
              <a:rPr lang="ru-RU" dirty="0" err="1"/>
              <a:t>ретенированные</a:t>
            </a:r>
            <a:r>
              <a:rPr lang="ru-RU" dirty="0"/>
              <a:t> зубы, поздняя смена молочных зубов на коренные.</a:t>
            </a:r>
          </a:p>
          <a:p>
            <a:r>
              <a:rPr lang="ru-RU" dirty="0"/>
              <a:t>Врожденные аномалии развития лицевого скелета (расщелины верхней губы, альвеолярного отростка, твердого и мягкого неба)</a:t>
            </a:r>
          </a:p>
          <a:p>
            <a:pPr>
              <a:buNone/>
            </a:pPr>
            <a:endParaRPr lang="ru-RU" dirty="0"/>
          </a:p>
        </p:txBody>
      </p:sp>
      <p:pic>
        <p:nvPicPr>
          <p:cNvPr id="48130" name="Picture 2" descr="https://media.springernature.com/full/springer-static/image/art%3A10.1186%2F1746-160X-10-27/MediaObjects/13005_2014_Article_349_Fig1_HTML.jpg"/>
          <p:cNvPicPr>
            <a:picLocks noChangeAspect="1" noChangeArrowheads="1"/>
          </p:cNvPicPr>
          <p:nvPr/>
        </p:nvPicPr>
        <p:blipFill>
          <a:blip r:embed="rId2" cstate="print"/>
          <a:srcRect/>
          <a:stretch>
            <a:fillRect/>
          </a:stretch>
        </p:blipFill>
        <p:spPr bwMode="auto">
          <a:xfrm>
            <a:off x="8055159" y="968432"/>
            <a:ext cx="4136841" cy="2854421"/>
          </a:xfrm>
          <a:prstGeom prst="rect">
            <a:avLst/>
          </a:prstGeom>
          <a:noFill/>
        </p:spPr>
      </p:pic>
      <p:pic>
        <p:nvPicPr>
          <p:cNvPr id="48132" name="Picture 4" descr="https://studfile.net/html/2706/1006/html_xXoO68iWcm.1qzL/img-KcF5CO.jpg"/>
          <p:cNvPicPr>
            <a:picLocks noChangeAspect="1" noChangeArrowheads="1"/>
          </p:cNvPicPr>
          <p:nvPr/>
        </p:nvPicPr>
        <p:blipFill>
          <a:blip r:embed="rId3" cstate="print"/>
          <a:srcRect/>
          <a:stretch>
            <a:fillRect/>
          </a:stretch>
        </p:blipFill>
        <p:spPr bwMode="auto">
          <a:xfrm>
            <a:off x="8043314" y="3977089"/>
            <a:ext cx="4148686" cy="2880911"/>
          </a:xfrm>
          <a:prstGeom prst="rect">
            <a:avLst/>
          </a:prstGeom>
          <a:noFill/>
        </p:spPr>
      </p:pic>
    </p:spTree>
    <p:extLst>
      <p:ext uri="{BB962C8B-B14F-4D97-AF65-F5344CB8AC3E}">
        <p14:creationId xmlns:p14="http://schemas.microsoft.com/office/powerpoint/2010/main" val="3863505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362</TotalTime>
  <Words>2804</Words>
  <Application>Microsoft Macintosh PowerPoint</Application>
  <PresentationFormat>Widescreen</PresentationFormat>
  <Paragraphs>134</Paragraphs>
  <Slides>56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Century Gothic</vt:lpstr>
      <vt:lpstr>Times New Roman</vt:lpstr>
      <vt:lpstr>Wingdings 3</vt:lpstr>
      <vt:lpstr>Ион</vt:lpstr>
      <vt:lpstr>  Трансверзальная резцовая окклюзия и дизокклюзия</vt:lpstr>
      <vt:lpstr>Перекрестный прикус</vt:lpstr>
      <vt:lpstr>PowerPoint Presentation</vt:lpstr>
      <vt:lpstr>PowerPoint Presentation</vt:lpstr>
      <vt:lpstr>Классификация перекрёстного прикуса </vt:lpstr>
      <vt:lpstr>По причинам возникновения также различают три типа перекрёстного прикуса:</vt:lpstr>
      <vt:lpstr>Морфологические нарушения при перекрестном прикусе:</vt:lpstr>
      <vt:lpstr>PowerPoint Presentation</vt:lpstr>
      <vt:lpstr>Этиология</vt:lpstr>
      <vt:lpstr>2. Функциональные причины и вредные привычки: </vt:lpstr>
      <vt:lpstr>3. Кариес и его осложнения: </vt:lpstr>
      <vt:lpstr>4. Суставные нарушения:</vt:lpstr>
      <vt:lpstr>5. Иные причины: </vt:lpstr>
      <vt:lpstr>Симптомы перекрёстного прикуса </vt:lpstr>
      <vt:lpstr>PowerPoint Presentation</vt:lpstr>
      <vt:lpstr>Патогенез перекрёстного прикуса </vt:lpstr>
      <vt:lpstr>Дифференциальная диагностика форм перекрестного прикуса со смещением нижней челюсти и без смещения нижней челюсти</vt:lpstr>
      <vt:lpstr>Диагностика </vt:lpstr>
      <vt:lpstr>Функциональная проба по Ильиной-Маркосян:</vt:lpstr>
      <vt:lpstr>PowerPoint Presentation</vt:lpstr>
      <vt:lpstr>PowerPoint Presentation</vt:lpstr>
      <vt:lpstr>PowerPoint Presentation</vt:lpstr>
      <vt:lpstr>PowerPoint Presentation</vt:lpstr>
      <vt:lpstr>Метод Слабковской</vt:lpstr>
      <vt:lpstr> </vt:lpstr>
      <vt:lpstr>PowerPoint Presentation</vt:lpstr>
      <vt:lpstr>PowerPoint Presentation</vt:lpstr>
      <vt:lpstr>PowerPoint Presentation</vt:lpstr>
      <vt:lpstr>Измерение высот лица</vt:lpstr>
      <vt:lpstr>Определение размеров правой и левой половин лица</vt:lpstr>
      <vt:lpstr>Определение высоты ветвей нижней челюсти</vt:lpstr>
      <vt:lpstr>PowerPoint Presentation</vt:lpstr>
      <vt:lpstr>Определение несоответствия средних линий лицевого скелета</vt:lpstr>
      <vt:lpstr>Определение несоответствия средних линий(линейные параметры)</vt:lpstr>
      <vt:lpstr>Анализ трансверзальных размеров челюстей</vt:lpstr>
      <vt:lpstr>Оценка центральной линии.</vt:lpstr>
      <vt:lpstr>Лечение перекрестного прикуса без смещения нижней челюсти  </vt:lpstr>
      <vt:lpstr>PowerPoint Presentation</vt:lpstr>
      <vt:lpstr>PowerPoint Presentation</vt:lpstr>
      <vt:lpstr>PowerPoint Presentation</vt:lpstr>
      <vt:lpstr>PowerPoint Presentation</vt:lpstr>
      <vt:lpstr>PowerPoint Presentation</vt:lpstr>
      <vt:lpstr>PowerPoint Presentation</vt:lpstr>
      <vt:lpstr>Лечение перекрестного прикуса со смещением нижней челюсти</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Минивинты</vt:lpstr>
      <vt:lpstr>PowerPoint Presentation</vt:lpstr>
      <vt:lpstr>PowerPoint Presentation</vt:lpstr>
      <vt:lpstr>Список литературы: </vt:lpstr>
      <vt:lpstr>Спасибо за внимание!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Microsoft Office User</cp:lastModifiedBy>
  <cp:revision>56</cp:revision>
  <dcterms:created xsi:type="dcterms:W3CDTF">2021-09-18T11:47:33Z</dcterms:created>
  <dcterms:modified xsi:type="dcterms:W3CDTF">2022-11-29T13:17:23Z</dcterms:modified>
</cp:coreProperties>
</file>