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319" r:id="rId11"/>
    <p:sldId id="297" r:id="rId12"/>
    <p:sldId id="320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Wingdings 3" pitchFamily="2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636"/>
  </p:normalViewPr>
  <p:slideViewPr>
    <p:cSldViewPr snapToGrid="0">
      <p:cViewPr varScale="1">
        <p:scale>
          <a:sx n="88" d="100"/>
          <a:sy n="88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8931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17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289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4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4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04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7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folHlink"/>
              </a:buClr>
              <a:buSzPts val="7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209007" y="156754"/>
            <a:ext cx="8739050" cy="326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ru-RU" sz="5400" b="0" i="0" u="none" strike="noStrike" cap="none" dirty="0">
                <a:solidFill>
                  <a:srgbClr val="0A82FE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«КАЗАНСКИЙ  ГОСУДАРСТВЕННЫЙ  МЕДИЦИНСКИЙ УНИВЕРСИТЕТ»  МЗ РФ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 СТОМАТОЛОГИИ  ДЕТСКОГО  ВОЗРАСТА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u="none" strike="noStrike" cap="none" dirty="0">
                <a:solidFill>
                  <a:srgbClr val="0A82FE"/>
                </a:solidFill>
                <a:latin typeface="Tahoma"/>
                <a:ea typeface="Tahoma"/>
                <a:cs typeface="Tahoma"/>
                <a:sym typeface="Tahoma"/>
              </a:rPr>
              <a:t>Детское протезирование</a:t>
            </a:r>
            <a:r>
              <a:rPr lang="ru-RU" sz="5400" b="0" i="0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  </a:t>
            </a:r>
            <a:br>
              <a:rPr lang="ru-RU" sz="4000" b="0" i="1" u="none" strike="noStrike" cap="none" dirty="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4000" b="0" i="1" u="none" strike="noStrike" cap="none" dirty="0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47257" y="4423228"/>
            <a:ext cx="6400800" cy="1752600"/>
          </a:xfrm>
        </p:spPr>
        <p:txBody>
          <a:bodyPr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 кафедры стоматологии детского возраста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КГМУ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Хамитова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Ханифовна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4726"/>
            <a:ext cx="8229600" cy="3816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18012"/>
            <a:ext cx="7772400" cy="1528354"/>
          </a:xfrm>
        </p:spPr>
        <p:txBody>
          <a:bodyPr/>
          <a:lstStyle/>
          <a:p>
            <a:pPr algn="ctr"/>
            <a:r>
              <a:rPr lang="ru-RU" altLang="ru-RU" dirty="0"/>
              <a:t>Сроки замены частичных съемных протезов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377441"/>
            <a:ext cx="7772400" cy="3304902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 - в период временного прикуса  - через 8-10 месяцев</a:t>
            </a:r>
          </a:p>
          <a:p>
            <a:pPr eaLnBrk="1" hangingPunct="1"/>
            <a:r>
              <a:rPr lang="ru-RU" altLang="ru-RU" sz="2800" dirty="0"/>
              <a:t> - в период сменного прикуса через каждые 10-12 месяцев</a:t>
            </a:r>
          </a:p>
          <a:p>
            <a:pPr eaLnBrk="1" hangingPunct="1"/>
            <a:r>
              <a:rPr lang="ru-RU" altLang="ru-RU" sz="2800" dirty="0"/>
              <a:t> - в период постоянного прикуса - через год-полтора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7384"/>
            <a:ext cx="7772400" cy="100583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Нейлоновые протезы для 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75657"/>
            <a:ext cx="7772400" cy="504226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нейлона в детской стоматологии изготавливают съемные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микропротезы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иммедиат-протезы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с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кламмерами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при травматической потере постоянных зубов. Протезы, изготовленные с применением термопластов на основе нейлона, имеют достаточную эластичность, точное прилегание, хорошую фиксацию, эстетичный вид и не сдерживают рост челюстей.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92240"/>
            <a:ext cx="7772400" cy="1436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5921"/>
            <a:ext cx="3775166" cy="1580605"/>
          </a:xfrm>
        </p:spPr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Частичные съемные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протезы </a:t>
            </a:r>
          </a:p>
          <a:p>
            <a:endParaRPr lang="ru-RU" dirty="0"/>
          </a:p>
        </p:txBody>
      </p:sp>
      <p:pic>
        <p:nvPicPr>
          <p:cNvPr id="4" name="Picture 11" descr="Изображение 04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154109" y="442849"/>
            <a:ext cx="3427413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Изображение 039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>
          <a:xfrm>
            <a:off x="5160803" y="3517617"/>
            <a:ext cx="3454524" cy="2819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r="11494"/>
          <a:stretch/>
        </p:blipFill>
        <p:spPr>
          <a:xfrm rot="5400000">
            <a:off x="1105699" y="3207509"/>
            <a:ext cx="2720166" cy="3219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57" y="407989"/>
            <a:ext cx="3496792" cy="2622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2070"/>
            <a:ext cx="7772400" cy="1110341"/>
          </a:xfrm>
        </p:spPr>
        <p:txBody>
          <a:bodyPr/>
          <a:lstStyle/>
          <a:p>
            <a:pPr algn="ctr"/>
            <a:r>
              <a:rPr lang="ru-RU" altLang="ru-RU" dirty="0"/>
              <a:t>Виды детских коронок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71154"/>
            <a:ext cx="7772400" cy="4493623"/>
          </a:xfrm>
        </p:spPr>
        <p:txBody>
          <a:bodyPr/>
          <a:lstStyle/>
          <a:p>
            <a:r>
              <a:rPr lang="ru-RU" altLang="ru-RU" sz="3600" dirty="0"/>
              <a:t>- Металлические</a:t>
            </a:r>
          </a:p>
          <a:p>
            <a:r>
              <a:rPr lang="ru-RU" altLang="ru-RU" sz="3600" dirty="0"/>
              <a:t>- </a:t>
            </a:r>
            <a:r>
              <a:rPr lang="ru-RU" altLang="ru-RU" sz="3600" dirty="0" err="1"/>
              <a:t>Метало-композитные</a:t>
            </a:r>
            <a:r>
              <a:rPr lang="ru-RU" altLang="ru-RU" sz="3600" dirty="0"/>
              <a:t> коронки</a:t>
            </a:r>
          </a:p>
          <a:p>
            <a:r>
              <a:rPr lang="ru-RU" altLang="ru-RU" sz="3600" dirty="0"/>
              <a:t>- Циркониевые</a:t>
            </a:r>
          </a:p>
          <a:p>
            <a:r>
              <a:rPr lang="ru-RU" altLang="ru-RU" sz="3600" dirty="0"/>
              <a:t>- Композитные</a:t>
            </a:r>
          </a:p>
          <a:p>
            <a:r>
              <a:rPr lang="ru-RU" altLang="ru-RU" sz="3600" dirty="0"/>
              <a:t>- </a:t>
            </a:r>
            <a:r>
              <a:rPr lang="en-US" altLang="ru-RU" sz="3600" dirty="0"/>
              <a:t>Strip-</a:t>
            </a:r>
            <a:r>
              <a:rPr lang="ru-RU" altLang="ru-RU" sz="3600" dirty="0"/>
              <a:t>коронки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8194"/>
            <a:ext cx="7772400" cy="1828799"/>
          </a:xfrm>
        </p:spPr>
        <p:txBody>
          <a:bodyPr/>
          <a:lstStyle/>
          <a:p>
            <a:pPr algn="ctr"/>
            <a:r>
              <a:rPr lang="ru-RU" altLang="ru-RU" dirty="0"/>
              <a:t>Показания к восстановлению зуба металлическими коронками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20686"/>
            <a:ext cx="7772400" cy="4362993"/>
          </a:xfrm>
        </p:spPr>
        <p:txBody>
          <a:bodyPr/>
          <a:lstStyle/>
          <a:p>
            <a:r>
              <a:rPr lang="ru-RU" altLang="ru-RU" sz="1800" dirty="0"/>
              <a:t>- Обширное разрушение временных моляров и постоянных моляров с несформированным корнем кариесом: на 2/3 или полное.</a:t>
            </a:r>
          </a:p>
          <a:p>
            <a:r>
              <a:rPr lang="ru-RU" altLang="ru-RU" sz="1800" dirty="0"/>
              <a:t>- Кариес с двусторонним поражением </a:t>
            </a:r>
            <a:r>
              <a:rPr lang="ru-RU" altLang="ru-RU" sz="1800" dirty="0" err="1"/>
              <a:t>апроксимальных</a:t>
            </a:r>
            <a:r>
              <a:rPr lang="ru-RU" altLang="ru-RU" sz="1800" dirty="0"/>
              <a:t> поверхностей временных и постоянных моляров с несформированным корнем.</a:t>
            </a:r>
          </a:p>
          <a:p>
            <a:r>
              <a:rPr lang="ru-RU" altLang="ru-RU" sz="1800" dirty="0"/>
              <a:t>- </a:t>
            </a:r>
            <a:r>
              <a:rPr lang="ru-RU" altLang="ru-RU" sz="1800" dirty="0" err="1"/>
              <a:t>Отломы</a:t>
            </a:r>
            <a:r>
              <a:rPr lang="ru-RU" altLang="ru-RU" sz="1800" dirty="0"/>
              <a:t> коронок жевательной группы зубов при травмах. </a:t>
            </a:r>
          </a:p>
          <a:p>
            <a:r>
              <a:rPr lang="ru-RU" altLang="ru-RU" sz="1800" dirty="0"/>
              <a:t> - </a:t>
            </a:r>
            <a:r>
              <a:rPr lang="ru-RU" altLang="ru-RU" sz="1800" dirty="0" err="1"/>
              <a:t>Депульпированные</a:t>
            </a:r>
            <a:r>
              <a:rPr lang="ru-RU" altLang="ru-RU" sz="1800" dirty="0"/>
              <a:t> моляры. </a:t>
            </a:r>
          </a:p>
          <a:p>
            <a:r>
              <a:rPr lang="ru-RU" altLang="ru-RU" sz="1800" dirty="0"/>
              <a:t>- Реставрация зубов у детей с высокой активностью кариозного процесса.</a:t>
            </a:r>
          </a:p>
          <a:p>
            <a:r>
              <a:rPr lang="ru-RU" altLang="ru-RU" sz="1800" dirty="0"/>
              <a:t>- Дети с </a:t>
            </a:r>
            <a:r>
              <a:rPr lang="ru-RU" altLang="ru-RU" sz="1800" dirty="0" err="1"/>
              <a:t>бруксизмом</a:t>
            </a:r>
            <a:r>
              <a:rPr lang="ru-RU" altLang="ru-RU" sz="1800" dirty="0"/>
              <a:t>.</a:t>
            </a:r>
          </a:p>
          <a:p>
            <a:r>
              <a:rPr lang="ru-RU" altLang="ru-RU" sz="1800" dirty="0"/>
              <a:t>- Пороки развития эмали жевательных зубов </a:t>
            </a:r>
          </a:p>
          <a:p>
            <a:r>
              <a:rPr lang="ru-RU" sz="1800" b="1" dirty="0"/>
              <a:t>НЕДОСТАТКИ:</a:t>
            </a:r>
            <a:r>
              <a:rPr lang="ru-RU" sz="1800" dirty="0"/>
              <a:t> неудовлетворительная эстетика. Нельзя использовать у детей с чувствительностью к никелю.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13510"/>
            <a:ext cx="7772400" cy="914399"/>
          </a:xfrm>
        </p:spPr>
        <p:txBody>
          <a:bodyPr/>
          <a:lstStyle/>
          <a:p>
            <a:pPr algn="ctr"/>
            <a:r>
              <a:rPr lang="ru-RU" altLang="ru-RU" dirty="0"/>
              <a:t>Холл - техника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27909"/>
            <a:ext cx="7772400" cy="2769325"/>
          </a:xfrm>
        </p:spPr>
        <p:txBody>
          <a:bodyPr/>
          <a:lstStyle/>
          <a:p>
            <a:r>
              <a:rPr lang="ru-RU" altLang="ru-RU" dirty="0"/>
              <a:t>Разработчик техники - </a:t>
            </a:r>
            <a:r>
              <a:rPr lang="en-US" altLang="ru-RU" dirty="0"/>
              <a:t>Dr </a:t>
            </a:r>
            <a:r>
              <a:rPr lang="en-US" altLang="ru-RU" dirty="0" err="1"/>
              <a:t>Norna</a:t>
            </a:r>
            <a:r>
              <a:rPr lang="en-US" altLang="ru-RU" dirty="0"/>
              <a:t> Hall</a:t>
            </a:r>
            <a:r>
              <a:rPr lang="ru-RU" altLang="ru-RU" dirty="0"/>
              <a:t> (Шотландия)</a:t>
            </a:r>
          </a:p>
          <a:p>
            <a:r>
              <a:rPr lang="ru-RU" altLang="ru-RU" dirty="0"/>
              <a:t>- Предусматривает фиксацию </a:t>
            </a:r>
            <a:r>
              <a:rPr lang="ru-RU" altLang="ru-RU" dirty="0" err="1"/>
              <a:t>преформированных</a:t>
            </a:r>
            <a:r>
              <a:rPr lang="ru-RU" altLang="ru-RU" dirty="0"/>
              <a:t> коронок без предварительного препарирования твердых тканей зуба, без применения анестезии.</a:t>
            </a:r>
          </a:p>
          <a:p>
            <a:r>
              <a:rPr lang="ru-RU" altLang="ru-RU" dirty="0"/>
              <a:t>- Постановка </a:t>
            </a:r>
            <a:r>
              <a:rPr lang="ru-RU" altLang="ru-RU" dirty="0" err="1"/>
              <a:t>преформированной</a:t>
            </a:r>
            <a:r>
              <a:rPr lang="ru-RU" altLang="ru-RU" dirty="0"/>
              <a:t> коронки </a:t>
            </a:r>
            <a:r>
              <a:rPr lang="ru-RU" altLang="ru-RU" dirty="0" err="1"/>
              <a:t>малоинвазивная</a:t>
            </a:r>
            <a:r>
              <a:rPr lang="ru-RU" altLang="ru-RU" dirty="0"/>
              <a:t> и включает в себя концепцию борьбы с кариесом путем управления деятельностью </a:t>
            </a:r>
            <a:r>
              <a:rPr lang="ru-RU" altLang="ru-RU" dirty="0" err="1"/>
              <a:t>биопленки</a:t>
            </a:r>
            <a:r>
              <a:rPr lang="ru-RU" alt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3" y="4071341"/>
            <a:ext cx="1559606" cy="223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80" y="4043632"/>
            <a:ext cx="1569807" cy="225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18" y="4097467"/>
            <a:ext cx="1759448" cy="2237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413" y="4333583"/>
            <a:ext cx="2330125" cy="1831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0446"/>
            <a:ext cx="7772400" cy="1084217"/>
          </a:xfrm>
        </p:spPr>
        <p:txBody>
          <a:bodyPr/>
          <a:lstStyle/>
          <a:p>
            <a:pPr algn="ctr"/>
            <a:r>
              <a:rPr lang="ru-RU" altLang="ru-RU" dirty="0"/>
              <a:t>Циркониевые коронки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698" y="1240971"/>
            <a:ext cx="7589520" cy="472875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- Материал - диоксид циркония.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- Высокая прочность на изгиб, химическая и эрозивная стойкость.  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Биосовместимы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гипоаллергенные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- Стабильный цвет, 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- Имеют превосходную эстетику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- Не вызывают </a:t>
            </a:r>
            <a:r>
              <a:rPr lang="ru-RU" dirty="0" err="1">
                <a:solidFill>
                  <a:schemeClr val="bg1"/>
                </a:solidFill>
              </a:rPr>
              <a:t>стираемости</a:t>
            </a:r>
            <a:r>
              <a:rPr lang="ru-RU" dirty="0">
                <a:solidFill>
                  <a:schemeClr val="bg1"/>
                </a:solidFill>
              </a:rPr>
              <a:t> зубов-антагонистов. </a:t>
            </a:r>
          </a:p>
          <a:p>
            <a:pPr marL="0" indent="0">
              <a:spcBef>
                <a:spcPts val="0"/>
              </a:spcBef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ru-RU" u="sng" dirty="0">
                <a:solidFill>
                  <a:schemeClr val="bg1"/>
                </a:solidFill>
              </a:rPr>
              <a:t>Два вида циркониевых коронок: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✔️ керамические циркониевые коронки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✔️ </a:t>
            </a:r>
            <a:r>
              <a:rPr lang="ru-RU" dirty="0" err="1">
                <a:solidFill>
                  <a:schemeClr val="bg1"/>
                </a:solidFill>
              </a:rPr>
              <a:t>цельноциркониевые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35" y="4424003"/>
            <a:ext cx="2830908" cy="2120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2070"/>
            <a:ext cx="7772400" cy="1201781"/>
          </a:xfrm>
        </p:spPr>
        <p:txBody>
          <a:bodyPr/>
          <a:lstStyle/>
          <a:p>
            <a:pPr algn="ctr"/>
            <a:r>
              <a:rPr lang="en-US" altLang="ru-RU" dirty="0"/>
              <a:t>Strip-</a:t>
            </a:r>
            <a:r>
              <a:rPr lang="ru-RU" altLang="ru-RU" dirty="0"/>
              <a:t>коронки для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36469"/>
            <a:ext cx="7772400" cy="3265714"/>
          </a:xfrm>
        </p:spPr>
        <p:txBody>
          <a:bodyPr/>
          <a:lstStyle/>
          <a:p>
            <a:pPr>
              <a:buFont typeface="Wingdings 3" charset="2"/>
              <a:buChar char=""/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к применению: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Пороки в развитии временных зубов;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Нарушение </a:t>
            </a:r>
            <a:r>
              <a:rPr lang="ru-RU" sz="2200" dirty="0" err="1">
                <a:solidFill>
                  <a:schemeClr val="bg1"/>
                </a:solidFill>
              </a:rPr>
              <a:t>амелогенеза</a:t>
            </a:r>
            <a:r>
              <a:rPr lang="ru-RU" sz="2200" dirty="0">
                <a:solidFill>
                  <a:schemeClr val="bg1"/>
                </a:solidFill>
              </a:rPr>
              <a:t> и </a:t>
            </a:r>
            <a:r>
              <a:rPr lang="ru-RU" sz="2200" dirty="0" err="1">
                <a:solidFill>
                  <a:schemeClr val="bg1"/>
                </a:solidFill>
              </a:rPr>
              <a:t>дентиногенеза</a:t>
            </a:r>
            <a:r>
              <a:rPr lang="ru-RU" sz="2200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Обширное кариозное поражение поверхностей зубов;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Изменение цвета временных резцов и клыков;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chemeClr val="bg1"/>
                </a:solidFill>
              </a:rPr>
              <a:t>Травмы временных фронтальных зубов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4352367"/>
            <a:ext cx="8804366" cy="22562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5132"/>
            <a:ext cx="7772400" cy="1489165"/>
          </a:xfrm>
        </p:spPr>
        <p:txBody>
          <a:bodyPr/>
          <a:lstStyle/>
          <a:p>
            <a:pPr algn="ctr"/>
            <a:r>
              <a:rPr lang="ru-RU" altLang="ru-RU" sz="3600" dirty="0">
                <a:solidFill>
                  <a:schemeClr val="bg1"/>
                </a:solidFill>
              </a:rPr>
              <a:t>Этапы реставрации временных зубов Strip-коронками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1632856"/>
            <a:ext cx="7946073" cy="5042263"/>
          </a:xfrm>
        </p:spPr>
        <p:txBody>
          <a:bodyPr/>
          <a:lstStyle/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Укорочение коронки зуба на 0,5 мм с помощью конусовидного алмазного бора. 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Препарирование </a:t>
            </a:r>
            <a:r>
              <a:rPr lang="ru-RU" altLang="ru-RU" dirty="0" err="1">
                <a:solidFill>
                  <a:schemeClr val="bg1"/>
                </a:solidFill>
              </a:rPr>
              <a:t>апроксимальных</a:t>
            </a:r>
            <a:r>
              <a:rPr lang="ru-RU" altLang="ru-RU" dirty="0">
                <a:solidFill>
                  <a:schemeClr val="bg1"/>
                </a:solidFill>
              </a:rPr>
              <a:t> зубных поверхностей. Придается конусовидная форма.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Примерка колпачка. В дистальных и медиальных уголках колпачка зондом выполняется перфорация.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Заполнение </a:t>
            </a:r>
            <a:r>
              <a:rPr lang="ru-RU" altLang="ru-RU" dirty="0" err="1">
                <a:solidFill>
                  <a:schemeClr val="bg1"/>
                </a:solidFill>
              </a:rPr>
              <a:t>Strip</a:t>
            </a:r>
            <a:r>
              <a:rPr lang="ru-RU" altLang="ru-RU" dirty="0">
                <a:solidFill>
                  <a:schemeClr val="bg1"/>
                </a:solidFill>
              </a:rPr>
              <a:t> коронки композитным материалом.  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Обработка зуба (протравливание, промывание, высушивание, покрытие </a:t>
            </a:r>
            <a:r>
              <a:rPr lang="ru-RU" altLang="ru-RU" dirty="0" err="1">
                <a:solidFill>
                  <a:schemeClr val="bg1"/>
                </a:solidFill>
              </a:rPr>
              <a:t>бондинг-системой</a:t>
            </a:r>
            <a:r>
              <a:rPr lang="ru-RU" altLang="ru-RU" dirty="0">
                <a:solidFill>
                  <a:schemeClr val="bg1"/>
                </a:solidFill>
              </a:rPr>
              <a:t>, полимеризация).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Фиксация колпачка на зуб, удаление излишков материала, полимеризация.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Удаление колпачка, шлифовка, полировка реставрации. Засвечивают материал на протяжении сорока секунд с каждой стороны.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1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5577"/>
            <a:ext cx="8229600" cy="596972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Зубное протезирование в детском возрасте - это один из молодых разделов стоматологии детского возраста, входящий в ортодонтию. Он начал успешно развиваться с середины 30-х годов ХХ столетия. Тогда как до этого времени этой проблеме не уделялось должного внимания и считалось, что протезирование не принесет никакого эффекта и будет бесполезным и ненужным в связи с ростом и развитием ребенка, в частности челюстно-лицевого аппарата.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92240"/>
            <a:ext cx="7772400" cy="156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068" y="2272938"/>
            <a:ext cx="8582297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71" y="491150"/>
            <a:ext cx="33528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9" y="3411932"/>
            <a:ext cx="3197225" cy="214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14" y="3488505"/>
            <a:ext cx="3195638" cy="204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4320"/>
            <a:ext cx="7772400" cy="1580605"/>
          </a:xfrm>
        </p:spPr>
        <p:txBody>
          <a:bodyPr/>
          <a:lstStyle/>
          <a:p>
            <a:pPr algn="ctr"/>
            <a:r>
              <a:rPr lang="ru-RU" altLang="ru-RU" dirty="0"/>
              <a:t>Распорка межзубная или фиксаторы промежутка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1737361"/>
            <a:ext cx="7998324" cy="4362993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вариант ортодонтического аппарата, который состоит из  коронки и петли.  Конструкция  используется, когда есть преждевременная потеря 1-го или 2-го временного моляра. Опорный зуб часто имеет разрушенную структуру, или он был ранее восстановлен по терапевтическим показаниям коронкой. Эту коронку можно использовать в качестве опоры для держателя места.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544491"/>
            <a:ext cx="7772400" cy="91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1257"/>
            <a:ext cx="7772400" cy="3670663"/>
          </a:xfrm>
        </p:spPr>
        <p:txBody>
          <a:bodyPr/>
          <a:lstStyle/>
          <a:p>
            <a:pPr eaLnBrk="1" hangingPunct="1"/>
            <a:r>
              <a:rPr lang="ru-RU" altLang="ru-RU" dirty="0"/>
              <a:t>- Распорка состоит из фиксирующего кольца или коронки на первый постоянный моляр и промежуточной части, изготовленной из </a:t>
            </a:r>
            <a:r>
              <a:rPr lang="ru-RU" altLang="ru-RU" dirty="0" err="1"/>
              <a:t>ортодонтической</a:t>
            </a:r>
            <a:r>
              <a:rPr lang="ru-RU" altLang="ru-RU" dirty="0"/>
              <a:t> проволоки диаметром 1 мм.</a:t>
            </a:r>
          </a:p>
          <a:p>
            <a:pPr eaLnBrk="1" hangingPunct="1"/>
            <a:r>
              <a:rPr lang="ru-RU" altLang="ru-RU" dirty="0"/>
              <a:t> - Распорки  изготавливаются так, чтобы кольцо или коронка не касались десны, а промежуточная часть не опиралась на альвеолярный отросток, а имелось расстояние 3-5 мм.</a:t>
            </a:r>
          </a:p>
          <a:p>
            <a:pPr eaLnBrk="1" hangingPunct="1"/>
            <a:r>
              <a:rPr lang="ru-RU" altLang="ru-RU" dirty="0"/>
              <a:t> - Фиксаторы промежутка не должны вызывать сдавливание, располагаться над участком прорезывания зуба. </a:t>
            </a:r>
          </a:p>
          <a:p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5" y="3737639"/>
            <a:ext cx="3853331" cy="2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9006" y="313509"/>
            <a:ext cx="8725987" cy="40933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32" y="3777600"/>
            <a:ext cx="2909380" cy="290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42" y="6479177"/>
            <a:ext cx="7772400" cy="1258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53144"/>
            <a:ext cx="7772400" cy="3317966"/>
          </a:xfrm>
        </p:spPr>
        <p:txBody>
          <a:bodyPr/>
          <a:lstStyle/>
          <a:p>
            <a:pPr algn="ctr"/>
            <a:r>
              <a:rPr lang="ru-RU" sz="4400" dirty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2069"/>
            <a:ext cx="7772400" cy="104502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дефектов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" y="966651"/>
            <a:ext cx="8765177" cy="368372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Кариес и его осложнения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Раннее удаление зубов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Травмы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Заболевания пародонта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Инфекционные заболевания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Ретенция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Новообразования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Некариозные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зубов</a:t>
            </a:r>
          </a:p>
          <a:p>
            <a:endParaRPr lang="ru-RU" dirty="0"/>
          </a:p>
        </p:txBody>
      </p:sp>
      <p:pic>
        <p:nvPicPr>
          <p:cNvPr id="4" name="Picture 1" descr="D:\ДОК\ДОК\Изображение\Изображение 043.jpg"/>
          <p:cNvPicPr>
            <a:picLocks noChangeAspect="1" noChangeArrowheads="1"/>
          </p:cNvPicPr>
          <p:nvPr/>
        </p:nvPicPr>
        <p:blipFill rotWithShape="1">
          <a:blip r:embed="rId2"/>
          <a:srcRect l="22653" t="34738" r="20176" b="29149"/>
          <a:stretch/>
        </p:blipFill>
        <p:spPr bwMode="auto">
          <a:xfrm>
            <a:off x="4972129" y="951821"/>
            <a:ext cx="3698931" cy="175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105" t="16335" r="14904" b="16707"/>
          <a:stretch/>
        </p:blipFill>
        <p:spPr>
          <a:xfrm>
            <a:off x="5004496" y="2712902"/>
            <a:ext cx="3716049" cy="195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3" y="4747706"/>
            <a:ext cx="1781569" cy="1809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405" y="4854191"/>
            <a:ext cx="2646800" cy="16288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/>
          <a:srcRect l="5305" r="7159" b="17667"/>
          <a:stretch/>
        </p:blipFill>
        <p:spPr bwMode="auto">
          <a:xfrm>
            <a:off x="721632" y="4364355"/>
            <a:ext cx="3030538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9817"/>
            <a:ext cx="7772400" cy="1031965"/>
          </a:xfrm>
        </p:spPr>
        <p:txBody>
          <a:bodyPr/>
          <a:lstStyle/>
          <a:p>
            <a:pPr algn="ctr"/>
            <a:r>
              <a:rPr lang="ru-RU" sz="3200" dirty="0"/>
              <a:t>Показания к применению детских протезов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0159"/>
            <a:ext cx="7772400" cy="352697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Удаление  зубов  за год до физиологической смены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частичная и множественная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Стимуляция процессов прорезывания зубов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Послеоперационные дефекты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Недоразвитие челюстей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процессов становления высоты прикуса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Эстетические дефекты с нарушением речевой функции</a:t>
            </a:r>
          </a:p>
          <a:p>
            <a:endParaRPr lang="ru-RU" dirty="0"/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5788" y="4474484"/>
            <a:ext cx="3120890" cy="222676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46" y="4527732"/>
            <a:ext cx="38544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5944"/>
            <a:ext cx="7772400" cy="940525"/>
          </a:xfrm>
        </p:spPr>
        <p:txBody>
          <a:bodyPr/>
          <a:lstStyle/>
          <a:p>
            <a:pPr algn="ctr"/>
            <a:r>
              <a:rPr lang="ru-RU" dirty="0"/>
              <a:t>противопоказания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93223"/>
            <a:ext cx="7772400" cy="4924697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Тяжелые соматические заболевания,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психических расстройств,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Заболевание слизистой оболочки,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Непереносимость материалов, из которых изготовляется протез,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Несанированная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полость рта,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Невозможность установления контакта с ребенком.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7384"/>
            <a:ext cx="7772400" cy="1463039"/>
          </a:xfrm>
        </p:spPr>
        <p:txBody>
          <a:bodyPr/>
          <a:lstStyle/>
          <a:p>
            <a:pPr algn="ctr"/>
            <a:r>
              <a:rPr lang="ru-RU" altLang="ru-RU" sz="3200" dirty="0"/>
              <a:t>Классификация </a:t>
            </a:r>
            <a:r>
              <a:rPr lang="ru-RU" altLang="ru-RU" sz="3200" dirty="0" err="1"/>
              <a:t>Демнера</a:t>
            </a:r>
            <a:r>
              <a:rPr lang="ru-RU" altLang="ru-RU" sz="3200" dirty="0"/>
              <a:t> Л.М. и Лепехина В.П. (1985 г)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65269" y="1358537"/>
            <a:ext cx="5839097" cy="5238206"/>
          </a:xfrm>
        </p:spPr>
        <p:txBody>
          <a:bodyPr/>
          <a:lstStyle/>
          <a:p>
            <a:pPr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Первая группа</a:t>
            </a:r>
            <a:r>
              <a:rPr lang="ru-RU" altLang="ru-RU" dirty="0">
                <a:solidFill>
                  <a:schemeClr val="bg1"/>
                </a:solidFill>
              </a:rPr>
              <a:t> – включенные дефекты зубного ряда, образованные вследствие преждевременного удаления одного временного зуба.  Односторонний или двусторонний).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Вторая группа</a:t>
            </a:r>
            <a:r>
              <a:rPr lang="ru-RU" altLang="ru-RU" dirty="0">
                <a:solidFill>
                  <a:schemeClr val="bg1"/>
                </a:solidFill>
              </a:rPr>
              <a:t> – включенные дефекты зубного ряда, при котором отсутствуют два рядом расположенных временных зуба. Односторонний или двусторонний.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b="1" dirty="0">
                <a:solidFill>
                  <a:schemeClr val="bg1"/>
                </a:solidFill>
              </a:rPr>
              <a:t>Третья группа</a:t>
            </a:r>
            <a:r>
              <a:rPr lang="ru-RU" altLang="ru-RU" dirty="0">
                <a:solidFill>
                  <a:schemeClr val="bg1"/>
                </a:solidFill>
              </a:rPr>
              <a:t>-  концевые дефекты зубного ряда, когда отсутствуют два или более рядом стоящих зуба. Односторонний или двусторонний.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733"/>
          <a:stretch/>
        </p:blipFill>
        <p:spPr>
          <a:xfrm rot="5400000">
            <a:off x="972911" y="1083820"/>
            <a:ext cx="1757812" cy="241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8129"/>
          <a:stretch/>
        </p:blipFill>
        <p:spPr>
          <a:xfrm>
            <a:off x="581377" y="3207049"/>
            <a:ext cx="2410249" cy="181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174" t="20974" r="20759" b="25093"/>
          <a:stretch/>
        </p:blipFill>
        <p:spPr>
          <a:xfrm>
            <a:off x="485497" y="5093697"/>
            <a:ext cx="2736305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9818"/>
            <a:ext cx="7772400" cy="992776"/>
          </a:xfrm>
        </p:spPr>
        <p:txBody>
          <a:bodyPr/>
          <a:lstStyle/>
          <a:p>
            <a:pPr algn="ctr"/>
            <a:r>
              <a:rPr lang="ru-RU" altLang="ru-RU" dirty="0"/>
              <a:t>Виды детских протезов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703" y="901337"/>
            <a:ext cx="7933010" cy="5264332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 - съемные протезы для замещения дефектов зубных рядов;</a:t>
            </a:r>
          </a:p>
          <a:p>
            <a:pPr eaLnBrk="1" hangingPunct="1"/>
            <a:r>
              <a:rPr lang="ru-RU" altLang="ru-RU" sz="2800" dirty="0"/>
              <a:t> - протезы-аппараты;  </a:t>
            </a:r>
          </a:p>
          <a:p>
            <a:pPr eaLnBrk="1" hangingPunct="1"/>
            <a:r>
              <a:rPr lang="ru-RU" altLang="ru-RU" sz="2800" dirty="0"/>
              <a:t> - протезы со стимуляцией роста;</a:t>
            </a:r>
          </a:p>
          <a:p>
            <a:pPr eaLnBrk="1" hangingPunct="1"/>
            <a:r>
              <a:rPr lang="ru-RU" altLang="ru-RU" sz="2800" dirty="0"/>
              <a:t> - раздвижные мостовидные протезы;</a:t>
            </a:r>
          </a:p>
          <a:p>
            <a:pPr eaLnBrk="1" hangingPunct="1"/>
            <a:r>
              <a:rPr lang="ru-RU" altLang="ru-RU" sz="2800" dirty="0"/>
              <a:t> - протезы-распорки (фиксатор промежутка);</a:t>
            </a:r>
          </a:p>
          <a:p>
            <a:pPr eaLnBrk="1" hangingPunct="1"/>
            <a:r>
              <a:rPr lang="ru-RU" altLang="ru-RU" sz="2800" dirty="0"/>
              <a:t> - коронки из различных материалов, вкладки, штифтовые зубы.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5132"/>
            <a:ext cx="7772400" cy="1201782"/>
          </a:xfrm>
        </p:spPr>
        <p:txBody>
          <a:bodyPr/>
          <a:lstStyle/>
          <a:p>
            <a:pPr algn="ctr"/>
            <a:r>
              <a:rPr lang="ru-RU" altLang="ru-RU" dirty="0"/>
              <a:t>Требования к детским протезам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326" y="1802673"/>
            <a:ext cx="8268788" cy="479407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Должны быть простыми по конструкции.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Не должны ухудшать гигиеническое состояние в полости рта, материалы для изготовления протезов должны быть безвредными.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Должны восстанавливать жевательную эффективность, поддерживать физиологическое равновесие в полости рта и предупреждать развитие деформации прикуса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Не препятствовать росту челюстей.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bg1"/>
                </a:solidFill>
              </a:rPr>
              <a:t>По возможности отвечать косметическим требованиям.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2881"/>
            <a:ext cx="7772400" cy="1345474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Особенности конструкции частичных съемных протезов у детей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634" y="1854927"/>
            <a:ext cx="8360229" cy="4767942"/>
          </a:xfrm>
        </p:spPr>
        <p:txBody>
          <a:bodyPr/>
          <a:lstStyle/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Пластиночный протез делается с захватом последнего зуба противоположной стороны дефекта, концы протеза  утолщенные.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Между искусственной десной и альвеолярным отростком создается пространство / 1- 1,5 мм /, 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Во фронтальном участке верхней челюсти искусственные зубы должны перекрывать нижние 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Во фронтальном участке искусственные зубы устанавливают на «приточке», в боковом участке - на искусственной десне. </a:t>
            </a:r>
          </a:p>
          <a:p>
            <a:pPr>
              <a:buFont typeface="Wingdings 3" charset="2"/>
              <a:buChar char=""/>
              <a:defRPr/>
            </a:pPr>
            <a:r>
              <a:rPr lang="ru-RU" altLang="ru-RU" dirty="0">
                <a:solidFill>
                  <a:schemeClr val="bg1"/>
                </a:solidFill>
              </a:rPr>
              <a:t>Для фиксации съемных протезов применяют </a:t>
            </a:r>
            <a:r>
              <a:rPr lang="ru-RU" altLang="ru-RU" dirty="0" err="1">
                <a:solidFill>
                  <a:schemeClr val="bg1"/>
                </a:solidFill>
              </a:rPr>
              <a:t>кламмеры</a:t>
            </a:r>
            <a:r>
              <a:rPr lang="ru-RU" altLang="ru-RU" dirty="0">
                <a:solidFill>
                  <a:schemeClr val="bg1"/>
                </a:solidFill>
              </a:rPr>
              <a:t> различных конструкций: круглые, </a:t>
            </a:r>
            <a:r>
              <a:rPr lang="ru-RU" altLang="ru-RU" dirty="0" err="1">
                <a:solidFill>
                  <a:schemeClr val="bg1"/>
                </a:solidFill>
              </a:rPr>
              <a:t>кламмеры</a:t>
            </a:r>
            <a:r>
              <a:rPr lang="ru-RU" altLang="ru-RU" dirty="0">
                <a:solidFill>
                  <a:schemeClr val="bg1"/>
                </a:solidFill>
              </a:rPr>
              <a:t> Джексона, Адамса, Шварца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1028</Words>
  <Application>Microsoft Macintosh PowerPoint</Application>
  <PresentationFormat>On-screen Show (4:3)</PresentationFormat>
  <Paragraphs>110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Wingdings 3</vt:lpstr>
      <vt:lpstr>Wingdings</vt:lpstr>
      <vt:lpstr>Tahoma</vt:lpstr>
      <vt:lpstr>Noto Sans Symbols</vt:lpstr>
      <vt:lpstr>Текстура</vt:lpstr>
      <vt:lpstr> ФГБОУ ВО «КАЗАНСКИЙ  ГОСУДАРСТВЕННЫЙ  МЕДИЦИНСКИЙ УНИВЕРСИТЕТ»  МЗ РФ КАФЕДРА  СТОМАТОЛОГИИ  ДЕТСКОГО  ВОЗРАСТА  Детское протезирование   </vt:lpstr>
      <vt:lpstr>PowerPoint Presentation</vt:lpstr>
      <vt:lpstr>Причины возникновения дефектов </vt:lpstr>
      <vt:lpstr>Показания к применению детских протезов</vt:lpstr>
      <vt:lpstr>противопоказания</vt:lpstr>
      <vt:lpstr>Классификация Демнера Л.М. и Лепехина В.П. (1985 г)</vt:lpstr>
      <vt:lpstr>Виды детских протезов</vt:lpstr>
      <vt:lpstr>Требования к детским протезам</vt:lpstr>
      <vt:lpstr>Особенности конструкции частичных съемных протезов у детей</vt:lpstr>
      <vt:lpstr>PowerPoint Presentation</vt:lpstr>
      <vt:lpstr>Сроки замены частичных съемных протезов</vt:lpstr>
      <vt:lpstr>Нейлоновые протезы для детей</vt:lpstr>
      <vt:lpstr>PowerPoint Presentation</vt:lpstr>
      <vt:lpstr>Виды детских коронок</vt:lpstr>
      <vt:lpstr>Показания к восстановлению зуба металлическими коронками</vt:lpstr>
      <vt:lpstr>Холл - техника</vt:lpstr>
      <vt:lpstr>Циркониевые коронки</vt:lpstr>
      <vt:lpstr>Strip-коронки для детей</vt:lpstr>
      <vt:lpstr>Этапы реставрации временных зубов Strip-коронками</vt:lpstr>
      <vt:lpstr>PowerPoint Presentation</vt:lpstr>
      <vt:lpstr>Распорка межзубная или фиксаторы промежутка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ФГБОУ ВО «КАЗАНСКИЙ ГОСУДАРСТВЕННЫЙ МЕДИЦИНСКИЙ УНИВЕРСИТЕТ» МЗ РФ КАФЕДРА СТОМАТОЛОГИИ ДЕТСКОГО ВОЗРАСТА  Детское зубное протезирование   </dc:title>
  <cp:lastModifiedBy>Microsoft Office User</cp:lastModifiedBy>
  <cp:revision>42</cp:revision>
  <dcterms:modified xsi:type="dcterms:W3CDTF">2022-11-30T19:38:42Z</dcterms:modified>
</cp:coreProperties>
</file>