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316" r:id="rId4"/>
    <p:sldId id="274" r:id="rId5"/>
    <p:sldId id="319" r:id="rId6"/>
    <p:sldId id="321" r:id="rId7"/>
    <p:sldId id="322" r:id="rId8"/>
    <p:sldId id="323" r:id="rId9"/>
    <p:sldId id="324" r:id="rId10"/>
    <p:sldId id="332" r:id="rId11"/>
    <p:sldId id="333" r:id="rId12"/>
    <p:sldId id="334" r:id="rId13"/>
    <p:sldId id="325" r:id="rId14"/>
    <p:sldId id="326" r:id="rId15"/>
    <p:sldId id="327" r:id="rId16"/>
    <p:sldId id="328" r:id="rId17"/>
    <p:sldId id="335" r:id="rId18"/>
    <p:sldId id="329" r:id="rId19"/>
    <p:sldId id="336" r:id="rId20"/>
    <p:sldId id="338" r:id="rId21"/>
    <p:sldId id="280" r:id="rId22"/>
    <p:sldId id="281" r:id="rId23"/>
    <p:sldId id="320" r:id="rId24"/>
    <p:sldId id="344" r:id="rId25"/>
    <p:sldId id="284" r:id="rId26"/>
    <p:sldId id="285" r:id="rId27"/>
    <p:sldId id="287" r:id="rId28"/>
    <p:sldId id="288" r:id="rId29"/>
    <p:sldId id="315" r:id="rId30"/>
    <p:sldId id="289" r:id="rId31"/>
    <p:sldId id="293" r:id="rId32"/>
    <p:sldId id="350" r:id="rId33"/>
    <p:sldId id="351" r:id="rId34"/>
    <p:sldId id="345" r:id="rId35"/>
    <p:sldId id="346" r:id="rId36"/>
    <p:sldId id="294" r:id="rId37"/>
    <p:sldId id="295" r:id="rId38"/>
    <p:sldId id="296" r:id="rId39"/>
    <p:sldId id="298" r:id="rId40"/>
    <p:sldId id="299" r:id="rId41"/>
    <p:sldId id="297" r:id="rId42"/>
    <p:sldId id="313" r:id="rId43"/>
    <p:sldId id="291" r:id="rId44"/>
    <p:sldId id="290" r:id="rId45"/>
    <p:sldId id="352" r:id="rId46"/>
    <p:sldId id="353" r:id="rId47"/>
    <p:sldId id="354" r:id="rId48"/>
    <p:sldId id="358" r:id="rId49"/>
    <p:sldId id="330" r:id="rId50"/>
    <p:sldId id="318"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181106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375073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163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35862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220206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C79961F-CE72-4125-976D-D72D39A8F804}"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385820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C79961F-CE72-4125-976D-D72D39A8F804}" type="datetimeFigureOut">
              <a:rPr lang="ru-RU" smtClean="0"/>
              <a:t>13.02.2021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218707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C79961F-CE72-4125-976D-D72D39A8F804}" type="datetimeFigureOut">
              <a:rPr lang="ru-RU" smtClean="0"/>
              <a:t>13.02.2021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344921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79961F-CE72-4125-976D-D72D39A8F804}" type="datetimeFigureOut">
              <a:rPr lang="ru-RU" smtClean="0"/>
              <a:t>13.02.2021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335867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C79961F-CE72-4125-976D-D72D39A8F804}"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11278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C79961F-CE72-4125-976D-D72D39A8F804}" type="datetimeFigureOut">
              <a:rPr lang="ru-RU" smtClean="0"/>
              <a:t>13.02.2021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87D03F-399E-4E3A-8B98-CAF8154872E8}" type="slidenum">
              <a:rPr lang="ru-RU" smtClean="0"/>
              <a:t>‹#›</a:t>
            </a:fld>
            <a:endParaRPr lang="ru-RU"/>
          </a:p>
        </p:txBody>
      </p:sp>
    </p:spTree>
    <p:extLst>
      <p:ext uri="{BB962C8B-B14F-4D97-AF65-F5344CB8AC3E}">
        <p14:creationId xmlns:p14="http://schemas.microsoft.com/office/powerpoint/2010/main" val="197013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961F-CE72-4125-976D-D72D39A8F804}" type="datetimeFigureOut">
              <a:rPr lang="ru-RU" smtClean="0"/>
              <a:t>13.02.2021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7D03F-399E-4E3A-8B98-CAF8154872E8}" type="slidenum">
              <a:rPr lang="ru-RU" smtClean="0"/>
              <a:t>‹#›</a:t>
            </a:fld>
            <a:endParaRPr lang="ru-RU"/>
          </a:p>
        </p:txBody>
      </p:sp>
    </p:spTree>
    <p:extLst>
      <p:ext uri="{BB962C8B-B14F-4D97-AF65-F5344CB8AC3E}">
        <p14:creationId xmlns:p14="http://schemas.microsoft.com/office/powerpoint/2010/main" val="245645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rgbClr val="C00000"/>
                </a:solidFill>
                <a:latin typeface="Times New Roman" panose="02020603050405020304" pitchFamily="18" charset="0"/>
                <a:cs typeface="Times New Roman" panose="02020603050405020304" pitchFamily="18" charset="0"/>
              </a:rPr>
              <a:t>Лекция 2</a:t>
            </a:r>
          </a:p>
          <a:p>
            <a:r>
              <a:rPr lang="ru-RU" b="1" dirty="0" err="1">
                <a:solidFill>
                  <a:srgbClr val="0070C0"/>
                </a:solidFill>
                <a:latin typeface="Times New Roman" panose="02020603050405020304" pitchFamily="18" charset="0"/>
                <a:cs typeface="Times New Roman" panose="02020603050405020304" pitchFamily="18" charset="0"/>
              </a:rPr>
              <a:t>Валидация</a:t>
            </a:r>
            <a:r>
              <a:rPr lang="ru-RU" b="1" dirty="0">
                <a:solidFill>
                  <a:srgbClr val="0070C0"/>
                </a:solidFill>
                <a:latin typeface="Times New Roman" panose="02020603050405020304" pitchFamily="18" charset="0"/>
                <a:cs typeface="Times New Roman" panose="02020603050405020304" pitchFamily="18" charset="0"/>
              </a:rPr>
              <a:t> аналитических методик</a:t>
            </a:r>
          </a:p>
        </p:txBody>
      </p:sp>
    </p:spTree>
    <p:extLst>
      <p:ext uri="{BB962C8B-B14F-4D97-AF65-F5344CB8AC3E}">
        <p14:creationId xmlns:p14="http://schemas.microsoft.com/office/powerpoint/2010/main" val="347132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fontScale="92500"/>
          </a:bodyPr>
          <a:lstStyle/>
          <a:p>
            <a:r>
              <a:rPr lang="ru-RU" sz="2800" b="1" dirty="0">
                <a:solidFill>
                  <a:srgbClr val="C00000"/>
                </a:solidFill>
                <a:latin typeface="Times New Roman" panose="02020603050405020304" pitchFamily="18" charset="0"/>
                <a:cs typeface="Times New Roman" panose="02020603050405020304" pitchFamily="18" charset="0"/>
              </a:rPr>
              <a:t>СПЕЦИФИЧНОСТЬ</a:t>
            </a:r>
          </a:p>
          <a:p>
            <a:pPr algn="l"/>
            <a:r>
              <a:rPr lang="ru-RU" sz="2800" dirty="0">
                <a:solidFill>
                  <a:schemeClr val="tx1"/>
                </a:solidFill>
                <a:latin typeface="Times New Roman" panose="02020603050405020304" pitchFamily="18" charset="0"/>
                <a:cs typeface="Times New Roman" panose="02020603050405020304" pitchFamily="18" charset="0"/>
              </a:rPr>
              <a:t>Специфичность – это способность аналитической методики однозначно оценивать определяемое вещество в присутствии сопутствующих компонентов </a:t>
            </a:r>
            <a:endParaRPr lang="ru-RU" sz="2800" b="1" dirty="0">
              <a:solidFill>
                <a:srgbClr val="FF0000"/>
              </a:solidFill>
              <a:latin typeface="Times New Roman" panose="02020603050405020304" pitchFamily="18" charset="0"/>
              <a:cs typeface="Times New Roman" panose="02020603050405020304" pitchFamily="18" charset="0"/>
            </a:endParaRPr>
          </a:p>
          <a:p>
            <a:r>
              <a:rPr lang="ru-RU" sz="2800" b="1" dirty="0">
                <a:solidFill>
                  <a:srgbClr val="FF0000"/>
                </a:solidFill>
                <a:latin typeface="Times New Roman" panose="02020603050405020304" pitchFamily="18" charset="0"/>
                <a:cs typeface="Times New Roman" panose="02020603050405020304" pitchFamily="18" charset="0"/>
              </a:rPr>
              <a:t>Для методик испытаний на подлинность </a:t>
            </a:r>
          </a:p>
          <a:p>
            <a:pPr algn="l"/>
            <a:r>
              <a:rPr lang="ru-RU" sz="2800" dirty="0" err="1">
                <a:solidFill>
                  <a:schemeClr val="tx1"/>
                </a:solidFill>
                <a:latin typeface="Times New Roman" panose="02020603050405020304" pitchFamily="18" charset="0"/>
                <a:cs typeface="Times New Roman" panose="02020603050405020304" pitchFamily="18" charset="0"/>
              </a:rPr>
              <a:t>Валидируемая</a:t>
            </a:r>
            <a:r>
              <a:rPr lang="ru-RU" sz="2800" dirty="0">
                <a:solidFill>
                  <a:schemeClr val="tx1"/>
                </a:solidFill>
                <a:latin typeface="Times New Roman" panose="02020603050405020304" pitchFamily="18" charset="0"/>
                <a:cs typeface="Times New Roman" panose="02020603050405020304" pitchFamily="18" charset="0"/>
              </a:rPr>
              <a:t> методика должна обеспечивать достоверную информацию о присутствии данного действующего вещества в субстанции или лекарственной форме </a:t>
            </a:r>
          </a:p>
          <a:p>
            <a:r>
              <a:rPr lang="ru-RU" sz="2800" b="1" dirty="0">
                <a:solidFill>
                  <a:srgbClr val="0070C0"/>
                </a:solidFill>
                <a:latin typeface="Times New Roman" panose="02020603050405020304" pitchFamily="18" charset="0"/>
                <a:cs typeface="Times New Roman" panose="02020603050405020304" pitchFamily="18" charset="0"/>
              </a:rPr>
              <a:t>Доказательство специфичности: </a:t>
            </a:r>
          </a:p>
          <a:p>
            <a:pPr algn="l"/>
            <a:r>
              <a:rPr lang="ru-RU" sz="2800" dirty="0">
                <a:solidFill>
                  <a:schemeClr val="tx1"/>
                </a:solidFill>
                <a:latin typeface="Times New Roman" panose="02020603050405020304" pitchFamily="18" charset="0"/>
                <a:cs typeface="Times New Roman" panose="02020603050405020304" pitchFamily="18" charset="0"/>
              </a:rPr>
              <a:t>1. Химическими реакциями подлинности (реакция только на определяемый компонент)</a:t>
            </a:r>
          </a:p>
          <a:p>
            <a:pPr algn="l"/>
            <a:r>
              <a:rPr lang="ru-RU" sz="2800" dirty="0">
                <a:solidFill>
                  <a:schemeClr val="tx1"/>
                </a:solidFill>
                <a:latin typeface="Times New Roman" panose="02020603050405020304" pitchFamily="18" charset="0"/>
                <a:cs typeface="Times New Roman" panose="02020603050405020304" pitchFamily="18" charset="0"/>
              </a:rPr>
              <a:t>2. По физико-химическим свойствам, не характерным для других компонентов</a:t>
            </a:r>
          </a:p>
          <a:p>
            <a:pPr algn="l"/>
            <a:r>
              <a:rPr lang="ru-RU" sz="2800" dirty="0">
                <a:solidFill>
                  <a:schemeClr val="tx1"/>
                </a:solidFill>
                <a:latin typeface="Times New Roman" panose="02020603050405020304" pitchFamily="18" charset="0"/>
                <a:cs typeface="Times New Roman" panose="02020603050405020304" pitchFamily="18" charset="0"/>
              </a:rPr>
              <a:t>3. Сравнение со стандартным образцом </a:t>
            </a:r>
          </a:p>
        </p:txBody>
      </p:sp>
    </p:spTree>
    <p:extLst>
      <p:ext uri="{BB962C8B-B14F-4D97-AF65-F5344CB8AC3E}">
        <p14:creationId xmlns:p14="http://schemas.microsoft.com/office/powerpoint/2010/main" val="218650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FF0000"/>
                </a:solidFill>
                <a:latin typeface="Times New Roman" panose="02020603050405020304" pitchFamily="18" charset="0"/>
                <a:cs typeface="Times New Roman" panose="02020603050405020304" pitchFamily="18" charset="0"/>
              </a:rPr>
              <a:t>Для методик количественного определения и испытания на примеси </a:t>
            </a:r>
          </a:p>
          <a:p>
            <a:pPr algn="l"/>
            <a:r>
              <a:rPr lang="ru-RU" sz="2800" dirty="0">
                <a:solidFill>
                  <a:schemeClr val="tx1"/>
                </a:solidFill>
                <a:latin typeface="Times New Roman" panose="02020603050405020304" pitchFamily="18" charset="0"/>
                <a:cs typeface="Times New Roman" panose="02020603050405020304" pitchFamily="18" charset="0"/>
              </a:rPr>
              <a:t>должно быть экспериментально подтверждено, что присутствие сопутствующих компонентов не влияет на результат анализа </a:t>
            </a:r>
          </a:p>
          <a:p>
            <a:r>
              <a:rPr lang="ru-RU" sz="2800" b="1" dirty="0">
                <a:solidFill>
                  <a:srgbClr val="0070C0"/>
                </a:solidFill>
                <a:latin typeface="Times New Roman" panose="02020603050405020304" pitchFamily="18" charset="0"/>
                <a:cs typeface="Times New Roman" panose="02020603050405020304" pitchFamily="18" charset="0"/>
              </a:rPr>
              <a:t>Доказательство специфичности: </a:t>
            </a:r>
          </a:p>
          <a:p>
            <a:pPr algn="l"/>
            <a:r>
              <a:rPr lang="ru-RU" sz="2800" dirty="0">
                <a:solidFill>
                  <a:schemeClr val="tx1"/>
                </a:solidFill>
                <a:latin typeface="Times New Roman" panose="02020603050405020304" pitchFamily="18" charset="0"/>
                <a:cs typeface="Times New Roman" panose="02020603050405020304" pitchFamily="18" charset="0"/>
              </a:rPr>
              <a:t>1. Анализ модельных смесей известного состава;</a:t>
            </a:r>
          </a:p>
          <a:p>
            <a:pPr algn="l"/>
            <a:r>
              <a:rPr lang="ru-RU" sz="2800" dirty="0">
                <a:solidFill>
                  <a:schemeClr val="tx1"/>
                </a:solidFill>
                <a:latin typeface="Times New Roman" panose="02020603050405020304" pitchFamily="18" charset="0"/>
                <a:cs typeface="Times New Roman" panose="02020603050405020304" pitchFamily="18" charset="0"/>
              </a:rPr>
              <a:t>2.  Анализ реальных объектов по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методике и заведомо специфичной методике (т.е. методике, специфичность которой доказана). </a:t>
            </a:r>
          </a:p>
          <a:p>
            <a:pPr algn="l"/>
            <a:r>
              <a:rPr lang="ru-RU" sz="2800" dirty="0">
                <a:solidFill>
                  <a:schemeClr val="tx1"/>
                </a:solidFill>
                <a:latin typeface="Times New Roman" panose="02020603050405020304" pitchFamily="18" charset="0"/>
                <a:cs typeface="Times New Roman" panose="02020603050405020304" pitchFamily="18" charset="0"/>
              </a:rPr>
              <a:t>     Недостаток специфичности испытания может быть компенсирован другим дополнительным испытанием. </a:t>
            </a:r>
          </a:p>
          <a:p>
            <a:pPr algn="l"/>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38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r>
              <a:rPr lang="ru-RU" sz="2800" dirty="0">
                <a:solidFill>
                  <a:schemeClr val="tx1"/>
                </a:solidFill>
                <a:latin typeface="Times New Roman" panose="02020603050405020304" pitchFamily="18" charset="0"/>
                <a:cs typeface="Times New Roman" panose="02020603050405020304" pitchFamily="18" charset="0"/>
              </a:rPr>
              <a:t>     </a:t>
            </a:r>
          </a:p>
          <a:p>
            <a:pPr algn="l"/>
            <a:r>
              <a:rPr lang="ru-RU" sz="2800" dirty="0">
                <a:solidFill>
                  <a:schemeClr val="tx1"/>
                </a:solidFill>
                <a:latin typeface="Times New Roman" panose="02020603050405020304" pitchFamily="18" charset="0"/>
                <a:cs typeface="Times New Roman" panose="02020603050405020304" pitchFamily="18" charset="0"/>
              </a:rPr>
              <a:t>При валидации методик на примеси, при необходимости, могут использоваться образцы лекарственных средств, подвергнутые, с целью накопления в них примесей, воздействию экстремальных условий (света, температуры, влажности) или химически модифицированные любым подходящим способом </a:t>
            </a:r>
          </a:p>
          <a:p>
            <a:pPr algn="l"/>
            <a:r>
              <a:rPr lang="ru-RU" sz="2800" dirty="0">
                <a:solidFill>
                  <a:schemeClr val="tx1"/>
                </a:solidFill>
                <a:latin typeface="Times New Roman" panose="02020603050405020304" pitchFamily="18" charset="0"/>
                <a:cs typeface="Times New Roman" panose="02020603050405020304" pitchFamily="18" charset="0"/>
              </a:rPr>
              <a:t>Для хроматографических методик показывают разрешение между двумя наиболее близко </a:t>
            </a:r>
            <a:r>
              <a:rPr lang="ru-RU" sz="2800" dirty="0" err="1">
                <a:solidFill>
                  <a:schemeClr val="tx1"/>
                </a:solidFill>
                <a:latin typeface="Times New Roman" panose="02020603050405020304" pitchFamily="18" charset="0"/>
                <a:cs typeface="Times New Roman" panose="02020603050405020304" pitchFamily="18" charset="0"/>
              </a:rPr>
              <a:t>элюирующимися</a:t>
            </a:r>
            <a:r>
              <a:rPr lang="ru-RU" sz="2800" dirty="0">
                <a:solidFill>
                  <a:schemeClr val="tx1"/>
                </a:solidFill>
                <a:latin typeface="Times New Roman" panose="02020603050405020304" pitchFamily="18" charset="0"/>
                <a:cs typeface="Times New Roman" panose="02020603050405020304" pitchFamily="18" charset="0"/>
              </a:rPr>
              <a:t> веществами при соответствующих концентрациях</a:t>
            </a:r>
          </a:p>
        </p:txBody>
      </p:sp>
    </p:spTree>
    <p:extLst>
      <p:ext uri="{BB962C8B-B14F-4D97-AF65-F5344CB8AC3E}">
        <p14:creationId xmlns:p14="http://schemas.microsoft.com/office/powerpoint/2010/main" val="213208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b="1" dirty="0">
                <a:solidFill>
                  <a:srgbClr val="C00000"/>
                </a:solidFill>
                <a:latin typeface="Times New Roman" panose="02020603050405020304" pitchFamily="18" charset="0"/>
                <a:cs typeface="Times New Roman" panose="02020603050405020304" pitchFamily="18" charset="0"/>
              </a:rPr>
              <a:t>Пример:</a:t>
            </a:r>
          </a:p>
        </p:txBody>
      </p:sp>
      <p:pic>
        <p:nvPicPr>
          <p:cNvPr id="6" name="Рисунок 5">
            <a:extLst>
              <a:ext uri="{FF2B5EF4-FFF2-40B4-BE49-F238E27FC236}">
                <a16:creationId xmlns:a16="http://schemas.microsoft.com/office/drawing/2014/main" id="{757C6E0F-6A26-4984-BF79-C7550E52DCE6}"/>
              </a:ext>
            </a:extLst>
          </p:cNvPr>
          <p:cNvPicPr>
            <a:picLocks noChangeAspect="1"/>
          </p:cNvPicPr>
          <p:nvPr/>
        </p:nvPicPr>
        <p:blipFill>
          <a:blip r:embed="rId2"/>
          <a:stretch>
            <a:fillRect/>
          </a:stretch>
        </p:blipFill>
        <p:spPr>
          <a:xfrm>
            <a:off x="395535" y="5860212"/>
            <a:ext cx="3456384" cy="565356"/>
          </a:xfrm>
          <a:prstGeom prst="rect">
            <a:avLst/>
          </a:prstGeom>
        </p:spPr>
      </p:pic>
      <p:pic>
        <p:nvPicPr>
          <p:cNvPr id="8" name="Рисунок 7">
            <a:extLst>
              <a:ext uri="{FF2B5EF4-FFF2-40B4-BE49-F238E27FC236}">
                <a16:creationId xmlns:a16="http://schemas.microsoft.com/office/drawing/2014/main" id="{2DC7D00C-6534-47EC-A0F1-FC8EE84EA3AE}"/>
              </a:ext>
            </a:extLst>
          </p:cNvPr>
          <p:cNvPicPr>
            <a:picLocks noChangeAspect="1"/>
          </p:cNvPicPr>
          <p:nvPr/>
        </p:nvPicPr>
        <p:blipFill>
          <a:blip r:embed="rId3"/>
          <a:stretch>
            <a:fillRect/>
          </a:stretch>
        </p:blipFill>
        <p:spPr>
          <a:xfrm>
            <a:off x="170790" y="1030618"/>
            <a:ext cx="8784975" cy="3794289"/>
          </a:xfrm>
          <a:prstGeom prst="rect">
            <a:avLst/>
          </a:prstGeom>
        </p:spPr>
      </p:pic>
      <p:pic>
        <p:nvPicPr>
          <p:cNvPr id="10" name="Рисунок 9">
            <a:extLst>
              <a:ext uri="{FF2B5EF4-FFF2-40B4-BE49-F238E27FC236}">
                <a16:creationId xmlns:a16="http://schemas.microsoft.com/office/drawing/2014/main" id="{A2AA415C-55C2-4F27-B88F-2F1E995B6533}"/>
              </a:ext>
            </a:extLst>
          </p:cNvPr>
          <p:cNvPicPr>
            <a:picLocks noChangeAspect="1"/>
          </p:cNvPicPr>
          <p:nvPr/>
        </p:nvPicPr>
        <p:blipFill>
          <a:blip r:embed="rId4"/>
          <a:stretch>
            <a:fillRect/>
          </a:stretch>
        </p:blipFill>
        <p:spPr>
          <a:xfrm>
            <a:off x="150708" y="4899779"/>
            <a:ext cx="8640960" cy="285960"/>
          </a:xfrm>
          <a:prstGeom prst="rect">
            <a:avLst/>
          </a:prstGeom>
        </p:spPr>
      </p:pic>
      <p:pic>
        <p:nvPicPr>
          <p:cNvPr id="12" name="Рисунок 11">
            <a:extLst>
              <a:ext uri="{FF2B5EF4-FFF2-40B4-BE49-F238E27FC236}">
                <a16:creationId xmlns:a16="http://schemas.microsoft.com/office/drawing/2014/main" id="{D71931E2-4703-42B4-9DBC-A3D7B71C82D1}"/>
              </a:ext>
            </a:extLst>
          </p:cNvPr>
          <p:cNvPicPr>
            <a:picLocks noChangeAspect="1"/>
          </p:cNvPicPr>
          <p:nvPr/>
        </p:nvPicPr>
        <p:blipFill>
          <a:blip r:embed="rId5"/>
          <a:stretch>
            <a:fillRect/>
          </a:stretch>
        </p:blipFill>
        <p:spPr>
          <a:xfrm>
            <a:off x="395536" y="5454391"/>
            <a:ext cx="5616624" cy="607603"/>
          </a:xfrm>
          <a:prstGeom prst="rect">
            <a:avLst/>
          </a:prstGeom>
        </p:spPr>
      </p:pic>
    </p:spTree>
    <p:extLst>
      <p:ext uri="{BB962C8B-B14F-4D97-AF65-F5344CB8AC3E}">
        <p14:creationId xmlns:p14="http://schemas.microsoft.com/office/powerpoint/2010/main" val="361000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Эторикоксиб</a:t>
            </a:r>
            <a:r>
              <a:rPr lang="ru-RU" dirty="0">
                <a:solidFill>
                  <a:schemeClr val="tx1"/>
                </a:solidFill>
                <a:latin typeface="Times New Roman" panose="02020603050405020304" pitchFamily="18" charset="0"/>
                <a:cs typeface="Times New Roman" panose="02020603050405020304" pitchFamily="18" charset="0"/>
              </a:rPr>
              <a:t> </a:t>
            </a:r>
          </a:p>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pPr algn="l"/>
            <a:r>
              <a:rPr lang="ru-RU" dirty="0">
                <a:solidFill>
                  <a:schemeClr val="tx1"/>
                </a:solidFill>
                <a:latin typeface="Times New Roman" panose="02020603050405020304" pitchFamily="18" charset="0"/>
                <a:cs typeface="Times New Roman" panose="02020603050405020304" pitchFamily="18" charset="0"/>
              </a:rPr>
              <a:t>(5-хлор-6-метил-3-[4-(</a:t>
            </a:r>
            <a:r>
              <a:rPr lang="ru-RU" dirty="0" err="1">
                <a:solidFill>
                  <a:schemeClr val="tx1"/>
                </a:solidFill>
                <a:latin typeface="Times New Roman" panose="02020603050405020304" pitchFamily="18" charset="0"/>
                <a:cs typeface="Times New Roman" panose="02020603050405020304" pitchFamily="18" charset="0"/>
              </a:rPr>
              <a:t>метилсульфонил</a:t>
            </a:r>
            <a:r>
              <a:rPr lang="ru-RU" dirty="0">
                <a:solidFill>
                  <a:schemeClr val="tx1"/>
                </a:solidFill>
                <a:latin typeface="Times New Roman" panose="02020603050405020304" pitchFamily="18" charset="0"/>
                <a:cs typeface="Times New Roman" panose="02020603050405020304" pitchFamily="18" charset="0"/>
              </a:rPr>
              <a:t>)фенил]-2,3-бипиридин) </a:t>
            </a:r>
          </a:p>
          <a:p>
            <a:pPr algn="l"/>
            <a:r>
              <a:rPr lang="ru-RU" dirty="0">
                <a:solidFill>
                  <a:schemeClr val="tx1"/>
                </a:solidFill>
                <a:latin typeface="Times New Roman" panose="02020603050405020304" pitchFamily="18" charset="0"/>
                <a:cs typeface="Times New Roman" panose="02020603050405020304" pitchFamily="18" charset="0"/>
              </a:rPr>
              <a:t>Нестероидное противовоспалительное средство</a:t>
            </a:r>
          </a:p>
        </p:txBody>
      </p:sp>
      <p:pic>
        <p:nvPicPr>
          <p:cNvPr id="6" name="Рисунок 5">
            <a:extLst>
              <a:ext uri="{FF2B5EF4-FFF2-40B4-BE49-F238E27FC236}">
                <a16:creationId xmlns:a16="http://schemas.microsoft.com/office/drawing/2014/main" id="{CEC94A75-EE13-4FAD-A5BE-8E1422B6667C}"/>
              </a:ext>
            </a:extLst>
          </p:cNvPr>
          <p:cNvPicPr>
            <a:picLocks noChangeAspect="1"/>
          </p:cNvPicPr>
          <p:nvPr/>
        </p:nvPicPr>
        <p:blipFill>
          <a:blip r:embed="rId2"/>
          <a:stretch>
            <a:fillRect/>
          </a:stretch>
        </p:blipFill>
        <p:spPr>
          <a:xfrm>
            <a:off x="4067944" y="260648"/>
            <a:ext cx="3927500" cy="2774319"/>
          </a:xfrm>
          <a:prstGeom prst="rect">
            <a:avLst/>
          </a:prstGeom>
        </p:spPr>
      </p:pic>
    </p:spTree>
    <p:extLst>
      <p:ext uri="{BB962C8B-B14F-4D97-AF65-F5344CB8AC3E}">
        <p14:creationId xmlns:p14="http://schemas.microsoft.com/office/powerpoint/2010/main" val="3036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Для валидации использовали метод ВЭЖХ</a:t>
            </a: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Приведены методики приготовления стандартного и испытуемого р-ров, модельной смеси, подвижной фазы </a:t>
            </a: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r>
              <a:rPr lang="ru-RU" sz="2800" dirty="0">
                <a:solidFill>
                  <a:schemeClr val="tx1"/>
                </a:solidFill>
                <a:latin typeface="Times New Roman" panose="02020603050405020304" pitchFamily="18" charset="0"/>
                <a:cs typeface="Times New Roman" panose="02020603050405020304" pitchFamily="18" charset="0"/>
              </a:rPr>
              <a:t>Указаны условия </a:t>
            </a:r>
            <a:r>
              <a:rPr lang="ru-RU" sz="2800" dirty="0" err="1">
                <a:solidFill>
                  <a:schemeClr val="tx1"/>
                </a:solidFill>
                <a:latin typeface="Times New Roman" panose="02020603050405020304" pitchFamily="18" charset="0"/>
                <a:cs typeface="Times New Roman" panose="02020603050405020304" pitchFamily="18" charset="0"/>
              </a:rPr>
              <a:t>хроматографирования</a:t>
            </a:r>
            <a:r>
              <a:rPr lang="ru-RU" sz="2800" dirty="0">
                <a:solidFill>
                  <a:schemeClr val="tx1"/>
                </a:solidFill>
                <a:latin typeface="Times New Roman" panose="02020603050405020304" pitchFamily="18" charset="0"/>
                <a:cs typeface="Times New Roman" panose="02020603050405020304" pitchFamily="18" charset="0"/>
              </a:rPr>
              <a:t>:</a:t>
            </a:r>
          </a:p>
        </p:txBody>
      </p:sp>
      <p:pic>
        <p:nvPicPr>
          <p:cNvPr id="6" name="Рисунок 5">
            <a:extLst>
              <a:ext uri="{FF2B5EF4-FFF2-40B4-BE49-F238E27FC236}">
                <a16:creationId xmlns:a16="http://schemas.microsoft.com/office/drawing/2014/main" id="{FE023393-E03F-41A9-88A6-55FBB3080B90}"/>
              </a:ext>
            </a:extLst>
          </p:cNvPr>
          <p:cNvPicPr>
            <a:picLocks noChangeAspect="1"/>
          </p:cNvPicPr>
          <p:nvPr/>
        </p:nvPicPr>
        <p:blipFill>
          <a:blip r:embed="rId2"/>
          <a:stretch>
            <a:fillRect/>
          </a:stretch>
        </p:blipFill>
        <p:spPr>
          <a:xfrm>
            <a:off x="179512" y="4005064"/>
            <a:ext cx="4752528" cy="1986623"/>
          </a:xfrm>
          <a:prstGeom prst="rect">
            <a:avLst/>
          </a:prstGeom>
        </p:spPr>
      </p:pic>
      <p:pic>
        <p:nvPicPr>
          <p:cNvPr id="8" name="Рисунок 7">
            <a:extLst>
              <a:ext uri="{FF2B5EF4-FFF2-40B4-BE49-F238E27FC236}">
                <a16:creationId xmlns:a16="http://schemas.microsoft.com/office/drawing/2014/main" id="{D52A9BA9-D509-42CC-8964-6BC1C6F1D213}"/>
              </a:ext>
            </a:extLst>
          </p:cNvPr>
          <p:cNvPicPr>
            <a:picLocks noChangeAspect="1"/>
          </p:cNvPicPr>
          <p:nvPr/>
        </p:nvPicPr>
        <p:blipFill>
          <a:blip r:embed="rId3"/>
          <a:stretch>
            <a:fillRect/>
          </a:stretch>
        </p:blipFill>
        <p:spPr>
          <a:xfrm>
            <a:off x="5333899" y="4221088"/>
            <a:ext cx="3599352" cy="1048891"/>
          </a:xfrm>
          <a:prstGeom prst="rect">
            <a:avLst/>
          </a:prstGeom>
        </p:spPr>
      </p:pic>
    </p:spTree>
    <p:extLst>
      <p:ext uri="{BB962C8B-B14F-4D97-AF65-F5344CB8AC3E}">
        <p14:creationId xmlns:p14="http://schemas.microsoft.com/office/powerpoint/2010/main" val="150772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Для анализа использовались препарат – таблетки,</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покрытые пленочной оболочкой, и модельная смесь.</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Состав препарата на одну таблетку и состав модельной смеси представлены в статье</a:t>
            </a:r>
          </a:p>
        </p:txBody>
      </p:sp>
      <p:pic>
        <p:nvPicPr>
          <p:cNvPr id="8" name="Рисунок 7">
            <a:extLst>
              <a:ext uri="{FF2B5EF4-FFF2-40B4-BE49-F238E27FC236}">
                <a16:creationId xmlns:a16="http://schemas.microsoft.com/office/drawing/2014/main" id="{B89C15B3-AE0C-4707-BC69-F42F7356AAFA}"/>
              </a:ext>
            </a:extLst>
          </p:cNvPr>
          <p:cNvPicPr>
            <a:picLocks noChangeAspect="1"/>
          </p:cNvPicPr>
          <p:nvPr/>
        </p:nvPicPr>
        <p:blipFill>
          <a:blip r:embed="rId2"/>
          <a:stretch>
            <a:fillRect/>
          </a:stretch>
        </p:blipFill>
        <p:spPr>
          <a:xfrm>
            <a:off x="611560" y="2060848"/>
            <a:ext cx="7277885" cy="4233769"/>
          </a:xfrm>
          <a:prstGeom prst="rect">
            <a:avLst/>
          </a:prstGeom>
        </p:spPr>
      </p:pic>
    </p:spTree>
    <p:extLst>
      <p:ext uri="{BB962C8B-B14F-4D97-AF65-F5344CB8AC3E}">
        <p14:creationId xmlns:p14="http://schemas.microsoft.com/office/powerpoint/2010/main" val="28047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endParaRPr lang="ru-RU" b="1" dirty="0">
              <a:solidFill>
                <a:srgbClr val="FF0000"/>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id="{FEDCE85C-5947-406F-858C-DFAF1A4415C4}"/>
              </a:ext>
            </a:extLst>
          </p:cNvPr>
          <p:cNvPicPr>
            <a:picLocks noChangeAspect="1"/>
          </p:cNvPicPr>
          <p:nvPr/>
        </p:nvPicPr>
        <p:blipFill>
          <a:blip r:embed="rId2"/>
          <a:stretch>
            <a:fillRect/>
          </a:stretch>
        </p:blipFill>
        <p:spPr>
          <a:xfrm>
            <a:off x="83857" y="2546822"/>
            <a:ext cx="4106244" cy="258107"/>
          </a:xfrm>
          <a:prstGeom prst="rect">
            <a:avLst/>
          </a:prstGeom>
        </p:spPr>
      </p:pic>
      <p:pic>
        <p:nvPicPr>
          <p:cNvPr id="12" name="Рисунок 11">
            <a:extLst>
              <a:ext uri="{FF2B5EF4-FFF2-40B4-BE49-F238E27FC236}">
                <a16:creationId xmlns:a16="http://schemas.microsoft.com/office/drawing/2014/main" id="{FFF1D4A9-1A28-4244-AADA-ABA8CA3E5492}"/>
              </a:ext>
            </a:extLst>
          </p:cNvPr>
          <p:cNvPicPr>
            <a:picLocks noChangeAspect="1"/>
          </p:cNvPicPr>
          <p:nvPr/>
        </p:nvPicPr>
        <p:blipFill>
          <a:blip r:embed="rId3"/>
          <a:stretch>
            <a:fillRect/>
          </a:stretch>
        </p:blipFill>
        <p:spPr>
          <a:xfrm>
            <a:off x="683568" y="2871965"/>
            <a:ext cx="2671480" cy="1613097"/>
          </a:xfrm>
          <a:prstGeom prst="rect">
            <a:avLst/>
          </a:prstGeom>
        </p:spPr>
      </p:pic>
      <p:pic>
        <p:nvPicPr>
          <p:cNvPr id="18" name="Рисунок 17">
            <a:extLst>
              <a:ext uri="{FF2B5EF4-FFF2-40B4-BE49-F238E27FC236}">
                <a16:creationId xmlns:a16="http://schemas.microsoft.com/office/drawing/2014/main" id="{CA31925A-3D59-440D-B166-3F51C5D85CB7}"/>
              </a:ext>
            </a:extLst>
          </p:cNvPr>
          <p:cNvPicPr>
            <a:picLocks noChangeAspect="1"/>
          </p:cNvPicPr>
          <p:nvPr/>
        </p:nvPicPr>
        <p:blipFill>
          <a:blip r:embed="rId4"/>
          <a:stretch>
            <a:fillRect/>
          </a:stretch>
        </p:blipFill>
        <p:spPr>
          <a:xfrm>
            <a:off x="4970455" y="2878453"/>
            <a:ext cx="3273953" cy="1700425"/>
          </a:xfrm>
          <a:prstGeom prst="rect">
            <a:avLst/>
          </a:prstGeom>
        </p:spPr>
      </p:pic>
      <p:pic>
        <p:nvPicPr>
          <p:cNvPr id="20" name="Рисунок 19">
            <a:extLst>
              <a:ext uri="{FF2B5EF4-FFF2-40B4-BE49-F238E27FC236}">
                <a16:creationId xmlns:a16="http://schemas.microsoft.com/office/drawing/2014/main" id="{E6627277-C4D1-4EB9-97DB-C9AE06D5253A}"/>
              </a:ext>
            </a:extLst>
          </p:cNvPr>
          <p:cNvPicPr>
            <a:picLocks noChangeAspect="1"/>
          </p:cNvPicPr>
          <p:nvPr/>
        </p:nvPicPr>
        <p:blipFill>
          <a:blip r:embed="rId5"/>
          <a:stretch>
            <a:fillRect/>
          </a:stretch>
        </p:blipFill>
        <p:spPr>
          <a:xfrm>
            <a:off x="4672323" y="2562505"/>
            <a:ext cx="3572085" cy="235522"/>
          </a:xfrm>
          <a:prstGeom prst="rect">
            <a:avLst/>
          </a:prstGeom>
        </p:spPr>
      </p:pic>
      <p:pic>
        <p:nvPicPr>
          <p:cNvPr id="22" name="Рисунок 21">
            <a:extLst>
              <a:ext uri="{FF2B5EF4-FFF2-40B4-BE49-F238E27FC236}">
                <a16:creationId xmlns:a16="http://schemas.microsoft.com/office/drawing/2014/main" id="{5C64C458-213D-40F8-8447-B783E1E27851}"/>
              </a:ext>
            </a:extLst>
          </p:cNvPr>
          <p:cNvPicPr>
            <a:picLocks noChangeAspect="1"/>
          </p:cNvPicPr>
          <p:nvPr/>
        </p:nvPicPr>
        <p:blipFill>
          <a:blip r:embed="rId6"/>
          <a:stretch>
            <a:fillRect/>
          </a:stretch>
        </p:blipFill>
        <p:spPr>
          <a:xfrm>
            <a:off x="762760" y="5144653"/>
            <a:ext cx="2592288" cy="1358525"/>
          </a:xfrm>
          <a:prstGeom prst="rect">
            <a:avLst/>
          </a:prstGeom>
        </p:spPr>
      </p:pic>
      <p:pic>
        <p:nvPicPr>
          <p:cNvPr id="24" name="Рисунок 23">
            <a:extLst>
              <a:ext uri="{FF2B5EF4-FFF2-40B4-BE49-F238E27FC236}">
                <a16:creationId xmlns:a16="http://schemas.microsoft.com/office/drawing/2014/main" id="{276314CC-60D1-4F6D-A38D-C589910B4F7B}"/>
              </a:ext>
            </a:extLst>
          </p:cNvPr>
          <p:cNvPicPr>
            <a:picLocks noChangeAspect="1"/>
          </p:cNvPicPr>
          <p:nvPr/>
        </p:nvPicPr>
        <p:blipFill>
          <a:blip r:embed="rId7"/>
          <a:stretch>
            <a:fillRect/>
          </a:stretch>
        </p:blipFill>
        <p:spPr>
          <a:xfrm>
            <a:off x="630664" y="4779220"/>
            <a:ext cx="2724384" cy="271259"/>
          </a:xfrm>
          <a:prstGeom prst="rect">
            <a:avLst/>
          </a:prstGeom>
        </p:spPr>
      </p:pic>
      <p:pic>
        <p:nvPicPr>
          <p:cNvPr id="26" name="Рисунок 25">
            <a:extLst>
              <a:ext uri="{FF2B5EF4-FFF2-40B4-BE49-F238E27FC236}">
                <a16:creationId xmlns:a16="http://schemas.microsoft.com/office/drawing/2014/main" id="{4FCAB7EE-DCE9-45E6-BF2A-9C369B885491}"/>
              </a:ext>
            </a:extLst>
          </p:cNvPr>
          <p:cNvPicPr>
            <a:picLocks noChangeAspect="1"/>
          </p:cNvPicPr>
          <p:nvPr/>
        </p:nvPicPr>
        <p:blipFill>
          <a:blip r:embed="rId8"/>
          <a:stretch>
            <a:fillRect/>
          </a:stretch>
        </p:blipFill>
        <p:spPr>
          <a:xfrm>
            <a:off x="4979380" y="4951932"/>
            <a:ext cx="3172342" cy="1725846"/>
          </a:xfrm>
          <a:prstGeom prst="rect">
            <a:avLst/>
          </a:prstGeom>
        </p:spPr>
      </p:pic>
      <p:pic>
        <p:nvPicPr>
          <p:cNvPr id="28" name="Рисунок 27">
            <a:extLst>
              <a:ext uri="{FF2B5EF4-FFF2-40B4-BE49-F238E27FC236}">
                <a16:creationId xmlns:a16="http://schemas.microsoft.com/office/drawing/2014/main" id="{A9C02279-BE10-4E70-9A70-6774EC7CD24B}"/>
              </a:ext>
            </a:extLst>
          </p:cNvPr>
          <p:cNvPicPr>
            <a:picLocks noChangeAspect="1"/>
          </p:cNvPicPr>
          <p:nvPr/>
        </p:nvPicPr>
        <p:blipFill>
          <a:blip r:embed="rId9"/>
          <a:stretch>
            <a:fillRect/>
          </a:stretch>
        </p:blipFill>
        <p:spPr>
          <a:xfrm>
            <a:off x="4060174" y="4609853"/>
            <a:ext cx="4886325" cy="285750"/>
          </a:xfrm>
          <a:prstGeom prst="rect">
            <a:avLst/>
          </a:prstGeom>
        </p:spPr>
      </p:pic>
      <p:pic>
        <p:nvPicPr>
          <p:cNvPr id="4" name="Рисунок 3">
            <a:extLst>
              <a:ext uri="{FF2B5EF4-FFF2-40B4-BE49-F238E27FC236}">
                <a16:creationId xmlns:a16="http://schemas.microsoft.com/office/drawing/2014/main" id="{B86D276C-6288-44AF-BB2B-08B0FF9D5D85}"/>
              </a:ext>
            </a:extLst>
          </p:cNvPr>
          <p:cNvPicPr>
            <a:picLocks noChangeAspect="1"/>
          </p:cNvPicPr>
          <p:nvPr/>
        </p:nvPicPr>
        <p:blipFill>
          <a:blip r:embed="rId10"/>
          <a:stretch>
            <a:fillRect/>
          </a:stretch>
        </p:blipFill>
        <p:spPr>
          <a:xfrm>
            <a:off x="467544" y="188640"/>
            <a:ext cx="7907972" cy="2291800"/>
          </a:xfrm>
          <a:prstGeom prst="rect">
            <a:avLst/>
          </a:prstGeom>
        </p:spPr>
      </p:pic>
    </p:spTree>
    <p:extLst>
      <p:ext uri="{BB962C8B-B14F-4D97-AF65-F5344CB8AC3E}">
        <p14:creationId xmlns:p14="http://schemas.microsoft.com/office/powerpoint/2010/main" val="360651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endParaRPr lang="ru-RU" b="1" dirty="0">
              <a:solidFill>
                <a:srgbClr val="FF0000"/>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52C3D79B-27D7-4400-89A1-CD713DDCC690}"/>
              </a:ext>
            </a:extLst>
          </p:cNvPr>
          <p:cNvPicPr>
            <a:picLocks noChangeAspect="1"/>
          </p:cNvPicPr>
          <p:nvPr/>
        </p:nvPicPr>
        <p:blipFill>
          <a:blip r:embed="rId2"/>
          <a:stretch>
            <a:fillRect/>
          </a:stretch>
        </p:blipFill>
        <p:spPr>
          <a:xfrm>
            <a:off x="315435" y="2483041"/>
            <a:ext cx="8513129" cy="1819910"/>
          </a:xfrm>
          <a:prstGeom prst="rect">
            <a:avLst/>
          </a:prstGeom>
        </p:spPr>
      </p:pic>
      <p:pic>
        <p:nvPicPr>
          <p:cNvPr id="16" name="Рисунок 15">
            <a:extLst>
              <a:ext uri="{FF2B5EF4-FFF2-40B4-BE49-F238E27FC236}">
                <a16:creationId xmlns:a16="http://schemas.microsoft.com/office/drawing/2014/main" id="{82CBC0DD-F85E-4DA0-8BC9-F1EB1D67727F}"/>
              </a:ext>
            </a:extLst>
          </p:cNvPr>
          <p:cNvPicPr>
            <a:picLocks noChangeAspect="1"/>
          </p:cNvPicPr>
          <p:nvPr/>
        </p:nvPicPr>
        <p:blipFill>
          <a:blip r:embed="rId3"/>
          <a:stretch>
            <a:fillRect/>
          </a:stretch>
        </p:blipFill>
        <p:spPr>
          <a:xfrm>
            <a:off x="1940748" y="1984613"/>
            <a:ext cx="5262504" cy="457609"/>
          </a:xfrm>
          <a:prstGeom prst="rect">
            <a:avLst/>
          </a:prstGeom>
        </p:spPr>
      </p:pic>
      <p:pic>
        <p:nvPicPr>
          <p:cNvPr id="6" name="Рисунок 5">
            <a:extLst>
              <a:ext uri="{FF2B5EF4-FFF2-40B4-BE49-F238E27FC236}">
                <a16:creationId xmlns:a16="http://schemas.microsoft.com/office/drawing/2014/main" id="{02D832E5-0075-4CE4-8193-0E32DE2E1232}"/>
              </a:ext>
            </a:extLst>
          </p:cNvPr>
          <p:cNvPicPr>
            <a:picLocks noChangeAspect="1"/>
          </p:cNvPicPr>
          <p:nvPr/>
        </p:nvPicPr>
        <p:blipFill>
          <a:blip r:embed="rId4"/>
          <a:stretch>
            <a:fillRect/>
          </a:stretch>
        </p:blipFill>
        <p:spPr>
          <a:xfrm>
            <a:off x="504824" y="980728"/>
            <a:ext cx="8134350" cy="466725"/>
          </a:xfrm>
          <a:prstGeom prst="rect">
            <a:avLst/>
          </a:prstGeom>
        </p:spPr>
      </p:pic>
    </p:spTree>
    <p:extLst>
      <p:ext uri="{BB962C8B-B14F-4D97-AF65-F5344CB8AC3E}">
        <p14:creationId xmlns:p14="http://schemas.microsoft.com/office/powerpoint/2010/main" val="401261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Пример:</a:t>
            </a: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       Специфичность разработанной методики методом гальваностатической </a:t>
            </a:r>
            <a:r>
              <a:rPr lang="ru-RU" sz="2400" dirty="0" err="1">
                <a:solidFill>
                  <a:schemeClr val="tx1"/>
                </a:solidFill>
                <a:latin typeface="Times New Roman" panose="02020603050405020304" pitchFamily="18" charset="0"/>
                <a:cs typeface="Times New Roman" panose="02020603050405020304" pitchFamily="18" charset="0"/>
              </a:rPr>
              <a:t>кулонометрии</a:t>
            </a:r>
            <a:r>
              <a:rPr lang="ru-RU" sz="2400" dirty="0">
                <a:solidFill>
                  <a:schemeClr val="tx1"/>
                </a:solidFill>
                <a:latin typeface="Times New Roman" panose="02020603050405020304" pitchFamily="18" charset="0"/>
                <a:cs typeface="Times New Roman" panose="02020603050405020304" pitchFamily="18" charset="0"/>
              </a:rPr>
              <a:t> подтверждали методом добавок яблочной кислоты. Рассчитанные и найденные значения содержания органических кислот с добавкой яблочной кислоты</a:t>
            </a: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близки, что позволяет считать предлагаемую методику валидной по показателю «специфичность». Относительная ошибка не превышает 1,1%. </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ABEC6C72-E29A-4319-B621-756C74FF4009}"/>
              </a:ext>
            </a:extLst>
          </p:cNvPr>
          <p:cNvPicPr>
            <a:picLocks noChangeAspect="1"/>
          </p:cNvPicPr>
          <p:nvPr/>
        </p:nvPicPr>
        <p:blipFill>
          <a:blip r:embed="rId2"/>
          <a:stretch>
            <a:fillRect/>
          </a:stretch>
        </p:blipFill>
        <p:spPr>
          <a:xfrm>
            <a:off x="1547664" y="188640"/>
            <a:ext cx="7115175" cy="2085975"/>
          </a:xfrm>
          <a:prstGeom prst="rect">
            <a:avLst/>
          </a:prstGeom>
        </p:spPr>
      </p:pic>
      <p:pic>
        <p:nvPicPr>
          <p:cNvPr id="6" name="Рисунок 5">
            <a:extLst>
              <a:ext uri="{FF2B5EF4-FFF2-40B4-BE49-F238E27FC236}">
                <a16:creationId xmlns:a16="http://schemas.microsoft.com/office/drawing/2014/main" id="{D1E0F1D3-B9B4-4B44-B2F5-A8D62A0C9B4E}"/>
              </a:ext>
            </a:extLst>
          </p:cNvPr>
          <p:cNvPicPr>
            <a:picLocks noChangeAspect="1"/>
          </p:cNvPicPr>
          <p:nvPr/>
        </p:nvPicPr>
        <p:blipFill>
          <a:blip r:embed="rId3"/>
          <a:stretch>
            <a:fillRect/>
          </a:stretch>
        </p:blipFill>
        <p:spPr>
          <a:xfrm>
            <a:off x="203448" y="4797152"/>
            <a:ext cx="8534919" cy="1512776"/>
          </a:xfrm>
          <a:prstGeom prst="rect">
            <a:avLst/>
          </a:prstGeom>
        </p:spPr>
      </p:pic>
    </p:spTree>
    <p:extLst>
      <p:ext uri="{BB962C8B-B14F-4D97-AF65-F5344CB8AC3E}">
        <p14:creationId xmlns:p14="http://schemas.microsoft.com/office/powerpoint/2010/main" val="273869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b="1" dirty="0">
                <a:solidFill>
                  <a:srgbClr val="0070C0"/>
                </a:solidFill>
                <a:latin typeface="Times New Roman" panose="02020603050405020304" pitchFamily="18" charset="0"/>
                <a:cs typeface="Times New Roman" panose="02020603050405020304" pitchFamily="18" charset="0"/>
              </a:rPr>
              <a:t>ГФ </a:t>
            </a:r>
            <a:r>
              <a:rPr lang="en-US" b="1" dirty="0">
                <a:solidFill>
                  <a:srgbClr val="0070C0"/>
                </a:solidFill>
                <a:latin typeface="Times New Roman" panose="02020603050405020304" pitchFamily="18" charset="0"/>
                <a:cs typeface="Times New Roman" panose="02020603050405020304" pitchFamily="18" charset="0"/>
              </a:rPr>
              <a:t>XIV</a:t>
            </a:r>
            <a:r>
              <a:rPr lang="ru-RU" b="1" dirty="0">
                <a:solidFill>
                  <a:srgbClr val="0070C0"/>
                </a:solidFill>
                <a:latin typeface="Times New Roman" panose="02020603050405020304" pitchFamily="18" charset="0"/>
                <a:cs typeface="Times New Roman" panose="02020603050405020304" pitchFamily="18" charset="0"/>
              </a:rPr>
              <a:t>: ОФС «Валидация аналитических методик»</a:t>
            </a:r>
          </a:p>
          <a:p>
            <a:pPr algn="l"/>
            <a:r>
              <a:rPr lang="ru-RU" b="1" dirty="0">
                <a:solidFill>
                  <a:srgbClr val="C00000"/>
                </a:solidFill>
                <a:latin typeface="Times New Roman" panose="02020603050405020304" pitchFamily="18" charset="0"/>
                <a:cs typeface="Times New Roman" panose="02020603050405020304" pitchFamily="18" charset="0"/>
              </a:rPr>
              <a:t>Валидация аналитической методики </a:t>
            </a:r>
            <a:r>
              <a:rPr lang="ru-RU" dirty="0">
                <a:solidFill>
                  <a:schemeClr val="tx1"/>
                </a:solidFill>
                <a:latin typeface="Times New Roman" panose="02020603050405020304" pitchFamily="18" charset="0"/>
                <a:cs typeface="Times New Roman" panose="02020603050405020304" pitchFamily="18" charset="0"/>
              </a:rPr>
              <a:t>– это экспериментальное доказательство того, что методика пригодна для решения предполагаемых задач. </a:t>
            </a:r>
          </a:p>
          <a:p>
            <a:pPr algn="l"/>
            <a:r>
              <a:rPr lang="ru-RU" dirty="0">
                <a:solidFill>
                  <a:schemeClr val="tx1"/>
                </a:solidFill>
                <a:latin typeface="Times New Roman" panose="02020603050405020304" pitchFamily="18" charset="0"/>
                <a:cs typeface="Times New Roman" panose="02020603050405020304" pitchFamily="18" charset="0"/>
              </a:rPr>
              <a:t>Валидация аналитической методики – один из видов деятельности системы контроля и обеспечения качества ЛС, обязательно выполняемый всеми производителями фармацевтической продукции</a:t>
            </a:r>
          </a:p>
        </p:txBody>
      </p:sp>
    </p:spTree>
    <p:extLst>
      <p:ext uri="{BB962C8B-B14F-4D97-AF65-F5344CB8AC3E}">
        <p14:creationId xmlns:p14="http://schemas.microsoft.com/office/powerpoint/2010/main" val="364319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Пример:</a:t>
            </a: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Реакция, лежащая в основе метода Фишера, специфична в отношении воды и без нее не протекает, так как вода в данном случае не окисляется и не восстанавливается, а только служит источником ионов водорода и кислорода. Результаты определения воды на трех уровнях концентрации эритромицина во вводимой пробе в диапазоне 70–130% от уровня, принятого за 100% свидетельствуют о специфичности предложенной методики. Относительное стандартное отклонение (</a:t>
            </a:r>
            <a:r>
              <a:rPr lang="ru-RU" sz="2400" i="1" dirty="0" err="1">
                <a:solidFill>
                  <a:schemeClr val="tx1"/>
                </a:solidFill>
                <a:latin typeface="Times New Roman" panose="02020603050405020304" pitchFamily="18" charset="0"/>
                <a:cs typeface="Times New Roman" panose="02020603050405020304" pitchFamily="18" charset="0"/>
              </a:rPr>
              <a:t>S</a:t>
            </a:r>
            <a:r>
              <a:rPr lang="ru-RU" sz="2400" baseline="-25000" dirty="0" err="1">
                <a:solidFill>
                  <a:schemeClr val="tx1"/>
                </a:solidFill>
                <a:latin typeface="Times New Roman" panose="02020603050405020304" pitchFamily="18" charset="0"/>
                <a:cs typeface="Times New Roman" panose="02020603050405020304" pitchFamily="18" charset="0"/>
              </a:rPr>
              <a:t>r</a:t>
            </a:r>
            <a:r>
              <a:rPr lang="ru-RU" sz="2400" dirty="0">
                <a:solidFill>
                  <a:schemeClr val="tx1"/>
                </a:solidFill>
                <a:latin typeface="Times New Roman" panose="02020603050405020304" pitchFamily="18" charset="0"/>
                <a:cs typeface="Times New Roman" panose="02020603050405020304" pitchFamily="18" charset="0"/>
              </a:rPr>
              <a:t>) не превышает 0,01. </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1B2203CC-06D6-46EB-95F1-D9588BF85935}"/>
              </a:ext>
            </a:extLst>
          </p:cNvPr>
          <p:cNvPicPr>
            <a:picLocks noChangeAspect="1"/>
          </p:cNvPicPr>
          <p:nvPr/>
        </p:nvPicPr>
        <p:blipFill>
          <a:blip r:embed="rId2"/>
          <a:stretch>
            <a:fillRect/>
          </a:stretch>
        </p:blipFill>
        <p:spPr>
          <a:xfrm>
            <a:off x="539552" y="4581128"/>
            <a:ext cx="7791450" cy="1800225"/>
          </a:xfrm>
          <a:prstGeom prst="rect">
            <a:avLst/>
          </a:prstGeom>
        </p:spPr>
      </p:pic>
      <p:pic>
        <p:nvPicPr>
          <p:cNvPr id="8" name="Рисунок 7">
            <a:extLst>
              <a:ext uri="{FF2B5EF4-FFF2-40B4-BE49-F238E27FC236}">
                <a16:creationId xmlns:a16="http://schemas.microsoft.com/office/drawing/2014/main" id="{52E510A7-E31B-4582-8903-45F2ECEDA0A8}"/>
              </a:ext>
            </a:extLst>
          </p:cNvPr>
          <p:cNvPicPr>
            <a:picLocks noChangeAspect="1"/>
          </p:cNvPicPr>
          <p:nvPr/>
        </p:nvPicPr>
        <p:blipFill>
          <a:blip r:embed="rId3"/>
          <a:stretch>
            <a:fillRect/>
          </a:stretch>
        </p:blipFill>
        <p:spPr>
          <a:xfrm>
            <a:off x="1424748" y="261662"/>
            <a:ext cx="7539740" cy="1258416"/>
          </a:xfrm>
          <a:prstGeom prst="rect">
            <a:avLst/>
          </a:prstGeom>
        </p:spPr>
      </p:pic>
    </p:spTree>
    <p:extLst>
      <p:ext uri="{BB962C8B-B14F-4D97-AF65-F5344CB8AC3E}">
        <p14:creationId xmlns:p14="http://schemas.microsoft.com/office/powerpoint/2010/main" val="347833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ПРЕДЕЛ ОБНАРУЖЕНИЯ </a:t>
            </a:r>
          </a:p>
          <a:p>
            <a:pPr algn="l"/>
            <a:r>
              <a:rPr lang="ru-RU" sz="2800" dirty="0">
                <a:solidFill>
                  <a:schemeClr val="tx1"/>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Предел обнаружения (ПО) </a:t>
            </a:r>
            <a:r>
              <a:rPr lang="ru-RU" sz="2800" dirty="0">
                <a:solidFill>
                  <a:schemeClr val="tx1"/>
                </a:solidFill>
                <a:latin typeface="Times New Roman" panose="02020603050405020304" pitchFamily="18" charset="0"/>
                <a:cs typeface="Times New Roman" panose="02020603050405020304" pitchFamily="18" charset="0"/>
              </a:rPr>
              <a:t>– это наименьшее количество (концентрация) определяемого вещества в образце, которое может быть обнаружено (или приближенно оценено) с использованием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a:t>
            </a:r>
          </a:p>
          <a:p>
            <a:pPr algn="l"/>
            <a:r>
              <a:rPr lang="ru-RU" sz="2800" dirty="0">
                <a:solidFill>
                  <a:schemeClr val="tx1"/>
                </a:solidFill>
                <a:latin typeface="Times New Roman" panose="02020603050405020304" pitchFamily="18" charset="0"/>
                <a:cs typeface="Times New Roman" panose="02020603050405020304" pitchFamily="18" charset="0"/>
              </a:rPr>
              <a:t>ПО обычно выражается как концентрация определяемого вещества (в % или долях на миллион – </a:t>
            </a:r>
            <a:r>
              <a:rPr lang="ru-RU" sz="2800" dirty="0" err="1">
                <a:solidFill>
                  <a:schemeClr val="tx1"/>
                </a:solidFill>
                <a:latin typeface="Times New Roman" panose="02020603050405020304" pitchFamily="18" charset="0"/>
                <a:cs typeface="Times New Roman" panose="02020603050405020304" pitchFamily="18" charset="0"/>
              </a:rPr>
              <a:t>ppm</a:t>
            </a:r>
            <a:r>
              <a:rPr lang="ru-RU" sz="2800" dirty="0">
                <a:solidFill>
                  <a:schemeClr val="tx1"/>
                </a:solidFill>
                <a:latin typeface="Times New Roman" panose="02020603050405020304" pitchFamily="18" charset="0"/>
                <a:cs typeface="Times New Roman" panose="02020603050405020304" pitchFamily="18" charset="0"/>
              </a:rPr>
              <a:t>). </a:t>
            </a:r>
          </a:p>
          <a:p>
            <a:pPr algn="l"/>
            <a:r>
              <a:rPr lang="ru-RU" sz="2800" dirty="0">
                <a:solidFill>
                  <a:schemeClr val="tx1"/>
                </a:solidFill>
                <a:latin typeface="Times New Roman" panose="02020603050405020304" pitchFamily="18" charset="0"/>
                <a:cs typeface="Times New Roman" panose="02020603050405020304" pitchFamily="18" charset="0"/>
              </a:rPr>
              <a:t>В зависимости от типа методики (визуальная или инструментальная) используют разные способы определения предела обнаружения. </a:t>
            </a:r>
          </a:p>
        </p:txBody>
      </p:sp>
    </p:spTree>
    <p:extLst>
      <p:ext uri="{BB962C8B-B14F-4D97-AF65-F5344CB8AC3E}">
        <p14:creationId xmlns:p14="http://schemas.microsoft.com/office/powerpoint/2010/main" val="364319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FF0000"/>
                </a:solidFill>
                <a:latin typeface="Times New Roman" panose="02020603050405020304" pitchFamily="18" charset="0"/>
                <a:cs typeface="Times New Roman" panose="02020603050405020304" pitchFamily="18" charset="0"/>
              </a:rPr>
              <a:t>Для методик с визуальной оценкой результата анализа </a:t>
            </a:r>
          </a:p>
          <a:p>
            <a:pPr algn="l"/>
            <a:r>
              <a:rPr lang="ru-RU" sz="2800" dirty="0">
                <a:solidFill>
                  <a:schemeClr val="tx1"/>
                </a:solidFill>
                <a:latin typeface="Times New Roman" panose="02020603050405020304" pitchFamily="18" charset="0"/>
                <a:cs typeface="Times New Roman" panose="02020603050405020304" pitchFamily="18" charset="0"/>
              </a:rPr>
              <a:t>Проводят испытания образцов с различными известными количествами (концентрациями) определяемого вещества и устанавливают минимальное содержание, которое может быть определено визуально. </a:t>
            </a:r>
          </a:p>
          <a:p>
            <a:endParaRPr lang="ru-RU" sz="2800" b="1" dirty="0">
              <a:solidFill>
                <a:schemeClr val="tx1"/>
              </a:solidFill>
              <a:latin typeface="Times New Roman" panose="02020603050405020304" pitchFamily="18" charset="0"/>
              <a:cs typeface="Times New Roman" panose="02020603050405020304" pitchFamily="18" charset="0"/>
            </a:endParaRPr>
          </a:p>
          <a:p>
            <a:r>
              <a:rPr lang="ru-RU" sz="2800" b="1" dirty="0">
                <a:solidFill>
                  <a:srgbClr val="FF0000"/>
                </a:solidFill>
                <a:latin typeface="Times New Roman" panose="02020603050405020304" pitchFamily="18" charset="0"/>
                <a:cs typeface="Times New Roman" panose="02020603050405020304" pitchFamily="18" charset="0"/>
              </a:rPr>
              <a:t>Для методик с инструментальной оценкой результата анализа </a:t>
            </a:r>
          </a:p>
          <a:p>
            <a:pPr marL="457200" indent="-457200" algn="l">
              <a:buFontTx/>
              <a:buChar char="-"/>
            </a:pPr>
            <a:r>
              <a:rPr lang="ru-RU" sz="2800" dirty="0">
                <a:solidFill>
                  <a:schemeClr val="tx1"/>
                </a:solidFill>
                <a:latin typeface="Times New Roman" panose="02020603050405020304" pitchFamily="18" charset="0"/>
                <a:cs typeface="Times New Roman" panose="02020603050405020304" pitchFamily="18" charset="0"/>
              </a:rPr>
              <a:t>По соотношению сигнал/шум </a:t>
            </a:r>
          </a:p>
          <a:p>
            <a:pPr marL="457200" indent="-457200" algn="l">
              <a:buFontTx/>
              <a:buChar char="-"/>
            </a:pPr>
            <a:r>
              <a:rPr lang="ru-RU" sz="2800" dirty="0">
                <a:solidFill>
                  <a:schemeClr val="tx1"/>
                </a:solidFill>
                <a:latin typeface="Times New Roman" panose="02020603050405020304" pitchFamily="18" charset="0"/>
                <a:cs typeface="Times New Roman" panose="02020603050405020304" pitchFamily="18" charset="0"/>
              </a:rPr>
              <a:t>По величине стандартного отклонения сигнала и угловому коэффициенту калибровочного графика </a:t>
            </a:r>
          </a:p>
          <a:p>
            <a:pPr algn="l"/>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19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Определение ПО с использованием соотношения сигнал/шум применимо к методам, для которых наблюдается шум базовой линии. Например, в хроматографии. Отношение сигнал/шум</a:t>
            </a: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рассчитывают по формуле: </a:t>
            </a: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r>
              <a:rPr lang="ru-RU" sz="1600" dirty="0">
                <a:solidFill>
                  <a:schemeClr val="tx1"/>
                </a:solidFill>
                <a:latin typeface="Times New Roman" panose="02020603050405020304" pitchFamily="18" charset="0"/>
                <a:cs typeface="Times New Roman" panose="02020603050405020304" pitchFamily="18" charset="0"/>
              </a:rPr>
              <a:t>Н – высота пика, соответствующего рассматриваемому веществу на хроматограмме указываемого стандартного раствора, измеренная от максимума пика до экстраполированной базовой линии. Экстраполяция базовой линии проводится для сигнала на участке базовой линии во временном интервале, продолжительность которого не менее 5-кратного значения ширины пика на его полувысоте;  </a:t>
            </a:r>
          </a:p>
          <a:p>
            <a:pPr algn="l">
              <a:lnSpc>
                <a:spcPct val="80000"/>
              </a:lnSpc>
              <a:spcBef>
                <a:spcPts val="0"/>
              </a:spcBef>
            </a:pPr>
            <a:r>
              <a:rPr lang="ru-RU" sz="1600" dirty="0">
                <a:solidFill>
                  <a:schemeClr val="tx1"/>
                </a:solidFill>
                <a:latin typeface="Times New Roman" panose="02020603050405020304" pitchFamily="18" charset="0"/>
                <a:cs typeface="Times New Roman" panose="02020603050405020304" pitchFamily="18" charset="0"/>
              </a:rPr>
              <a:t>h – размах фонового шума, измеряемый либо на хроматограмме контрольного (холостого) раствора (или раствора плацебо), либо на хроматограмме того же раствора стандартного образца</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4C62D452-4EF5-4178-BDF8-5319DEE83EA3}"/>
              </a:ext>
            </a:extLst>
          </p:cNvPr>
          <p:cNvPicPr>
            <a:picLocks noChangeAspect="1"/>
          </p:cNvPicPr>
          <p:nvPr/>
        </p:nvPicPr>
        <p:blipFill>
          <a:blip r:embed="rId2"/>
          <a:stretch>
            <a:fillRect/>
          </a:stretch>
        </p:blipFill>
        <p:spPr>
          <a:xfrm>
            <a:off x="4264089" y="1196752"/>
            <a:ext cx="1512168" cy="812090"/>
          </a:xfrm>
          <a:prstGeom prst="rect">
            <a:avLst/>
          </a:prstGeom>
        </p:spPr>
      </p:pic>
      <p:pic>
        <p:nvPicPr>
          <p:cNvPr id="8" name="Рисунок 7">
            <a:extLst>
              <a:ext uri="{FF2B5EF4-FFF2-40B4-BE49-F238E27FC236}">
                <a16:creationId xmlns:a16="http://schemas.microsoft.com/office/drawing/2014/main" id="{7AC20CA3-0B0B-4D9A-A6BE-F2304319207D}"/>
              </a:ext>
            </a:extLst>
          </p:cNvPr>
          <p:cNvPicPr>
            <a:picLocks noChangeAspect="1"/>
          </p:cNvPicPr>
          <p:nvPr/>
        </p:nvPicPr>
        <p:blipFill>
          <a:blip r:embed="rId3"/>
          <a:stretch>
            <a:fillRect/>
          </a:stretch>
        </p:blipFill>
        <p:spPr>
          <a:xfrm>
            <a:off x="3059832" y="3717032"/>
            <a:ext cx="3528392" cy="2698182"/>
          </a:xfrm>
          <a:prstGeom prst="rect">
            <a:avLst/>
          </a:prstGeom>
        </p:spPr>
      </p:pic>
    </p:spTree>
    <p:extLst>
      <p:ext uri="{BB962C8B-B14F-4D97-AF65-F5344CB8AC3E}">
        <p14:creationId xmlns:p14="http://schemas.microsoft.com/office/powerpoint/2010/main" val="131316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Предел обнаружения (ПО) находят по уравнению: </a:t>
            </a:r>
          </a:p>
          <a:p>
            <a:pPr>
              <a:lnSpc>
                <a:spcPct val="80000"/>
              </a:lnSpc>
              <a:spcBef>
                <a:spcPts val="0"/>
              </a:spcBef>
            </a:pPr>
            <a:r>
              <a:rPr lang="ru-RU" sz="2400" b="1" dirty="0">
                <a:solidFill>
                  <a:srgbClr val="0070C0"/>
                </a:solidFill>
                <a:latin typeface="Times New Roman" panose="02020603050405020304" pitchFamily="18" charset="0"/>
                <a:cs typeface="Times New Roman" panose="02020603050405020304" pitchFamily="18" charset="0"/>
              </a:rPr>
              <a:t>ПО = 3,3 · S/b</a:t>
            </a:r>
            <a:r>
              <a:rPr lang="ru-RU" sz="2400" dirty="0">
                <a:solidFill>
                  <a:schemeClr val="tx1"/>
                </a:solidFill>
                <a:latin typeface="Times New Roman" panose="02020603050405020304" pitchFamily="18" charset="0"/>
                <a:cs typeface="Times New Roman" panose="02020603050405020304" pitchFamily="18" charset="0"/>
              </a:rPr>
              <a:t>, </a:t>
            </a: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где </a:t>
            </a:r>
            <a:r>
              <a:rPr lang="ru-RU" sz="2400" b="1" dirty="0">
                <a:solidFill>
                  <a:srgbClr val="0070C0"/>
                </a:solidFill>
                <a:latin typeface="Times New Roman" panose="02020603050405020304" pitchFamily="18" charset="0"/>
                <a:cs typeface="Times New Roman" panose="02020603050405020304" pitchFamily="18" charset="0"/>
              </a:rPr>
              <a:t>S</a:t>
            </a:r>
            <a:r>
              <a:rPr lang="ru-RU" sz="2400" dirty="0">
                <a:solidFill>
                  <a:schemeClr val="tx1"/>
                </a:solidFill>
                <a:latin typeface="Times New Roman" panose="02020603050405020304" pitchFamily="18" charset="0"/>
                <a:cs typeface="Times New Roman" panose="02020603050405020304" pitchFamily="18" charset="0"/>
              </a:rPr>
              <a:t> – стандартное отклонение аналитического сигнала; </a:t>
            </a:r>
          </a:p>
          <a:p>
            <a:pPr algn="l">
              <a:lnSpc>
                <a:spcPct val="80000"/>
              </a:lnSpc>
              <a:spcBef>
                <a:spcPts val="0"/>
              </a:spcBef>
            </a:pPr>
            <a:r>
              <a:rPr lang="ru-RU" sz="2400" b="1" dirty="0">
                <a:solidFill>
                  <a:srgbClr val="0070C0"/>
                </a:solidFill>
                <a:latin typeface="Times New Roman" panose="02020603050405020304" pitchFamily="18" charset="0"/>
                <a:cs typeface="Times New Roman" panose="02020603050405020304" pitchFamily="18" charset="0"/>
              </a:rPr>
              <a:t>b</a:t>
            </a:r>
            <a:r>
              <a:rPr lang="ru-RU" sz="2400" dirty="0">
                <a:solidFill>
                  <a:schemeClr val="tx1"/>
                </a:solidFill>
                <a:latin typeface="Times New Roman" panose="02020603050405020304" pitchFamily="18" charset="0"/>
                <a:cs typeface="Times New Roman" panose="02020603050405020304" pitchFamily="18" charset="0"/>
              </a:rPr>
              <a:t> – коэффициент чувствительности, представляющий собой отношение аналитического сигнала к определяемой величине (тангенс угла наклона калибровочной кривой </a:t>
            </a:r>
            <a:r>
              <a:rPr lang="en-US" sz="2400" b="1" i="1" dirty="0">
                <a:solidFill>
                  <a:schemeClr val="tx1"/>
                </a:solidFill>
                <a:latin typeface="Times New Roman" panose="02020603050405020304" pitchFamily="18" charset="0"/>
                <a:cs typeface="Times New Roman" panose="02020603050405020304" pitchFamily="18" charset="0"/>
              </a:rPr>
              <a:t>y = bx + a</a:t>
            </a:r>
            <a:r>
              <a:rPr lang="ru-RU" sz="2400" dirty="0">
                <a:solidFill>
                  <a:schemeClr val="tx1"/>
                </a:solidFill>
                <a:latin typeface="Times New Roman" panose="02020603050405020304" pitchFamily="18" charset="0"/>
                <a:cs typeface="Times New Roman" panose="02020603050405020304" pitchFamily="18" charset="0"/>
              </a:rPr>
              <a:t>). </a:t>
            </a: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     При наличии экспериментальных данных в широком диапазоне измеряемой величины </a:t>
            </a:r>
            <a:r>
              <a:rPr lang="ru-RU" sz="2400" b="1" dirty="0">
                <a:solidFill>
                  <a:srgbClr val="0070C0"/>
                </a:solidFill>
                <a:latin typeface="Times New Roman" panose="02020603050405020304" pitchFamily="18" charset="0"/>
                <a:cs typeface="Times New Roman" panose="02020603050405020304" pitchFamily="18" charset="0"/>
              </a:rPr>
              <a:t>S</a:t>
            </a:r>
            <a:r>
              <a:rPr lang="ru-RU" sz="2400" dirty="0">
                <a:solidFill>
                  <a:schemeClr val="tx1"/>
                </a:solidFill>
                <a:latin typeface="Times New Roman" panose="02020603050405020304" pitchFamily="18" charset="0"/>
                <a:cs typeface="Times New Roman" panose="02020603050405020304" pitchFamily="18" charset="0"/>
              </a:rPr>
              <a:t> и </a:t>
            </a:r>
            <a:r>
              <a:rPr lang="ru-RU" sz="2400" b="1" dirty="0">
                <a:solidFill>
                  <a:srgbClr val="0070C0"/>
                </a:solidFill>
                <a:latin typeface="Times New Roman" panose="02020603050405020304" pitchFamily="18" charset="0"/>
                <a:cs typeface="Times New Roman" panose="02020603050405020304" pitchFamily="18" charset="0"/>
              </a:rPr>
              <a:t>b</a:t>
            </a:r>
            <a:r>
              <a:rPr lang="ru-RU" sz="2400" dirty="0">
                <a:solidFill>
                  <a:schemeClr val="tx1"/>
                </a:solidFill>
                <a:latin typeface="Times New Roman" panose="02020603050405020304" pitchFamily="18" charset="0"/>
                <a:cs typeface="Times New Roman" panose="02020603050405020304" pitchFamily="18" charset="0"/>
              </a:rPr>
              <a:t> могут быть оценены методом наименьших квадратов. Для линейного калибровочного графика значение S принимают равным стандартному отклонению </a:t>
            </a:r>
            <a:r>
              <a:rPr lang="ru-RU" sz="2400" dirty="0" err="1">
                <a:solidFill>
                  <a:schemeClr val="tx1"/>
                </a:solidFill>
                <a:latin typeface="Times New Roman" panose="02020603050405020304" pitchFamily="18" charset="0"/>
                <a:cs typeface="Times New Roman" panose="02020603050405020304" pitchFamily="18" charset="0"/>
              </a:rPr>
              <a:t>S</a:t>
            </a:r>
            <a:r>
              <a:rPr lang="ru-RU" sz="2400" baseline="-25000" dirty="0" err="1">
                <a:solidFill>
                  <a:schemeClr val="tx1"/>
                </a:solidFill>
                <a:latin typeface="Times New Roman" panose="02020603050405020304" pitchFamily="18" charset="0"/>
                <a:cs typeface="Times New Roman" panose="02020603050405020304" pitchFamily="18" charset="0"/>
              </a:rPr>
              <a:t>a</a:t>
            </a:r>
            <a:r>
              <a:rPr lang="ru-RU" sz="2400" dirty="0">
                <a:solidFill>
                  <a:schemeClr val="tx1"/>
                </a:solidFill>
                <a:latin typeface="Times New Roman" panose="02020603050405020304" pitchFamily="18" charset="0"/>
                <a:cs typeface="Times New Roman" panose="02020603050405020304" pitchFamily="18" charset="0"/>
              </a:rPr>
              <a:t> свободного члена уравнения этого графика. Полученное значение предела обнаружения при необходимости может быть подтверждено прямым экспериментом при количествах (концентрациях) определяемого вещества, близких к найденному значению предела обнаружения. </a:t>
            </a:r>
          </a:p>
          <a:p>
            <a:pPr algn="l">
              <a:lnSpc>
                <a:spcPct val="80000"/>
              </a:lnSpc>
              <a:spcBef>
                <a:spcPts val="0"/>
              </a:spcBef>
            </a:pPr>
            <a:r>
              <a:rPr lang="ru-RU" sz="2400" b="1" i="1" dirty="0">
                <a:solidFill>
                  <a:srgbClr val="002060"/>
                </a:solidFill>
                <a:latin typeface="Times New Roman" panose="02020603050405020304" pitchFamily="18" charset="0"/>
                <a:cs typeface="Times New Roman" panose="02020603050405020304" pitchFamily="18" charset="0"/>
              </a:rPr>
              <a:t>Как правило, если имеются данные о пригодности методики для надежного определения вещества в концентрациях, лежащих как выше, так и ниже нормы его содержания, установленной спецификацией, определять реальный предел обнаружения для такой методики не требуется.</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19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r>
              <a:rPr lang="ru-RU" sz="2800" b="1" dirty="0">
                <a:solidFill>
                  <a:srgbClr val="C00000"/>
                </a:solidFill>
                <a:latin typeface="Times New Roman" panose="02020603050405020304" pitchFamily="18" charset="0"/>
                <a:cs typeface="Times New Roman" panose="02020603050405020304" pitchFamily="18" charset="0"/>
              </a:rPr>
              <a:t>ПРЕДЕЛ КОЛИЧЕСТВЕННОГО ОПРЕДЕЛЕНИЯ (ПКО)</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      </a:t>
            </a:r>
            <a:r>
              <a:rPr lang="ru-RU" sz="2800" b="1" dirty="0">
                <a:solidFill>
                  <a:srgbClr val="0070C0"/>
                </a:solidFill>
                <a:latin typeface="Times New Roman" panose="02020603050405020304" pitchFamily="18" charset="0"/>
                <a:cs typeface="Times New Roman" panose="02020603050405020304" pitchFamily="18" charset="0"/>
              </a:rPr>
              <a:t>ПКО </a:t>
            </a:r>
            <a:r>
              <a:rPr lang="ru-RU" sz="2800" dirty="0">
                <a:solidFill>
                  <a:schemeClr val="tx1"/>
                </a:solidFill>
                <a:latin typeface="Times New Roman" panose="02020603050405020304" pitchFamily="18" charset="0"/>
                <a:cs typeface="Times New Roman" panose="02020603050405020304" pitchFamily="18" charset="0"/>
              </a:rPr>
              <a:t>– это наименьшее количество (концентрация) вещества в образце, которое может быть количественно оценено с использованием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с требуемой правильностью и </a:t>
            </a:r>
            <a:r>
              <a:rPr lang="ru-RU" sz="2800" dirty="0" err="1">
                <a:solidFill>
                  <a:schemeClr val="tx1"/>
                </a:solidFill>
                <a:latin typeface="Times New Roman" panose="02020603050405020304" pitchFamily="18" charset="0"/>
                <a:cs typeface="Times New Roman" panose="02020603050405020304" pitchFamily="18" charset="0"/>
              </a:rPr>
              <a:t>внутрилабораторной</a:t>
            </a:r>
            <a:r>
              <a:rPr lang="ru-RU" sz="2800" dirty="0">
                <a:solidFill>
                  <a:schemeClr val="tx1"/>
                </a:solidFill>
                <a:latin typeface="Times New Roman" panose="02020603050405020304" pitchFamily="18" charset="0"/>
                <a:cs typeface="Times New Roman" panose="02020603050405020304" pitchFamily="18" charset="0"/>
              </a:rPr>
              <a:t> (промежуточной) </a:t>
            </a:r>
            <a:r>
              <a:rPr lang="ru-RU" sz="2800" dirty="0" err="1">
                <a:solidFill>
                  <a:schemeClr val="tx1"/>
                </a:solidFill>
                <a:latin typeface="Times New Roman" panose="02020603050405020304" pitchFamily="18" charset="0"/>
                <a:cs typeface="Times New Roman" panose="02020603050405020304" pitchFamily="18" charset="0"/>
              </a:rPr>
              <a:t>прецизионностью</a:t>
            </a:r>
            <a:r>
              <a:rPr lang="ru-RU" sz="2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      Предел количественного определения применяется для оценки содержания примесей</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      В зависимости от типа методики используют следующие способы нахождения предела количественного определения</a:t>
            </a:r>
            <a:r>
              <a:rPr lang="ru-RU" sz="2800" dirty="0">
                <a:latin typeface="Times New Roman" panose="02020603050405020304" pitchFamily="18" charset="0"/>
                <a:cs typeface="Times New Roman" panose="02020603050405020304" pitchFamily="18" charset="0"/>
              </a:rPr>
              <a:t>.</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199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r>
              <a:rPr lang="ru-RU" sz="2800" b="1" dirty="0">
                <a:solidFill>
                  <a:srgbClr val="FF0000"/>
                </a:solidFill>
                <a:latin typeface="Times New Roman" panose="02020603050405020304" pitchFamily="18" charset="0"/>
                <a:cs typeface="Times New Roman" panose="02020603050405020304" pitchFamily="18" charset="0"/>
              </a:rPr>
              <a:t>Для методик с визуальной оценкой результата анализа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Проводят испытания образцов с различными известными количествами (концентрациями) анализируемого вещества и устанавливают минимальное значение, при котором результат анализа может быть получен визуально с требуемой правильностью и </a:t>
            </a:r>
            <a:r>
              <a:rPr lang="ru-RU" sz="2800" dirty="0" err="1">
                <a:solidFill>
                  <a:schemeClr val="tx1"/>
                </a:solidFill>
                <a:latin typeface="Times New Roman" panose="02020603050405020304" pitchFamily="18" charset="0"/>
                <a:cs typeface="Times New Roman" panose="02020603050405020304" pitchFamily="18" charset="0"/>
              </a:rPr>
              <a:t>внутрилабораторной</a:t>
            </a:r>
            <a:r>
              <a:rPr lang="ru-RU" sz="2800" dirty="0">
                <a:solidFill>
                  <a:schemeClr val="tx1"/>
                </a:solidFill>
                <a:latin typeface="Times New Roman" panose="02020603050405020304" pitchFamily="18" charset="0"/>
                <a:cs typeface="Times New Roman" panose="02020603050405020304" pitchFamily="18" charset="0"/>
              </a:rPr>
              <a:t> (промежуточной) </a:t>
            </a:r>
            <a:r>
              <a:rPr lang="ru-RU" sz="2800" dirty="0" err="1">
                <a:solidFill>
                  <a:schemeClr val="tx1"/>
                </a:solidFill>
                <a:latin typeface="Times New Roman" panose="02020603050405020304" pitchFamily="18" charset="0"/>
                <a:cs typeface="Times New Roman" panose="02020603050405020304" pitchFamily="18" charset="0"/>
              </a:rPr>
              <a:t>прецизионностью</a:t>
            </a:r>
            <a:r>
              <a:rPr lang="ru-RU" sz="2800" dirty="0">
                <a:solidFill>
                  <a:schemeClr val="tx1"/>
                </a:solidFill>
                <a:latin typeface="Times New Roman" panose="02020603050405020304" pitchFamily="18" charset="0"/>
                <a:cs typeface="Times New Roman" panose="02020603050405020304" pitchFamily="18" charset="0"/>
              </a:rPr>
              <a:t>. </a:t>
            </a:r>
          </a:p>
          <a:p>
            <a:pPr>
              <a:spcBef>
                <a:spcPts val="0"/>
              </a:spcBef>
            </a:pPr>
            <a:r>
              <a:rPr lang="ru-RU" sz="2800" b="1" dirty="0">
                <a:solidFill>
                  <a:srgbClr val="FF0000"/>
                </a:solidFill>
                <a:latin typeface="Times New Roman" panose="02020603050405020304" pitchFamily="18" charset="0"/>
                <a:cs typeface="Times New Roman" panose="02020603050405020304" pitchFamily="18" charset="0"/>
              </a:rPr>
              <a:t>Для методик с инструментальной оценкой результата анализа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1. По соотношению сигнал/шум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2. По величине стандартного отклонения сигнала и угловому коэффициенту калибровочного графика</a:t>
            </a:r>
          </a:p>
          <a:p>
            <a:pPr algn="l"/>
            <a:endParaRPr lang="ru-RU" sz="2800" dirty="0">
              <a:solidFill>
                <a:schemeClr val="tx1"/>
              </a:solidFill>
              <a:latin typeface="Times New Roman" panose="02020603050405020304" pitchFamily="18" charset="0"/>
              <a:cs typeface="Times New Roman" panose="02020603050405020304" pitchFamily="18" charset="0"/>
            </a:endParaRPr>
          </a:p>
          <a:p>
            <a:pPr algn="l"/>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199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endParaRPr lang="ru-RU" sz="2800" b="1" dirty="0">
              <a:solidFill>
                <a:srgbClr val="C00000"/>
              </a:solidFill>
              <a:latin typeface="Times New Roman" panose="02020603050405020304" pitchFamily="18" charset="0"/>
              <a:cs typeface="Times New Roman" panose="02020603050405020304" pitchFamily="18" charset="0"/>
            </a:endParaRPr>
          </a:p>
          <a:p>
            <a:pPr>
              <a:spcBef>
                <a:spcPts val="0"/>
              </a:spcBef>
            </a:pPr>
            <a:r>
              <a:rPr lang="ru-RU" sz="2800" b="1" dirty="0">
                <a:solidFill>
                  <a:srgbClr val="C00000"/>
                </a:solidFill>
                <a:latin typeface="Times New Roman" panose="02020603050405020304" pitchFamily="18" charset="0"/>
                <a:cs typeface="Times New Roman" panose="02020603050405020304" pitchFamily="18" charset="0"/>
              </a:rPr>
              <a:t>АНАЛИТИЧЕСКАЯ ОБЛАСТЬ МЕТОДИКИ</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ru-RU" sz="2800" b="1" dirty="0">
                <a:solidFill>
                  <a:srgbClr val="0070C0"/>
                </a:solidFill>
                <a:latin typeface="Times New Roman" panose="02020603050405020304" pitchFamily="18" charset="0"/>
                <a:cs typeface="Times New Roman" panose="02020603050405020304" pitchFamily="18" charset="0"/>
              </a:rPr>
              <a:t>Аналитическая область методики </a:t>
            </a:r>
            <a:r>
              <a:rPr lang="ru-RU" sz="2800" dirty="0">
                <a:solidFill>
                  <a:schemeClr val="tx1"/>
                </a:solidFill>
                <a:latin typeface="Times New Roman" panose="02020603050405020304" pitchFamily="18" charset="0"/>
                <a:cs typeface="Times New Roman" panose="02020603050405020304" pitchFamily="18" charset="0"/>
              </a:rPr>
              <a:t>– это интервал между верхним и нижним значением аналитических характеристик определяемого компонента в объекте анализа (</a:t>
            </a:r>
            <a:r>
              <a:rPr lang="ru-RU" sz="2600" dirty="0">
                <a:solidFill>
                  <a:schemeClr val="tx1"/>
                </a:solidFill>
                <a:latin typeface="Times New Roman" panose="02020603050405020304" pitchFamily="18" charset="0"/>
                <a:cs typeface="Times New Roman" panose="02020603050405020304" pitchFamily="18" charset="0"/>
              </a:rPr>
              <a:t>его количества, концентрации, активности и т.д.</a:t>
            </a:r>
            <a:r>
              <a:rPr lang="ru-RU" sz="2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       В этом интервале результаты, получаемые с использованием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должны иметь приемлемый уровень правильности и </a:t>
            </a:r>
            <a:r>
              <a:rPr lang="ru-RU" sz="2800" dirty="0" err="1">
                <a:solidFill>
                  <a:schemeClr val="tx1"/>
                </a:solidFill>
                <a:latin typeface="Times New Roman" panose="02020603050405020304" pitchFamily="18" charset="0"/>
                <a:cs typeface="Times New Roman" panose="02020603050405020304" pitchFamily="18" charset="0"/>
              </a:rPr>
              <a:t>внутрилабораторной</a:t>
            </a:r>
            <a:r>
              <a:rPr lang="ru-RU" sz="2800" dirty="0">
                <a:solidFill>
                  <a:schemeClr val="tx1"/>
                </a:solidFill>
                <a:latin typeface="Times New Roman" panose="02020603050405020304" pitchFamily="18" charset="0"/>
                <a:cs typeface="Times New Roman" panose="02020603050405020304" pitchFamily="18" charset="0"/>
              </a:rPr>
              <a:t> (промежуточной) </a:t>
            </a:r>
            <a:r>
              <a:rPr lang="ru-RU" sz="2800" dirty="0" err="1">
                <a:solidFill>
                  <a:schemeClr val="tx1"/>
                </a:solidFill>
                <a:latin typeface="Times New Roman" panose="02020603050405020304" pitchFamily="18" charset="0"/>
                <a:cs typeface="Times New Roman" panose="02020603050405020304" pitchFamily="18" charset="0"/>
              </a:rPr>
              <a:t>прецизионности</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19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fontScale="92500" lnSpcReduction="10000"/>
          </a:bodyPr>
          <a:lstStyle/>
          <a:p>
            <a:r>
              <a:rPr lang="ru-RU" b="1" dirty="0">
                <a:solidFill>
                  <a:srgbClr val="FF0000"/>
                </a:solidFill>
                <a:latin typeface="Times New Roman" panose="02020603050405020304" pitchFamily="18" charset="0"/>
                <a:cs typeface="Times New Roman" panose="02020603050405020304" pitchFamily="18" charset="0"/>
              </a:rPr>
              <a:t>Требования к величине аналитической области методик:</a:t>
            </a:r>
          </a:p>
          <a:p>
            <a:pPr algn="l"/>
            <a:r>
              <a:rPr lang="ru-RU" dirty="0">
                <a:solidFill>
                  <a:schemeClr val="tx1"/>
                </a:solidFill>
                <a:latin typeface="Times New Roman" panose="02020603050405020304" pitchFamily="18" charset="0"/>
                <a:cs typeface="Times New Roman" panose="02020603050405020304" pitchFamily="18" charset="0"/>
              </a:rPr>
              <a:t>– методики количественного определения должны быть применимы в интервале от 80 до 120% от номинального значения определяемой аналитической характеристики </a:t>
            </a:r>
          </a:p>
          <a:p>
            <a:pPr algn="l"/>
            <a:r>
              <a:rPr lang="ru-RU" dirty="0">
                <a:solidFill>
                  <a:schemeClr val="tx1"/>
                </a:solidFill>
                <a:latin typeface="Times New Roman" panose="02020603050405020304" pitchFamily="18" charset="0"/>
                <a:cs typeface="Times New Roman" panose="02020603050405020304" pitchFamily="18" charset="0"/>
              </a:rPr>
              <a:t>– методики оценки однородности дозирования должны быть применимы в интервале от 70 до 130% от номинальной дозы </a:t>
            </a:r>
          </a:p>
          <a:p>
            <a:pPr algn="l"/>
            <a:r>
              <a:rPr lang="ru-RU" dirty="0">
                <a:solidFill>
                  <a:schemeClr val="tx1"/>
                </a:solidFill>
                <a:latin typeface="Times New Roman" panose="02020603050405020304" pitchFamily="18" charset="0"/>
                <a:cs typeface="Times New Roman" panose="02020603050405020304" pitchFamily="18" charset="0"/>
              </a:rPr>
              <a:t>– методики количественного определения, используемые при проведении теста «Растворение», обычно должны быть применимы в пределах от 50 до 120% от ожидаемой концентрации действующего вещества в среде растворения </a:t>
            </a:r>
          </a:p>
        </p:txBody>
      </p:sp>
    </p:spTree>
    <p:extLst>
      <p:ext uri="{BB962C8B-B14F-4D97-AF65-F5344CB8AC3E}">
        <p14:creationId xmlns:p14="http://schemas.microsoft.com/office/powerpoint/2010/main" val="3643199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endParaRPr lang="ru-RU" dirty="0">
              <a:solidFill>
                <a:schemeClr val="tx1"/>
              </a:solidFill>
              <a:latin typeface="Times New Roman" panose="02020603050405020304" pitchFamily="18" charset="0"/>
              <a:cs typeface="Times New Roman" panose="02020603050405020304" pitchFamily="18" charset="0"/>
            </a:endParaRPr>
          </a:p>
          <a:p>
            <a:pPr algn="l"/>
            <a:r>
              <a:rPr lang="ru-RU" dirty="0">
                <a:solidFill>
                  <a:schemeClr val="tx1"/>
                </a:solidFill>
                <a:latin typeface="Times New Roman" panose="02020603050405020304" pitchFamily="18" charset="0"/>
                <a:cs typeface="Times New Roman" panose="02020603050405020304" pitchFamily="18" charset="0"/>
              </a:rPr>
              <a:t>– методики испытаний на чистоту должны быть применимы в интервале от «Предела количественного определения» или «Предела обнаружения» до 120 % от допустимого содержания определяемой примеси. Аналитическая область методики может быть установлена по диапазону экспериментальных данных, удовлетворяющих линейной модели.</a:t>
            </a:r>
          </a:p>
        </p:txBody>
      </p:sp>
    </p:spTree>
    <p:extLst>
      <p:ext uri="{BB962C8B-B14F-4D97-AF65-F5344CB8AC3E}">
        <p14:creationId xmlns:p14="http://schemas.microsoft.com/office/powerpoint/2010/main" val="201060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fontScale="92500"/>
          </a:bodyPr>
          <a:lstStyle/>
          <a:p>
            <a:r>
              <a:rPr lang="ru-RU" sz="2800" b="1" dirty="0" err="1">
                <a:solidFill>
                  <a:srgbClr val="C00000"/>
                </a:solidFill>
                <a:latin typeface="Times New Roman" panose="02020603050405020304" pitchFamily="18" charset="0"/>
                <a:cs typeface="Times New Roman" panose="02020603050405020304" pitchFamily="18" charset="0"/>
              </a:rPr>
              <a:t>Валидируются</a:t>
            </a:r>
            <a:r>
              <a:rPr lang="ru-RU" sz="2800" b="1" dirty="0">
                <a:solidFill>
                  <a:srgbClr val="C00000"/>
                </a:solidFill>
                <a:latin typeface="Times New Roman" panose="02020603050405020304" pitchFamily="18" charset="0"/>
                <a:cs typeface="Times New Roman" panose="02020603050405020304" pitchFamily="18" charset="0"/>
              </a:rPr>
              <a:t> методики по показателям:</a:t>
            </a:r>
          </a:p>
          <a:p>
            <a:pPr algn="l"/>
            <a:r>
              <a:rPr lang="ru-RU" sz="2800" dirty="0">
                <a:solidFill>
                  <a:schemeClr val="tx1"/>
                </a:solidFill>
                <a:latin typeface="Times New Roman" panose="02020603050405020304" pitchFamily="18" charset="0"/>
                <a:cs typeface="Times New Roman" panose="02020603050405020304" pitchFamily="18" charset="0"/>
              </a:rPr>
              <a:t>1. </a:t>
            </a:r>
            <a:r>
              <a:rPr lang="ru-RU" sz="2800" b="1" dirty="0">
                <a:solidFill>
                  <a:srgbClr val="7030A0"/>
                </a:solidFill>
                <a:latin typeface="Times New Roman" panose="02020603050405020304" pitchFamily="18" charset="0"/>
                <a:cs typeface="Times New Roman" panose="02020603050405020304" pitchFamily="18" charset="0"/>
              </a:rPr>
              <a:t>Испытание на подлинность </a:t>
            </a:r>
            <a:r>
              <a:rPr lang="ru-RU" sz="2800" dirty="0">
                <a:solidFill>
                  <a:schemeClr val="tx1"/>
                </a:solidFill>
                <a:latin typeface="Times New Roman" panose="02020603050405020304" pitchFamily="18" charset="0"/>
                <a:cs typeface="Times New Roman" panose="02020603050405020304" pitchFamily="18" charset="0"/>
              </a:rPr>
              <a:t>(специфичность)</a:t>
            </a:r>
          </a:p>
          <a:p>
            <a:pPr algn="l"/>
            <a:r>
              <a:rPr lang="ru-RU" sz="2800" dirty="0">
                <a:solidFill>
                  <a:schemeClr val="tx1"/>
                </a:solidFill>
                <a:latin typeface="Times New Roman" panose="02020603050405020304" pitchFamily="18" charset="0"/>
                <a:cs typeface="Times New Roman" panose="02020603050405020304" pitchFamily="18" charset="0"/>
              </a:rPr>
              <a:t>2. </a:t>
            </a:r>
            <a:r>
              <a:rPr lang="ru-RU" sz="2800" b="1" dirty="0">
                <a:solidFill>
                  <a:srgbClr val="7030A0"/>
                </a:solidFill>
                <a:latin typeface="Times New Roman" panose="02020603050405020304" pitchFamily="18" charset="0"/>
                <a:cs typeface="Times New Roman" panose="02020603050405020304" pitchFamily="18" charset="0"/>
              </a:rPr>
              <a:t>Посторонние примеси, количественное определение </a:t>
            </a:r>
            <a:r>
              <a:rPr lang="ru-RU" sz="2800" dirty="0">
                <a:solidFill>
                  <a:schemeClr val="tx1"/>
                </a:solidFill>
                <a:latin typeface="Times New Roman" panose="02020603050405020304" pitchFamily="18" charset="0"/>
                <a:cs typeface="Times New Roman" panose="02020603050405020304" pitchFamily="18" charset="0"/>
              </a:rPr>
              <a:t>(</a:t>
            </a:r>
            <a:r>
              <a:rPr lang="ru-RU" sz="2800" dirty="0" err="1">
                <a:solidFill>
                  <a:schemeClr val="tx1"/>
                </a:solidFill>
                <a:latin typeface="Times New Roman" panose="02020603050405020304" pitchFamily="18" charset="0"/>
                <a:cs typeface="Times New Roman" panose="02020603050405020304" pitchFamily="18" charset="0"/>
              </a:rPr>
              <a:t>к.о</a:t>
            </a:r>
            <a:r>
              <a:rPr lang="ru-RU" sz="2800" dirty="0">
                <a:solidFill>
                  <a:schemeClr val="tx1"/>
                </a:solidFill>
                <a:latin typeface="Times New Roman" panose="02020603050405020304" pitchFamily="18" charset="0"/>
                <a:cs typeface="Times New Roman" panose="02020603050405020304" pitchFamily="18" charset="0"/>
              </a:rPr>
              <a:t>.) (специфичность, предел </a:t>
            </a:r>
            <a:r>
              <a:rPr lang="ru-RU" sz="2800" dirty="0" err="1">
                <a:solidFill>
                  <a:schemeClr val="tx1"/>
                </a:solidFill>
                <a:latin typeface="Times New Roman" panose="02020603050405020304" pitchFamily="18" charset="0"/>
                <a:cs typeface="Times New Roman" panose="02020603050405020304" pitchFamily="18" charset="0"/>
              </a:rPr>
              <a:t>к.о</a:t>
            </a:r>
            <a:r>
              <a:rPr lang="ru-RU" sz="2800" dirty="0">
                <a:solidFill>
                  <a:schemeClr val="tx1"/>
                </a:solidFill>
                <a:latin typeface="Times New Roman" panose="02020603050405020304" pitchFamily="18" charset="0"/>
                <a:cs typeface="Times New Roman" panose="02020603050405020304" pitchFamily="18" charset="0"/>
              </a:rPr>
              <a:t>., линейность и </a:t>
            </a:r>
            <a:r>
              <a:rPr lang="ru-RU" sz="2800" dirty="0" err="1">
                <a:solidFill>
                  <a:schemeClr val="tx1"/>
                </a:solidFill>
                <a:latin typeface="Times New Roman" panose="02020603050405020304" pitchFamily="18" charset="0"/>
                <a:cs typeface="Times New Roman" panose="02020603050405020304" pitchFamily="18" charset="0"/>
              </a:rPr>
              <a:t>аналит.область</a:t>
            </a:r>
            <a:r>
              <a:rPr lang="ru-RU" sz="2800" dirty="0">
                <a:solidFill>
                  <a:schemeClr val="tx1"/>
                </a:solidFill>
                <a:latin typeface="Times New Roman" panose="02020603050405020304" pitchFamily="18" charset="0"/>
                <a:cs typeface="Times New Roman" panose="02020603050405020304" pitchFamily="18" charset="0"/>
              </a:rPr>
              <a:t> методики, правильность и </a:t>
            </a: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a:t>
            </a:r>
          </a:p>
          <a:p>
            <a:pPr algn="l"/>
            <a:r>
              <a:rPr lang="ru-RU" sz="2800" dirty="0">
                <a:solidFill>
                  <a:schemeClr val="tx1"/>
                </a:solidFill>
                <a:latin typeface="Times New Roman" panose="02020603050405020304" pitchFamily="18" charset="0"/>
                <a:cs typeface="Times New Roman" panose="02020603050405020304" pitchFamily="18" charset="0"/>
              </a:rPr>
              <a:t>3. </a:t>
            </a:r>
            <a:r>
              <a:rPr lang="ru-RU" sz="2800" b="1" dirty="0">
                <a:solidFill>
                  <a:srgbClr val="7030A0"/>
                </a:solidFill>
                <a:latin typeface="Times New Roman" panose="02020603050405020304" pitchFamily="18" charset="0"/>
                <a:cs typeface="Times New Roman" panose="02020603050405020304" pitchFamily="18" charset="0"/>
              </a:rPr>
              <a:t>Посторонние примеси, предел содержания </a:t>
            </a:r>
            <a:r>
              <a:rPr lang="ru-RU" sz="2800" dirty="0">
                <a:solidFill>
                  <a:schemeClr val="tx1"/>
                </a:solidFill>
                <a:latin typeface="Times New Roman" panose="02020603050405020304" pitchFamily="18" charset="0"/>
                <a:cs typeface="Times New Roman" panose="02020603050405020304" pitchFamily="18" charset="0"/>
              </a:rPr>
              <a:t>(специфичность, предел обнаружения)</a:t>
            </a:r>
          </a:p>
          <a:p>
            <a:pPr algn="l"/>
            <a:r>
              <a:rPr lang="ru-RU" sz="2800" dirty="0">
                <a:solidFill>
                  <a:schemeClr val="tx1"/>
                </a:solidFill>
                <a:latin typeface="Times New Roman" panose="02020603050405020304" pitchFamily="18" charset="0"/>
                <a:cs typeface="Times New Roman" panose="02020603050405020304" pitchFamily="18" charset="0"/>
              </a:rPr>
              <a:t>4. </a:t>
            </a:r>
            <a:r>
              <a:rPr lang="ru-RU" sz="2800" b="1" dirty="0">
                <a:solidFill>
                  <a:srgbClr val="7030A0"/>
                </a:solidFill>
                <a:latin typeface="Times New Roman" panose="02020603050405020304" pitchFamily="18" charset="0"/>
                <a:cs typeface="Times New Roman" panose="02020603050405020304" pitchFamily="18" charset="0"/>
              </a:rPr>
              <a:t>Количественное определение действующего вещества </a:t>
            </a:r>
            <a:r>
              <a:rPr lang="ru-RU" sz="2800" dirty="0">
                <a:solidFill>
                  <a:schemeClr val="tx1"/>
                </a:solidFill>
                <a:latin typeface="Times New Roman" panose="02020603050405020304" pitchFamily="18" charset="0"/>
                <a:cs typeface="Times New Roman" panose="02020603050405020304" pitchFamily="18" charset="0"/>
              </a:rPr>
              <a:t>(специфичность, линейность и </a:t>
            </a:r>
            <a:r>
              <a:rPr lang="ru-RU" sz="2800" dirty="0" err="1">
                <a:solidFill>
                  <a:schemeClr val="tx1"/>
                </a:solidFill>
                <a:latin typeface="Times New Roman" panose="02020603050405020304" pitchFamily="18" charset="0"/>
                <a:cs typeface="Times New Roman" panose="02020603050405020304" pitchFamily="18" charset="0"/>
              </a:rPr>
              <a:t>аналит.область</a:t>
            </a:r>
            <a:r>
              <a:rPr lang="ru-RU" sz="2800" dirty="0">
                <a:solidFill>
                  <a:schemeClr val="tx1"/>
                </a:solidFill>
                <a:latin typeface="Times New Roman" panose="02020603050405020304" pitchFamily="18" charset="0"/>
                <a:cs typeface="Times New Roman" panose="02020603050405020304" pitchFamily="18" charset="0"/>
              </a:rPr>
              <a:t> методики, правильность и </a:t>
            </a: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a:t>
            </a:r>
          </a:p>
          <a:p>
            <a:pPr algn="l"/>
            <a:r>
              <a:rPr lang="ru-RU" sz="2800" dirty="0">
                <a:solidFill>
                  <a:schemeClr val="tx1"/>
                </a:solidFill>
                <a:latin typeface="Times New Roman" panose="02020603050405020304" pitchFamily="18" charset="0"/>
                <a:cs typeface="Times New Roman" panose="02020603050405020304" pitchFamily="18" charset="0"/>
              </a:rPr>
              <a:t>5. </a:t>
            </a:r>
            <a:r>
              <a:rPr lang="ru-RU" sz="2800" b="1" dirty="0">
                <a:solidFill>
                  <a:srgbClr val="7030A0"/>
                </a:solidFill>
                <a:latin typeface="Times New Roman" panose="02020603050405020304" pitchFamily="18" charset="0"/>
                <a:cs typeface="Times New Roman" panose="02020603050405020304" pitchFamily="18" charset="0"/>
              </a:rPr>
              <a:t>Тест растворение, действующее в-во </a:t>
            </a:r>
            <a:r>
              <a:rPr lang="ru-RU" sz="2800" dirty="0">
                <a:solidFill>
                  <a:schemeClr val="tx1"/>
                </a:solidFill>
                <a:latin typeface="Times New Roman" panose="02020603050405020304" pitchFamily="18" charset="0"/>
                <a:cs typeface="Times New Roman" panose="02020603050405020304" pitchFamily="18" charset="0"/>
              </a:rPr>
              <a:t>(специфичность, линейность и </a:t>
            </a:r>
            <a:r>
              <a:rPr lang="ru-RU" sz="2800" dirty="0" err="1">
                <a:solidFill>
                  <a:schemeClr val="tx1"/>
                </a:solidFill>
                <a:latin typeface="Times New Roman" panose="02020603050405020304" pitchFamily="18" charset="0"/>
                <a:cs typeface="Times New Roman" panose="02020603050405020304" pitchFamily="18" charset="0"/>
              </a:rPr>
              <a:t>аналит.область</a:t>
            </a:r>
            <a:r>
              <a:rPr lang="ru-RU" sz="2800" dirty="0">
                <a:solidFill>
                  <a:schemeClr val="tx1"/>
                </a:solidFill>
                <a:latin typeface="Times New Roman" panose="02020603050405020304" pitchFamily="18" charset="0"/>
                <a:cs typeface="Times New Roman" panose="02020603050405020304" pitchFamily="18" charset="0"/>
              </a:rPr>
              <a:t> методики, правильность и </a:t>
            </a: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(только повторяемость))</a:t>
            </a:r>
          </a:p>
          <a:p>
            <a:pPr algn="l"/>
            <a:endParaRPr lang="ru-RU" sz="2800"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a:p>
            <a:pPr algn="l"/>
            <a:endParaRPr lang="ru-RU"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35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ЛИНЕЙНОСТЬ </a:t>
            </a:r>
          </a:p>
          <a:p>
            <a:pPr algn="l"/>
            <a:r>
              <a:rPr lang="ru-RU" sz="2800" b="1" dirty="0">
                <a:solidFill>
                  <a:srgbClr val="0070C0"/>
                </a:solidFill>
                <a:latin typeface="Times New Roman" panose="02020603050405020304" pitchFamily="18" charset="0"/>
                <a:cs typeface="Times New Roman" panose="02020603050405020304" pitchFamily="18" charset="0"/>
              </a:rPr>
              <a:t>Линейность методики </a:t>
            </a:r>
            <a:r>
              <a:rPr lang="ru-RU" sz="2800" dirty="0">
                <a:solidFill>
                  <a:schemeClr val="tx1"/>
                </a:solidFill>
                <a:latin typeface="Times New Roman" panose="02020603050405020304" pitchFamily="18" charset="0"/>
                <a:cs typeface="Times New Roman" panose="02020603050405020304" pitchFamily="18" charset="0"/>
              </a:rPr>
              <a:t>– это наличие линейной зависимости аналитического сигнала от концентрации или количества определяемого вещества в анализируемой пробе в пределах аналитической области методики. </a:t>
            </a:r>
          </a:p>
          <a:p>
            <a:pPr algn="l"/>
            <a:r>
              <a:rPr lang="ru-RU" sz="2800" dirty="0">
                <a:solidFill>
                  <a:schemeClr val="tx1"/>
                </a:solidFill>
                <a:latin typeface="Times New Roman" panose="02020603050405020304" pitchFamily="18" charset="0"/>
                <a:cs typeface="Times New Roman" panose="02020603050405020304" pitchFamily="18" charset="0"/>
              </a:rPr>
              <a:t>При валидации методики ее линейность в аналитической области проверяют экспериментально измерением аналитических сигналов для </a:t>
            </a:r>
            <a:r>
              <a:rPr lang="ru-RU" sz="2800" b="1" dirty="0">
                <a:solidFill>
                  <a:srgbClr val="0070C0"/>
                </a:solidFill>
                <a:latin typeface="Times New Roman" panose="02020603050405020304" pitchFamily="18" charset="0"/>
                <a:cs typeface="Times New Roman" panose="02020603050405020304" pitchFamily="18" charset="0"/>
              </a:rPr>
              <a:t>не менее </a:t>
            </a:r>
          </a:p>
          <a:p>
            <a:pPr algn="l"/>
            <a:r>
              <a:rPr lang="ru-RU" sz="2800" b="1" dirty="0">
                <a:solidFill>
                  <a:srgbClr val="0070C0"/>
                </a:solidFill>
                <a:latin typeface="Times New Roman" panose="02020603050405020304" pitchFamily="18" charset="0"/>
                <a:cs typeface="Times New Roman" panose="02020603050405020304" pitchFamily="18" charset="0"/>
              </a:rPr>
              <a:t>чем 5 проб</a:t>
            </a:r>
            <a:r>
              <a:rPr lang="ru-RU" sz="2800" b="1" dirty="0">
                <a:solidFill>
                  <a:srgbClr val="C00000"/>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с различными количествами или концентрациями определяемого вещества </a:t>
            </a:r>
          </a:p>
        </p:txBody>
      </p:sp>
    </p:spTree>
    <p:extLst>
      <p:ext uri="{BB962C8B-B14F-4D97-AF65-F5344CB8AC3E}">
        <p14:creationId xmlns:p14="http://schemas.microsoft.com/office/powerpoint/2010/main" val="3643199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16632"/>
            <a:ext cx="8784976" cy="6408712"/>
          </a:xfrm>
        </p:spPr>
        <p:txBody>
          <a:bodyPr>
            <a:noAutofit/>
          </a:bodyPr>
          <a:lstStyle/>
          <a:p>
            <a:pPr algn="l">
              <a:lnSpc>
                <a:spcPct val="8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Экспериментальные данные обрабатывают методом наименьших квадратов с использованием линейной модели: </a:t>
            </a:r>
          </a:p>
          <a:p>
            <a:pPr>
              <a:lnSpc>
                <a:spcPct val="80000"/>
              </a:lnSpc>
              <a:spcBef>
                <a:spcPts val="0"/>
              </a:spcBef>
            </a:pPr>
            <a:r>
              <a:rPr lang="ru-RU" sz="2800" b="1" i="1" dirty="0">
                <a:solidFill>
                  <a:srgbClr val="0070C0"/>
                </a:solidFill>
                <a:latin typeface="Times New Roman" panose="02020603050405020304" pitchFamily="18" charset="0"/>
                <a:cs typeface="Times New Roman" panose="02020603050405020304" pitchFamily="18" charset="0"/>
              </a:rPr>
              <a:t>y = b · x + a</a:t>
            </a:r>
            <a:r>
              <a:rPr lang="ru-RU" sz="2800" i="1" dirty="0">
                <a:solidFill>
                  <a:schemeClr val="tx1"/>
                </a:solidFill>
                <a:latin typeface="Times New Roman" panose="02020603050405020304" pitchFamily="18" charset="0"/>
                <a:cs typeface="Times New Roman" panose="02020603050405020304" pitchFamily="18" charset="0"/>
              </a:rPr>
              <a:t>, </a:t>
            </a:r>
          </a:p>
          <a:p>
            <a:pPr algn="l">
              <a:lnSpc>
                <a:spcPct val="8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где </a:t>
            </a:r>
            <a:r>
              <a:rPr lang="ru-RU" sz="2800" b="1" dirty="0">
                <a:solidFill>
                  <a:srgbClr val="0070C0"/>
                </a:solidFill>
                <a:latin typeface="Times New Roman" panose="02020603050405020304" pitchFamily="18" charset="0"/>
                <a:cs typeface="Times New Roman" panose="02020603050405020304" pitchFamily="18" charset="0"/>
              </a:rPr>
              <a:t>х</a:t>
            </a:r>
            <a:r>
              <a:rPr lang="ru-RU" sz="2800" dirty="0">
                <a:solidFill>
                  <a:schemeClr val="tx1"/>
                </a:solidFill>
                <a:latin typeface="Times New Roman" panose="02020603050405020304" pitchFamily="18" charset="0"/>
                <a:cs typeface="Times New Roman" panose="02020603050405020304" pitchFamily="18" charset="0"/>
              </a:rPr>
              <a:t> – количество или концентрация определяемого вещества; </a:t>
            </a:r>
          </a:p>
          <a:p>
            <a:pPr algn="l">
              <a:lnSpc>
                <a:spcPct val="80000"/>
              </a:lnSpc>
              <a:spcBef>
                <a:spcPts val="0"/>
              </a:spcBef>
            </a:pPr>
            <a:r>
              <a:rPr lang="ru-RU" sz="2800" b="1" i="1" dirty="0">
                <a:solidFill>
                  <a:srgbClr val="0070C0"/>
                </a:solidFill>
                <a:latin typeface="Times New Roman" panose="02020603050405020304" pitchFamily="18" charset="0"/>
                <a:cs typeface="Times New Roman" panose="02020603050405020304" pitchFamily="18" charset="0"/>
              </a:rPr>
              <a:t>y</a:t>
            </a:r>
            <a:r>
              <a:rPr lang="ru-RU" sz="2800" dirty="0">
                <a:solidFill>
                  <a:schemeClr val="tx1"/>
                </a:solidFill>
                <a:latin typeface="Times New Roman" panose="02020603050405020304" pitchFamily="18" charset="0"/>
                <a:cs typeface="Times New Roman" panose="02020603050405020304" pitchFamily="18" charset="0"/>
              </a:rPr>
              <a:t> – величина отклика; </a:t>
            </a:r>
          </a:p>
          <a:p>
            <a:pPr algn="l">
              <a:lnSpc>
                <a:spcPct val="80000"/>
              </a:lnSpc>
              <a:spcBef>
                <a:spcPts val="0"/>
              </a:spcBef>
            </a:pPr>
            <a:r>
              <a:rPr lang="ru-RU" sz="2800" b="1" i="1" dirty="0">
                <a:solidFill>
                  <a:srgbClr val="0070C0"/>
                </a:solidFill>
                <a:latin typeface="Times New Roman" panose="02020603050405020304" pitchFamily="18" charset="0"/>
                <a:cs typeface="Times New Roman" panose="02020603050405020304" pitchFamily="18" charset="0"/>
              </a:rPr>
              <a:t>b</a:t>
            </a:r>
            <a:r>
              <a:rPr lang="ru-RU" sz="2800" dirty="0">
                <a:solidFill>
                  <a:schemeClr val="tx1"/>
                </a:solidFill>
                <a:latin typeface="Times New Roman" panose="02020603050405020304" pitchFamily="18" charset="0"/>
                <a:cs typeface="Times New Roman" panose="02020603050405020304" pitchFamily="18" charset="0"/>
              </a:rPr>
              <a:t> – угловой коэффициент; </a:t>
            </a:r>
          </a:p>
          <a:p>
            <a:pPr algn="l">
              <a:lnSpc>
                <a:spcPct val="80000"/>
              </a:lnSpc>
              <a:spcBef>
                <a:spcPts val="0"/>
              </a:spcBef>
            </a:pPr>
            <a:r>
              <a:rPr lang="ru-RU" sz="2800" b="1" i="1" dirty="0">
                <a:solidFill>
                  <a:srgbClr val="0070C0"/>
                </a:solidFill>
                <a:latin typeface="Times New Roman" panose="02020603050405020304" pitchFamily="18" charset="0"/>
                <a:cs typeface="Times New Roman" panose="02020603050405020304" pitchFamily="18" charset="0"/>
              </a:rPr>
              <a:t>a</a:t>
            </a:r>
            <a:r>
              <a:rPr lang="ru-RU" sz="2800" dirty="0">
                <a:solidFill>
                  <a:schemeClr val="tx1"/>
                </a:solidFill>
                <a:latin typeface="Times New Roman" panose="02020603050405020304" pitchFamily="18" charset="0"/>
                <a:cs typeface="Times New Roman" panose="02020603050405020304" pitchFamily="18" charset="0"/>
              </a:rPr>
              <a:t> – свободный член</a:t>
            </a:r>
          </a:p>
          <a:p>
            <a:pPr algn="l">
              <a:lnSpc>
                <a:spcPct val="8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Должны быть рассчитаны и представлены величины </a:t>
            </a:r>
            <a:r>
              <a:rPr lang="ru-RU" sz="2800" b="1" i="1" dirty="0">
                <a:solidFill>
                  <a:srgbClr val="0070C0"/>
                </a:solidFill>
                <a:latin typeface="Times New Roman" panose="02020603050405020304" pitchFamily="18" charset="0"/>
                <a:cs typeface="Times New Roman" panose="02020603050405020304" pitchFamily="18" charset="0"/>
              </a:rPr>
              <a:t>b</a:t>
            </a:r>
            <a:r>
              <a:rPr lang="ru-RU" sz="2800" dirty="0">
                <a:solidFill>
                  <a:schemeClr val="tx1"/>
                </a:solidFill>
                <a:latin typeface="Times New Roman" panose="02020603050405020304" pitchFamily="18" charset="0"/>
                <a:cs typeface="Times New Roman" panose="02020603050405020304" pitchFamily="18" charset="0"/>
              </a:rPr>
              <a:t>, </a:t>
            </a:r>
            <a:r>
              <a:rPr lang="ru-RU" sz="2800" b="1" i="1" dirty="0">
                <a:solidFill>
                  <a:srgbClr val="0070C0"/>
                </a:solidFill>
                <a:latin typeface="Times New Roman" panose="02020603050405020304" pitchFamily="18" charset="0"/>
                <a:cs typeface="Times New Roman" panose="02020603050405020304" pitchFamily="18" charset="0"/>
              </a:rPr>
              <a:t>a</a:t>
            </a:r>
            <a:r>
              <a:rPr lang="ru-RU" sz="2800" b="1" dirty="0">
                <a:solidFill>
                  <a:srgbClr val="0070C0"/>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и коэффициент корреляции </a:t>
            </a:r>
            <a:r>
              <a:rPr lang="ru-RU" sz="2800" b="1" i="1" dirty="0">
                <a:solidFill>
                  <a:srgbClr val="0070C0"/>
                </a:solidFill>
                <a:latin typeface="Times New Roman" panose="02020603050405020304" pitchFamily="18" charset="0"/>
                <a:cs typeface="Times New Roman" panose="02020603050405020304" pitchFamily="18" charset="0"/>
              </a:rPr>
              <a:t>r</a:t>
            </a:r>
            <a:r>
              <a:rPr lang="ru-RU" sz="2800" dirty="0">
                <a:solidFill>
                  <a:schemeClr val="tx1"/>
                </a:solidFill>
                <a:latin typeface="Times New Roman" panose="02020603050405020304" pitchFamily="18" charset="0"/>
                <a:cs typeface="Times New Roman" panose="02020603050405020304" pitchFamily="18" charset="0"/>
              </a:rPr>
              <a:t>. </a:t>
            </a:r>
          </a:p>
          <a:p>
            <a:pPr algn="l">
              <a:lnSpc>
                <a:spcPct val="8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В большинстве случаев используют линейные зависимости, отвечающие условию </a:t>
            </a:r>
            <a:r>
              <a:rPr lang="ru-RU" sz="2800" b="1" i="1" dirty="0">
                <a:solidFill>
                  <a:srgbClr val="0070C0"/>
                </a:solidFill>
                <a:latin typeface="Times New Roman" panose="02020603050405020304" pitchFamily="18" charset="0"/>
                <a:cs typeface="Times New Roman" panose="02020603050405020304" pitchFamily="18" charset="0"/>
              </a:rPr>
              <a:t>r</a:t>
            </a:r>
            <a:r>
              <a:rPr lang="ru-RU" sz="2800" b="1" dirty="0">
                <a:solidFill>
                  <a:srgbClr val="0070C0"/>
                </a:solidFill>
                <a:latin typeface="Times New Roman" panose="02020603050405020304" pitchFamily="18" charset="0"/>
                <a:cs typeface="Times New Roman" panose="02020603050405020304" pitchFamily="18" charset="0"/>
              </a:rPr>
              <a:t> ≥ 0,99</a:t>
            </a:r>
            <a:r>
              <a:rPr lang="ru-RU" sz="2800" dirty="0">
                <a:solidFill>
                  <a:schemeClr val="tx1"/>
                </a:solidFill>
                <a:latin typeface="Times New Roman" panose="02020603050405020304" pitchFamily="18" charset="0"/>
                <a:cs typeface="Times New Roman" panose="02020603050405020304" pitchFamily="18" charset="0"/>
              </a:rPr>
              <a:t>, и только при анализе следовых количеств рассматривают линейные зависимости, для которых </a:t>
            </a:r>
            <a:r>
              <a:rPr lang="ru-RU" sz="2800" b="1" i="1" dirty="0">
                <a:solidFill>
                  <a:srgbClr val="0070C0"/>
                </a:solidFill>
                <a:latin typeface="Times New Roman" panose="02020603050405020304" pitchFamily="18" charset="0"/>
                <a:cs typeface="Times New Roman" panose="02020603050405020304" pitchFamily="18" charset="0"/>
              </a:rPr>
              <a:t>r</a:t>
            </a:r>
            <a:r>
              <a:rPr lang="ru-RU" sz="2800" b="1" dirty="0">
                <a:solidFill>
                  <a:srgbClr val="0070C0"/>
                </a:solidFill>
                <a:latin typeface="Times New Roman" panose="02020603050405020304" pitchFamily="18" charset="0"/>
                <a:cs typeface="Times New Roman" panose="02020603050405020304" pitchFamily="18" charset="0"/>
              </a:rPr>
              <a:t> ≥ 0,9</a:t>
            </a:r>
            <a:r>
              <a:rPr lang="ru-RU" sz="2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060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r>
              <a:rPr lang="ru-RU" sz="2400" b="1" dirty="0">
                <a:solidFill>
                  <a:srgbClr val="C00000"/>
                </a:solidFill>
                <a:latin typeface="Times New Roman" panose="02020603050405020304" pitchFamily="18" charset="0"/>
                <a:cs typeface="Times New Roman" panose="02020603050405020304" pitchFamily="18" charset="0"/>
              </a:rPr>
              <a:t>Статья по определению </a:t>
            </a:r>
            <a:r>
              <a:rPr lang="ru-RU" sz="2400" b="1" dirty="0" err="1">
                <a:solidFill>
                  <a:srgbClr val="C00000"/>
                </a:solidFill>
                <a:latin typeface="Times New Roman" panose="02020603050405020304" pitchFamily="18" charset="0"/>
                <a:cs typeface="Times New Roman" panose="02020603050405020304" pitchFamily="18" charset="0"/>
              </a:rPr>
              <a:t>этерикоксиба</a:t>
            </a:r>
            <a:r>
              <a:rPr lang="ru-RU" sz="2400" b="1" dirty="0">
                <a:solidFill>
                  <a:srgbClr val="C00000"/>
                </a:solidFill>
                <a:latin typeface="Times New Roman" panose="02020603050405020304" pitchFamily="18" charset="0"/>
                <a:cs typeface="Times New Roman" panose="02020603050405020304" pitchFamily="18" charset="0"/>
              </a:rPr>
              <a:t> в таблетках</a:t>
            </a:r>
          </a:p>
          <a:p>
            <a:pPr algn="l">
              <a:spcBef>
                <a:spcPts val="0"/>
              </a:spcBef>
            </a:pPr>
            <a:endParaRPr lang="ru-RU" sz="2400" b="1" dirty="0">
              <a:solidFill>
                <a:srgbClr val="0070C0"/>
              </a:solidFill>
              <a:latin typeface="Times New Roman" panose="02020603050405020304" pitchFamily="18" charset="0"/>
              <a:cs typeface="Times New Roman" panose="02020603050405020304" pitchFamily="18" charset="0"/>
            </a:endParaRPr>
          </a:p>
          <a:p>
            <a:pPr algn="l">
              <a:spcBef>
                <a:spcPts val="0"/>
              </a:spcBef>
            </a:pPr>
            <a:r>
              <a:rPr lang="ru-RU" sz="2800" b="1" dirty="0">
                <a:solidFill>
                  <a:srgbClr val="0070C0"/>
                </a:solidFill>
                <a:latin typeface="Times New Roman" panose="02020603050405020304" pitchFamily="18" charset="0"/>
                <a:cs typeface="Times New Roman" panose="02020603050405020304" pitchFamily="18" charset="0"/>
              </a:rPr>
              <a:t>Для оценки линейности и аналитической области методики </a:t>
            </a:r>
            <a:r>
              <a:rPr lang="ru-RU" sz="2800" dirty="0">
                <a:solidFill>
                  <a:schemeClr val="tx1"/>
                </a:solidFill>
                <a:latin typeface="Times New Roman" panose="02020603050405020304" pitchFamily="18" charset="0"/>
                <a:cs typeface="Times New Roman" panose="02020603050405020304" pitchFamily="18" charset="0"/>
              </a:rPr>
              <a:t>были использованы стандартные растворы с номинальными концентрациями от </a:t>
            </a:r>
            <a:r>
              <a:rPr lang="ru-RU" sz="2800" b="1" dirty="0">
                <a:solidFill>
                  <a:srgbClr val="0070C0"/>
                </a:solidFill>
                <a:latin typeface="Times New Roman" panose="02020603050405020304" pitchFamily="18" charset="0"/>
                <a:cs typeface="Times New Roman" panose="02020603050405020304" pitchFamily="18" charset="0"/>
              </a:rPr>
              <a:t>50 до 150% </a:t>
            </a:r>
            <a:r>
              <a:rPr lang="ru-RU" sz="2800" dirty="0">
                <a:solidFill>
                  <a:schemeClr val="tx1"/>
                </a:solidFill>
                <a:latin typeface="Times New Roman" panose="02020603050405020304" pitchFamily="18" charset="0"/>
                <a:cs typeface="Times New Roman" panose="02020603050405020304" pitchFamily="18" charset="0"/>
              </a:rPr>
              <a:t>от номинального значения 50 мкг/мл (</a:t>
            </a:r>
            <a:r>
              <a:rPr lang="ru-RU" sz="2800" b="1" dirty="0">
                <a:solidFill>
                  <a:srgbClr val="0070C0"/>
                </a:solidFill>
                <a:latin typeface="Times New Roman" panose="02020603050405020304" pitchFamily="18" charset="0"/>
                <a:cs typeface="Times New Roman" panose="02020603050405020304" pitchFamily="18" charset="0"/>
              </a:rPr>
              <a:t>5 проб</a:t>
            </a:r>
            <a:r>
              <a:rPr lang="ru-RU" sz="2800" dirty="0">
                <a:solidFill>
                  <a:schemeClr val="tx1"/>
                </a:solidFill>
                <a:latin typeface="Times New Roman" panose="02020603050405020304" pitchFamily="18" charset="0"/>
                <a:cs typeface="Times New Roman" panose="02020603050405020304" pitchFamily="18" charset="0"/>
              </a:rPr>
              <a:t>)</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39DE72F3-7861-436F-A5EA-90602B328A8D}"/>
              </a:ext>
            </a:extLst>
          </p:cNvPr>
          <p:cNvPicPr>
            <a:picLocks noChangeAspect="1"/>
          </p:cNvPicPr>
          <p:nvPr/>
        </p:nvPicPr>
        <p:blipFill>
          <a:blip r:embed="rId2"/>
          <a:stretch>
            <a:fillRect/>
          </a:stretch>
        </p:blipFill>
        <p:spPr>
          <a:xfrm>
            <a:off x="242189" y="3458006"/>
            <a:ext cx="8712968" cy="1699338"/>
          </a:xfrm>
          <a:prstGeom prst="rect">
            <a:avLst/>
          </a:prstGeom>
        </p:spPr>
      </p:pic>
    </p:spTree>
    <p:extLst>
      <p:ext uri="{BB962C8B-B14F-4D97-AF65-F5344CB8AC3E}">
        <p14:creationId xmlns:p14="http://schemas.microsoft.com/office/powerpoint/2010/main" val="562791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4087012" cy="6408712"/>
          </a:xfrm>
        </p:spPr>
        <p:txBody>
          <a:bodyPr>
            <a:normAutofit/>
          </a:bodyPr>
          <a:lstStyle/>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График зависимости концентрации от площади пика </a:t>
            </a:r>
            <a:r>
              <a:rPr lang="ru-RU" sz="2400" dirty="0" err="1">
                <a:solidFill>
                  <a:schemeClr val="tx1"/>
                </a:solidFill>
                <a:latin typeface="Times New Roman" panose="02020603050405020304" pitchFamily="18" charset="0"/>
                <a:cs typeface="Times New Roman" panose="02020603050405020304" pitchFamily="18" charset="0"/>
              </a:rPr>
              <a:t>эторикоксиба</a:t>
            </a:r>
            <a:r>
              <a:rPr lang="ru-RU" sz="2400" dirty="0">
                <a:solidFill>
                  <a:schemeClr val="tx1"/>
                </a:solidFill>
                <a:latin typeface="Times New Roman" panose="02020603050405020304" pitchFamily="18" charset="0"/>
                <a:cs typeface="Times New Roman" panose="02020603050405020304" pitchFamily="18" charset="0"/>
              </a:rPr>
              <a:t> имеет линейный характер в исследуемом диапазоне концентраций и описывается уравнением у=0,337х+0,0691</a:t>
            </a:r>
          </a:p>
          <a:p>
            <a:pPr algn="l">
              <a:spcBef>
                <a:spcPts val="0"/>
              </a:spcBef>
            </a:pPr>
            <a:r>
              <a:rPr lang="en-US" sz="2400" b="1" i="1" dirty="0">
                <a:solidFill>
                  <a:srgbClr val="0070C0"/>
                </a:solidFill>
                <a:latin typeface="Times New Roman" panose="02020603050405020304" pitchFamily="18" charset="0"/>
                <a:cs typeface="Times New Roman" panose="02020603050405020304" pitchFamily="18" charset="0"/>
              </a:rPr>
              <a:t>r</a:t>
            </a:r>
            <a:r>
              <a:rPr lang="ru-RU" sz="2400" b="1" dirty="0">
                <a:solidFill>
                  <a:srgbClr val="0070C0"/>
                </a:solidFill>
                <a:latin typeface="Times New Roman" panose="02020603050405020304" pitchFamily="18" charset="0"/>
                <a:cs typeface="Times New Roman" panose="02020603050405020304" pitchFamily="18" charset="0"/>
              </a:rPr>
              <a:t> = 0,9994</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Аналитический диапазон методики соответствует</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диапазону линейности и составляет от 25 до 85 мкг/мл.</a:t>
            </a: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994D187D-E8AE-4474-8FBE-C00A12FAA50A}"/>
              </a:ext>
            </a:extLst>
          </p:cNvPr>
          <p:cNvPicPr>
            <a:picLocks noChangeAspect="1"/>
          </p:cNvPicPr>
          <p:nvPr/>
        </p:nvPicPr>
        <p:blipFill>
          <a:blip r:embed="rId2"/>
          <a:stretch>
            <a:fillRect/>
          </a:stretch>
        </p:blipFill>
        <p:spPr>
          <a:xfrm>
            <a:off x="4877477" y="2492896"/>
            <a:ext cx="3888432" cy="2698305"/>
          </a:xfrm>
          <a:prstGeom prst="rect">
            <a:avLst/>
          </a:prstGeom>
        </p:spPr>
      </p:pic>
    </p:spTree>
    <p:extLst>
      <p:ext uri="{BB962C8B-B14F-4D97-AF65-F5344CB8AC3E}">
        <p14:creationId xmlns:p14="http://schemas.microsoft.com/office/powerpoint/2010/main" val="3888598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nSpc>
                <a:spcPct val="80000"/>
              </a:lnSpc>
              <a:spcBef>
                <a:spcPts val="0"/>
              </a:spcBef>
            </a:pPr>
            <a:r>
              <a:rPr lang="ru-RU" sz="2400" b="1" dirty="0">
                <a:solidFill>
                  <a:srgbClr val="C00000"/>
                </a:solidFill>
                <a:latin typeface="Times New Roman" panose="02020603050405020304" pitchFamily="18" charset="0"/>
                <a:cs typeface="Times New Roman" panose="02020603050405020304" pitchFamily="18" charset="0"/>
              </a:rPr>
              <a:t>Статья по определению органических кислот </a:t>
            </a:r>
          </a:p>
          <a:p>
            <a:pPr>
              <a:lnSpc>
                <a:spcPct val="80000"/>
              </a:lnSpc>
              <a:spcBef>
                <a:spcPts val="0"/>
              </a:spcBef>
            </a:pPr>
            <a:r>
              <a:rPr lang="ru-RU" sz="2400" b="1" dirty="0">
                <a:solidFill>
                  <a:srgbClr val="C00000"/>
                </a:solidFill>
                <a:latin typeface="Times New Roman" panose="02020603050405020304" pitchFamily="18" charset="0"/>
                <a:cs typeface="Times New Roman" panose="02020603050405020304" pitchFamily="18" charset="0"/>
              </a:rPr>
              <a:t>в препарате «Холосас»</a:t>
            </a:r>
          </a:p>
          <a:p>
            <a:pPr algn="l">
              <a:lnSpc>
                <a:spcPct val="80000"/>
              </a:lnSpc>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Линейность и аналитическая область методики изучались анализом </a:t>
            </a:r>
            <a:r>
              <a:rPr lang="ru-RU" sz="2400" b="1" dirty="0">
                <a:solidFill>
                  <a:srgbClr val="0070C0"/>
                </a:solidFill>
                <a:latin typeface="Times New Roman" panose="02020603050405020304" pitchFamily="18" charset="0"/>
                <a:cs typeface="Times New Roman" panose="02020603050405020304" pitchFamily="18" charset="0"/>
              </a:rPr>
              <a:t>7 проб на 7 уровнях </a:t>
            </a:r>
            <a:r>
              <a:rPr lang="ru-RU" sz="2400" dirty="0">
                <a:solidFill>
                  <a:schemeClr val="tx1"/>
                </a:solidFill>
                <a:latin typeface="Times New Roman" panose="02020603050405020304" pitchFamily="18" charset="0"/>
                <a:cs typeface="Times New Roman" panose="02020603050405020304" pitchFamily="18" charset="0"/>
              </a:rPr>
              <a:t>концентрации в диапазоне </a:t>
            </a:r>
          </a:p>
          <a:p>
            <a:pPr algn="l">
              <a:lnSpc>
                <a:spcPct val="80000"/>
              </a:lnSpc>
              <a:spcBef>
                <a:spcPts val="0"/>
              </a:spcBef>
            </a:pPr>
            <a:r>
              <a:rPr lang="ru-RU" sz="2400" dirty="0">
                <a:solidFill>
                  <a:schemeClr val="tx1"/>
                </a:solidFill>
                <a:latin typeface="Times New Roman" panose="02020603050405020304" pitchFamily="18" charset="0"/>
                <a:cs typeface="Times New Roman" panose="02020603050405020304" pitchFamily="18" charset="0"/>
              </a:rPr>
              <a:t>70–130% от количества органических кислот, принятого за 100%. Сравнение зависимости массы кислоты от количества электричества показало, что она имеет линейный характер и описывается уравнением </a:t>
            </a:r>
            <a:r>
              <a:rPr lang="ru-RU" sz="2400" b="1" i="1" dirty="0">
                <a:solidFill>
                  <a:srgbClr val="0070C0"/>
                </a:solidFill>
                <a:latin typeface="Times New Roman" panose="02020603050405020304" pitchFamily="18" charset="0"/>
                <a:cs typeface="Times New Roman" panose="02020603050405020304" pitchFamily="18" charset="0"/>
              </a:rPr>
              <a:t>y=</a:t>
            </a:r>
            <a:r>
              <a:rPr lang="ru-RU" sz="2400" b="1" i="1" dirty="0" err="1">
                <a:solidFill>
                  <a:srgbClr val="0070C0"/>
                </a:solidFill>
                <a:latin typeface="Times New Roman" panose="02020603050405020304" pitchFamily="18" charset="0"/>
                <a:cs typeface="Times New Roman" panose="02020603050405020304" pitchFamily="18" charset="0"/>
              </a:rPr>
              <a:t>a+bx</a:t>
            </a:r>
            <a:r>
              <a:rPr lang="ru-RU" sz="2400" dirty="0">
                <a:solidFill>
                  <a:schemeClr val="tx1"/>
                </a:solidFill>
                <a:latin typeface="Times New Roman" panose="02020603050405020304" pitchFamily="18" charset="0"/>
                <a:cs typeface="Times New Roman" panose="02020603050405020304" pitchFamily="18" charset="0"/>
              </a:rPr>
              <a:t>, где </a:t>
            </a:r>
            <a:r>
              <a:rPr lang="ru-RU" sz="2400" i="1" dirty="0">
                <a:solidFill>
                  <a:schemeClr val="tx1"/>
                </a:solidFill>
                <a:latin typeface="Times New Roman" panose="02020603050405020304" pitchFamily="18" charset="0"/>
                <a:cs typeface="Times New Roman" panose="02020603050405020304" pitchFamily="18" charset="0"/>
              </a:rPr>
              <a:t>a</a:t>
            </a:r>
            <a:r>
              <a:rPr lang="ru-RU" sz="2400" dirty="0">
                <a:solidFill>
                  <a:schemeClr val="tx1"/>
                </a:solidFill>
                <a:latin typeface="Times New Roman" panose="02020603050405020304" pitchFamily="18" charset="0"/>
                <a:cs typeface="Times New Roman" panose="02020603050405020304" pitchFamily="18" charset="0"/>
              </a:rPr>
              <a:t>=(0±9)</a:t>
            </a:r>
            <a:r>
              <a:rPr lang="ru-RU"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ru-RU" sz="2400" dirty="0">
                <a:solidFill>
                  <a:schemeClr val="tx1"/>
                </a:solidFill>
                <a:latin typeface="Times New Roman" panose="02020603050405020304" pitchFamily="18" charset="0"/>
                <a:cs typeface="Times New Roman" panose="02020603050405020304" pitchFamily="18" charset="0"/>
              </a:rPr>
              <a:t>10</a:t>
            </a:r>
            <a:r>
              <a:rPr lang="ru-RU" sz="2400" baseline="30000" dirty="0">
                <a:solidFill>
                  <a:schemeClr val="tx1"/>
                </a:solidFill>
                <a:latin typeface="Times New Roman" panose="02020603050405020304" pitchFamily="18" charset="0"/>
                <a:cs typeface="Times New Roman" panose="02020603050405020304" pitchFamily="18" charset="0"/>
              </a:rPr>
              <a:t>-4</a:t>
            </a:r>
            <a:r>
              <a:rPr lang="ru-RU" sz="2400" dirty="0">
                <a:solidFill>
                  <a:schemeClr val="tx1"/>
                </a:solidFill>
                <a:latin typeface="Times New Roman" panose="02020603050405020304" pitchFamily="18" charset="0"/>
                <a:cs typeface="Times New Roman" panose="02020603050405020304" pitchFamily="18" charset="0"/>
              </a:rPr>
              <a:t>, </a:t>
            </a:r>
            <a:r>
              <a:rPr lang="ru-RU" sz="2400" i="1" dirty="0">
                <a:solidFill>
                  <a:schemeClr val="tx1"/>
                </a:solidFill>
                <a:latin typeface="Times New Roman" panose="02020603050405020304" pitchFamily="18" charset="0"/>
                <a:cs typeface="Times New Roman" panose="02020603050405020304" pitchFamily="18" charset="0"/>
              </a:rPr>
              <a:t>b</a:t>
            </a:r>
            <a:r>
              <a:rPr lang="ru-RU" sz="2400" dirty="0">
                <a:solidFill>
                  <a:schemeClr val="tx1"/>
                </a:solidFill>
                <a:latin typeface="Times New Roman" panose="02020603050405020304" pitchFamily="18" charset="0"/>
                <a:cs typeface="Times New Roman" panose="02020603050405020304" pitchFamily="18" charset="0"/>
              </a:rPr>
              <a:t>=(14,40±0,03)</a:t>
            </a:r>
            <a:r>
              <a:rPr lang="ru-RU"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ru-RU" sz="2400" dirty="0">
                <a:solidFill>
                  <a:schemeClr val="tx1"/>
                </a:solidFill>
                <a:latin typeface="Times New Roman" panose="02020603050405020304" pitchFamily="18" charset="0"/>
                <a:cs typeface="Times New Roman" panose="02020603050405020304" pitchFamily="18" charset="0"/>
              </a:rPr>
              <a:t>10</a:t>
            </a:r>
            <a:r>
              <a:rPr lang="ru-RU" sz="2400" baseline="30000" dirty="0">
                <a:solidFill>
                  <a:schemeClr val="tx1"/>
                </a:solidFill>
                <a:latin typeface="Times New Roman" panose="02020603050405020304" pitchFamily="18" charset="0"/>
                <a:cs typeface="Times New Roman" panose="02020603050405020304" pitchFamily="18" charset="0"/>
              </a:rPr>
              <a:t>-4</a:t>
            </a:r>
            <a:r>
              <a:rPr lang="ru-RU" sz="2400" dirty="0">
                <a:solidFill>
                  <a:schemeClr val="tx1"/>
                </a:solidFill>
                <a:latin typeface="Times New Roman" panose="02020603050405020304" pitchFamily="18" charset="0"/>
                <a:cs typeface="Times New Roman" panose="02020603050405020304" pitchFamily="18" charset="0"/>
              </a:rPr>
              <a:t>. Рассчитанное значение коэффициента линейной корреляции </a:t>
            </a:r>
            <a:r>
              <a:rPr lang="en-US" sz="2400" b="1" i="1" dirty="0">
                <a:solidFill>
                  <a:srgbClr val="0070C0"/>
                </a:solidFill>
                <a:latin typeface="Times New Roman" panose="02020603050405020304" pitchFamily="18" charset="0"/>
                <a:cs typeface="Times New Roman" panose="02020603050405020304" pitchFamily="18" charset="0"/>
              </a:rPr>
              <a:t>r</a:t>
            </a:r>
            <a:r>
              <a:rPr lang="ru-RU" sz="2400" b="1" i="1" dirty="0">
                <a:solidFill>
                  <a:srgbClr val="0070C0"/>
                </a:solidFill>
                <a:latin typeface="Times New Roman" panose="02020603050405020304" pitchFamily="18" charset="0"/>
                <a:cs typeface="Times New Roman" panose="02020603050405020304" pitchFamily="18" charset="0"/>
              </a:rPr>
              <a:t> = </a:t>
            </a:r>
            <a:r>
              <a:rPr lang="ru-RU" sz="2400" b="1" dirty="0">
                <a:solidFill>
                  <a:srgbClr val="0070C0"/>
                </a:solidFill>
                <a:latin typeface="Times New Roman" panose="02020603050405020304" pitchFamily="18" charset="0"/>
                <a:cs typeface="Times New Roman" panose="02020603050405020304" pitchFamily="18" charset="0"/>
              </a:rPr>
              <a:t>0,9999</a:t>
            </a: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AECAF7C9-4A5A-4522-9525-ADD05D398D83}"/>
              </a:ext>
            </a:extLst>
          </p:cNvPr>
          <p:cNvPicPr>
            <a:picLocks noChangeAspect="1"/>
          </p:cNvPicPr>
          <p:nvPr/>
        </p:nvPicPr>
        <p:blipFill>
          <a:blip r:embed="rId2"/>
          <a:stretch>
            <a:fillRect/>
          </a:stretch>
        </p:blipFill>
        <p:spPr>
          <a:xfrm>
            <a:off x="4427984" y="3573016"/>
            <a:ext cx="3781425" cy="2790825"/>
          </a:xfrm>
          <a:prstGeom prst="rect">
            <a:avLst/>
          </a:prstGeom>
        </p:spPr>
      </p:pic>
      <p:pic>
        <p:nvPicPr>
          <p:cNvPr id="8" name="Рисунок 7">
            <a:extLst>
              <a:ext uri="{FF2B5EF4-FFF2-40B4-BE49-F238E27FC236}">
                <a16:creationId xmlns:a16="http://schemas.microsoft.com/office/drawing/2014/main" id="{3E5EE22D-A60C-40B2-81ED-8A96F192538E}"/>
              </a:ext>
            </a:extLst>
          </p:cNvPr>
          <p:cNvPicPr>
            <a:picLocks noChangeAspect="1"/>
          </p:cNvPicPr>
          <p:nvPr/>
        </p:nvPicPr>
        <p:blipFill>
          <a:blip r:embed="rId3"/>
          <a:stretch>
            <a:fillRect/>
          </a:stretch>
        </p:blipFill>
        <p:spPr>
          <a:xfrm>
            <a:off x="461083" y="3645024"/>
            <a:ext cx="3724275" cy="561975"/>
          </a:xfrm>
          <a:prstGeom prst="rect">
            <a:avLst/>
          </a:prstGeom>
        </p:spPr>
      </p:pic>
    </p:spTree>
    <p:extLst>
      <p:ext uri="{BB962C8B-B14F-4D97-AF65-F5344CB8AC3E}">
        <p14:creationId xmlns:p14="http://schemas.microsoft.com/office/powerpoint/2010/main" val="7621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nSpc>
                <a:spcPct val="80000"/>
              </a:lnSpc>
              <a:spcBef>
                <a:spcPts val="0"/>
              </a:spcBef>
            </a:pPr>
            <a:r>
              <a:rPr lang="ru-RU" sz="2400" b="1" dirty="0">
                <a:solidFill>
                  <a:srgbClr val="C00000"/>
                </a:solidFill>
                <a:latin typeface="Times New Roman" panose="02020603050405020304" pitchFamily="18" charset="0"/>
                <a:cs typeface="Times New Roman" panose="02020603050405020304" pitchFamily="18" charset="0"/>
              </a:rPr>
              <a:t>Статья по определению воды в субстанции эритромицина</a:t>
            </a:r>
          </a:p>
          <a:p>
            <a:pPr algn="l">
              <a:spcBef>
                <a:spcPts val="0"/>
              </a:spcBef>
            </a:pP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Линейность и диапазон применения методики устанавливали путем статистической обработки выборки, полученной в результате анализа </a:t>
            </a:r>
            <a:r>
              <a:rPr lang="ru-RU"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 модельных проб </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 добавлением известного количества </a:t>
            </a:r>
            <a:r>
              <a:rPr lang="de-DE"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HYDRANAL</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натрия тартрата двуводного </a:t>
            </a:r>
            <a:r>
              <a:rPr lang="ru-RU"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на 9 уровнях концентрации</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диапазоне от концентрации воды, обнаруженной в эритромицине (3,94%), </a:t>
            </a:r>
            <a:r>
              <a:rPr lang="ru-RU"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до 120% </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 нормируемого содержания воды в эритромицине (не более 6,5%). Исследование зависимости между количеством электричества и массой воды показало, что она имеет линейный характер и описывается уравнением: </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a:t>
            </a:r>
            <a:r>
              <a:rPr lang="ru-RU"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bx</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где </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=-0,38</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0,26, </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=11,09</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0,18. Рассчитанное значение коэффициента линейной корреляции составляет </a:t>
            </a:r>
            <a:r>
              <a:rPr lang="ru-RU"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0,9991</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Bef>
                <a:spcPts val="0"/>
              </a:spcBef>
            </a:pPr>
            <a:endParaRPr lang="ru-RU" sz="2400" dirty="0">
              <a:solidFill>
                <a:schemeClr val="tx1"/>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BBBFBA73-CC2D-4D0D-928D-8BA50D608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828" y="3933056"/>
            <a:ext cx="3096344" cy="219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651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ПРАВИЛЬНОСТЬ </a:t>
            </a:r>
          </a:p>
          <a:p>
            <a:pPr algn="l"/>
            <a:r>
              <a:rPr lang="ru-RU" sz="2800" dirty="0">
                <a:solidFill>
                  <a:schemeClr val="tx1"/>
                </a:solidFill>
                <a:latin typeface="Times New Roman" panose="02020603050405020304" pitchFamily="18" charset="0"/>
                <a:cs typeface="Times New Roman" panose="02020603050405020304" pitchFamily="18" charset="0"/>
              </a:rPr>
              <a:t>Правильность методики характеризуется отклонением среднего результата определений, выполненных с ее использованием, от значения, принимаемого за истинное. </a:t>
            </a:r>
          </a:p>
          <a:p>
            <a:pPr algn="l"/>
            <a:r>
              <a:rPr lang="ru-RU" sz="2800" dirty="0" err="1">
                <a:solidFill>
                  <a:schemeClr val="tx1"/>
                </a:solidFill>
                <a:latin typeface="Times New Roman" panose="02020603050405020304" pitchFamily="18" charset="0"/>
                <a:cs typeface="Times New Roman" panose="02020603050405020304" pitchFamily="18" charset="0"/>
              </a:rPr>
              <a:t>Валидируемая</a:t>
            </a:r>
            <a:r>
              <a:rPr lang="ru-RU" sz="2800" dirty="0">
                <a:solidFill>
                  <a:schemeClr val="tx1"/>
                </a:solidFill>
                <a:latin typeface="Times New Roman" panose="02020603050405020304" pitchFamily="18" charset="0"/>
                <a:cs typeface="Times New Roman" panose="02020603050405020304" pitchFamily="18" charset="0"/>
              </a:rPr>
              <a:t> методика признается правильной, если значения, принимаемые за истинные, лежат внутри доверительных интервалов соответствующих средних результатов анализов, полученных экспериментально по данной методике.</a:t>
            </a:r>
          </a:p>
        </p:txBody>
      </p:sp>
    </p:spTree>
    <p:extLst>
      <p:ext uri="{BB962C8B-B14F-4D97-AF65-F5344CB8AC3E}">
        <p14:creationId xmlns:p14="http://schemas.microsoft.com/office/powerpoint/2010/main" val="3140603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r>
              <a:rPr lang="ru-RU" sz="2800" dirty="0">
                <a:solidFill>
                  <a:schemeClr val="tx1"/>
                </a:solidFill>
                <a:latin typeface="Times New Roman" panose="02020603050405020304" pitchFamily="18" charset="0"/>
                <a:cs typeface="Times New Roman" panose="02020603050405020304" pitchFamily="18" charset="0"/>
              </a:rPr>
              <a:t>Способы оценки правильности :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а) анализ с использованием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стандартных образцов или модельных смесей с известным содержанием (концентрацией) определяемого вещества;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б) сравнение результатов, полученных с использованием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и образцовой методики, правильность которой ранее установлена;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в) рассмотрение результатов изучения линейности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если свободный член в уравнении (см выше) статистически достоверно не отличается от нуля, то использование такой методики дает результаты, свободные от систематической ошибки.</a:t>
            </a:r>
          </a:p>
        </p:txBody>
      </p:sp>
    </p:spTree>
    <p:extLst>
      <p:ext uri="{BB962C8B-B14F-4D97-AF65-F5344CB8AC3E}">
        <p14:creationId xmlns:p14="http://schemas.microsoft.com/office/powerpoint/2010/main" val="3140603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endParaRPr lang="ru-RU" b="1" dirty="0">
              <a:solidFill>
                <a:srgbClr val="FF0000"/>
              </a:solidFill>
              <a:latin typeface="Times New Roman" panose="02020603050405020304" pitchFamily="18" charset="0"/>
              <a:cs typeface="Times New Roman" panose="02020603050405020304" pitchFamily="18" charset="0"/>
            </a:endParaRPr>
          </a:p>
          <a:p>
            <a:r>
              <a:rPr lang="ru-RU" sz="2800" b="1" dirty="0">
                <a:solidFill>
                  <a:srgbClr val="FF0000"/>
                </a:solidFill>
                <a:latin typeface="Times New Roman" panose="02020603050405020304" pitchFamily="18" charset="0"/>
                <a:cs typeface="Times New Roman" panose="02020603050405020304" pitchFamily="18" charset="0"/>
              </a:rPr>
              <a:t>ПРЕЦИЗИОННОСТЬ </a:t>
            </a:r>
          </a:p>
          <a:p>
            <a:pPr algn="l"/>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методики характеризуется рассеянием результатов, получаемых с ее использованием, относительно величины среднего результата. </a:t>
            </a:r>
          </a:p>
          <a:p>
            <a:pPr algn="l"/>
            <a:r>
              <a:rPr lang="ru-RU" sz="2800" dirty="0">
                <a:solidFill>
                  <a:schemeClr val="tx1"/>
                </a:solidFill>
                <a:latin typeface="Times New Roman" panose="02020603050405020304" pitchFamily="18" charset="0"/>
                <a:cs typeface="Times New Roman" panose="02020603050405020304" pitchFamily="18" charset="0"/>
              </a:rPr>
              <a:t>     Мерой такого рассеяния является величина стандартного отклонения результата отдельного определения, полученная для выборки достаточно большого объема</a:t>
            </a:r>
          </a:p>
          <a:p>
            <a:pPr algn="l"/>
            <a:r>
              <a:rPr lang="ru-RU" sz="2800" dirty="0">
                <a:solidFill>
                  <a:schemeClr val="tx1"/>
                </a:solidFill>
                <a:latin typeface="Times New Roman" panose="02020603050405020304" pitchFamily="18" charset="0"/>
                <a:cs typeface="Times New Roman" panose="02020603050405020304" pitchFamily="18" charset="0"/>
              </a:rPr>
              <a:t>или определяется относительное стандартное отклонение </a:t>
            </a:r>
            <a:r>
              <a:rPr lang="en-US" sz="2800" dirty="0">
                <a:solidFill>
                  <a:schemeClr val="tx1"/>
                </a:solidFill>
                <a:latin typeface="Times New Roman" panose="02020603050405020304" pitchFamily="18" charset="0"/>
                <a:cs typeface="Times New Roman" panose="02020603050405020304" pitchFamily="18" charset="0"/>
              </a:rPr>
              <a:t>(</a:t>
            </a:r>
            <a:r>
              <a:rPr lang="en-US" sz="2800" i="1" dirty="0">
                <a:solidFill>
                  <a:schemeClr val="tx1"/>
                </a:solidFill>
                <a:latin typeface="Times New Roman" panose="02020603050405020304" pitchFamily="18" charset="0"/>
                <a:cs typeface="Times New Roman" panose="02020603050405020304" pitchFamily="18" charset="0"/>
              </a:rPr>
              <a:t>S</a:t>
            </a:r>
            <a:r>
              <a:rPr lang="en-US" sz="2800" baseline="-25000" dirty="0">
                <a:solidFill>
                  <a:schemeClr val="tx1"/>
                </a:solidFill>
                <a:latin typeface="Times New Roman" panose="02020603050405020304" pitchFamily="18" charset="0"/>
                <a:cs typeface="Times New Roman" panose="02020603050405020304" pitchFamily="18" charset="0"/>
              </a:rPr>
              <a:t>r</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или </a:t>
            </a:r>
            <a:r>
              <a:rPr lang="en-US" sz="2800" dirty="0">
                <a:solidFill>
                  <a:schemeClr val="tx1"/>
                </a:solidFill>
                <a:latin typeface="Times New Roman" panose="02020603050405020304" pitchFamily="18" charset="0"/>
                <a:cs typeface="Times New Roman" panose="02020603050405020304" pitchFamily="18" charset="0"/>
              </a:rPr>
              <a:t>RSD %)</a:t>
            </a:r>
            <a:r>
              <a:rPr lang="ru-RU" sz="2800" dirty="0">
                <a:solidFill>
                  <a:schemeClr val="tx1"/>
                </a:solidFill>
                <a:latin typeface="Times New Roman" panose="02020603050405020304" pitchFamily="18" charset="0"/>
                <a:cs typeface="Times New Roman" panose="02020603050405020304" pitchFamily="18" charset="0"/>
              </a:rPr>
              <a:t> для выборки достаточно большого объема (не должна превышать 0,03 или 3%)</a:t>
            </a:r>
          </a:p>
          <a:p>
            <a:pPr algn="l"/>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603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должна исследоваться на однородных образцах и может оцениваться в трех вариантах: </a:t>
            </a:r>
          </a:p>
          <a:p>
            <a:pPr algn="l"/>
            <a:r>
              <a:rPr lang="ru-RU" sz="2800" dirty="0">
                <a:solidFill>
                  <a:schemeClr val="tx1"/>
                </a:solidFill>
                <a:latin typeface="Times New Roman" panose="02020603050405020304" pitchFamily="18" charset="0"/>
                <a:cs typeface="Times New Roman" panose="02020603050405020304" pitchFamily="18" charset="0"/>
              </a:rPr>
              <a:t>– как повторяемость (сходимость); </a:t>
            </a:r>
          </a:p>
          <a:p>
            <a:pPr algn="l"/>
            <a:r>
              <a:rPr lang="ru-RU" sz="2800" dirty="0">
                <a:solidFill>
                  <a:schemeClr val="tx1"/>
                </a:solidFill>
                <a:latin typeface="Times New Roman" panose="02020603050405020304" pitchFamily="18" charset="0"/>
                <a:cs typeface="Times New Roman" panose="02020603050405020304" pitchFamily="18" charset="0"/>
              </a:rPr>
              <a:t>– как </a:t>
            </a:r>
            <a:r>
              <a:rPr lang="ru-RU" sz="2800" dirty="0" err="1">
                <a:solidFill>
                  <a:schemeClr val="tx1"/>
                </a:solidFill>
                <a:latin typeface="Times New Roman" panose="02020603050405020304" pitchFamily="18" charset="0"/>
                <a:cs typeface="Times New Roman" panose="02020603050405020304" pitchFamily="18" charset="0"/>
              </a:rPr>
              <a:t>внутрилабораторная</a:t>
            </a:r>
            <a:r>
              <a:rPr lang="ru-RU" sz="2800" dirty="0">
                <a:solidFill>
                  <a:schemeClr val="tx1"/>
                </a:solidFill>
                <a:latin typeface="Times New Roman" panose="02020603050405020304" pitchFamily="18" charset="0"/>
                <a:cs typeface="Times New Roman" panose="02020603050405020304" pitchFamily="18" charset="0"/>
              </a:rPr>
              <a:t> (промежуточная) </a:t>
            </a: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a:t>
            </a:r>
          </a:p>
          <a:p>
            <a:pPr algn="l"/>
            <a:r>
              <a:rPr lang="ru-RU" sz="2800" dirty="0">
                <a:solidFill>
                  <a:schemeClr val="tx1"/>
                </a:solidFill>
                <a:latin typeface="Times New Roman" panose="02020603050405020304" pitchFamily="18" charset="0"/>
                <a:cs typeface="Times New Roman" panose="02020603050405020304" pitchFamily="18" charset="0"/>
              </a:rPr>
              <a:t>– как межлабораторная </a:t>
            </a: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воспроизводимость</a:t>
            </a:r>
            <a:r>
              <a:rPr lang="ru-RU" sz="2800" dirty="0">
                <a:solidFill>
                  <a:schemeClr val="tx1"/>
                </a:solidFill>
                <a:latin typeface="Times New Roman" panose="02020603050405020304" pitchFamily="18" charset="0"/>
                <a:cs typeface="Times New Roman" panose="02020603050405020304" pitchFamily="18" charset="0"/>
              </a:rPr>
              <a:t>). </a:t>
            </a:r>
          </a:p>
          <a:p>
            <a:pPr algn="l"/>
            <a:r>
              <a:rPr lang="ru-RU" sz="2800" dirty="0">
                <a:solidFill>
                  <a:schemeClr val="tx1"/>
                </a:solidFill>
                <a:latin typeface="Times New Roman" panose="02020603050405020304" pitchFamily="18" charset="0"/>
                <a:cs typeface="Times New Roman" panose="02020603050405020304" pitchFamily="18" charset="0"/>
              </a:rPr>
              <a:t>Результаты оценки методики анализа по каждому из вариантов </a:t>
            </a:r>
            <a:r>
              <a:rPr lang="ru-RU" sz="2800" dirty="0" err="1">
                <a:solidFill>
                  <a:schemeClr val="tx1"/>
                </a:solidFill>
                <a:latin typeface="Times New Roman" panose="02020603050405020304" pitchFamily="18" charset="0"/>
                <a:cs typeface="Times New Roman" panose="02020603050405020304" pitchFamily="18" charset="0"/>
              </a:rPr>
              <a:t>прецизионности</a:t>
            </a:r>
            <a:r>
              <a:rPr lang="ru-RU" sz="2800" dirty="0">
                <a:solidFill>
                  <a:schemeClr val="tx1"/>
                </a:solidFill>
                <a:latin typeface="Times New Roman" panose="02020603050405020304" pitchFamily="18" charset="0"/>
                <a:cs typeface="Times New Roman" panose="02020603050405020304" pitchFamily="18" charset="0"/>
              </a:rPr>
              <a:t> обычно характеризуются соответствующим значением величины стандартного отклонения результата отдельного определения.</a:t>
            </a:r>
          </a:p>
        </p:txBody>
      </p:sp>
    </p:spTree>
    <p:extLst>
      <p:ext uri="{BB962C8B-B14F-4D97-AF65-F5344CB8AC3E}">
        <p14:creationId xmlns:p14="http://schemas.microsoft.com/office/powerpoint/2010/main" val="314060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116632"/>
            <a:ext cx="9036496" cy="6480720"/>
          </a:xfrm>
        </p:spPr>
        <p:txBody>
          <a:bodyPr/>
          <a:lstStyle/>
          <a:p>
            <a:r>
              <a:rPr lang="ru-RU" sz="2800" b="1" dirty="0">
                <a:solidFill>
                  <a:srgbClr val="0070C0"/>
                </a:solidFill>
                <a:latin typeface="Times New Roman" panose="02020603050405020304" pitchFamily="18" charset="0"/>
                <a:cs typeface="Times New Roman" panose="02020603050405020304" pitchFamily="18" charset="0"/>
              </a:rPr>
              <a:t>Параметры, определяемые при валидации</a:t>
            </a:r>
          </a:p>
          <a:p>
            <a:pPr algn="l"/>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992888" cy="5986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199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r>
              <a:rPr lang="ru-RU" sz="2800" b="1" dirty="0">
                <a:solidFill>
                  <a:srgbClr val="0070C0"/>
                </a:solidFill>
                <a:latin typeface="Times New Roman" panose="02020603050405020304" pitchFamily="18" charset="0"/>
                <a:cs typeface="Times New Roman" panose="02020603050405020304" pitchFamily="18" charset="0"/>
              </a:rPr>
              <a:t>Повторяемость</a:t>
            </a:r>
            <a:r>
              <a:rPr lang="ru-RU" sz="2800" dirty="0">
                <a:solidFill>
                  <a:schemeClr val="tx1"/>
                </a:solidFill>
                <a:latin typeface="Times New Roman" panose="02020603050405020304" pitchFamily="18" charset="0"/>
                <a:cs typeface="Times New Roman" panose="02020603050405020304" pitchFamily="18" charset="0"/>
              </a:rPr>
              <a:t> аналитической методики оценивают по независимым результатам, полученным в одинаковых регламентированных условиях в одной лаборатории (один и тот же исполнитель, одно и то же оборудование, один и тот же набор реактивов) в пределах короткого промежутка времени.</a:t>
            </a:r>
          </a:p>
          <a:p>
            <a:pPr algn="l">
              <a:spcBef>
                <a:spcPts val="0"/>
              </a:spcBef>
            </a:pPr>
            <a:r>
              <a:rPr lang="ru-RU" sz="2800" b="1" dirty="0" err="1">
                <a:solidFill>
                  <a:srgbClr val="0070C0"/>
                </a:solidFill>
                <a:latin typeface="Times New Roman" panose="02020603050405020304" pitchFamily="18" charset="0"/>
                <a:cs typeface="Times New Roman" panose="02020603050405020304" pitchFamily="18" charset="0"/>
              </a:rPr>
              <a:t>Внутрилабораторная</a:t>
            </a:r>
            <a:r>
              <a:rPr lang="ru-RU" sz="2800" b="1" dirty="0">
                <a:solidFill>
                  <a:srgbClr val="0070C0"/>
                </a:solidFill>
                <a:latin typeface="Times New Roman" panose="02020603050405020304" pitchFamily="18" charset="0"/>
                <a:cs typeface="Times New Roman" panose="02020603050405020304" pitchFamily="18" charset="0"/>
              </a:rPr>
              <a:t> (промежуточная) </a:t>
            </a:r>
            <a:r>
              <a:rPr lang="ru-RU" sz="2800" b="1" dirty="0" err="1">
                <a:solidFill>
                  <a:srgbClr val="0070C0"/>
                </a:solidFill>
                <a:latin typeface="Times New Roman" panose="02020603050405020304" pitchFamily="18" charset="0"/>
                <a:cs typeface="Times New Roman" panose="02020603050405020304" pitchFamily="18" charset="0"/>
              </a:rPr>
              <a:t>прецизионность</a:t>
            </a:r>
            <a:r>
              <a:rPr lang="ru-RU" sz="2800" b="1" dirty="0">
                <a:solidFill>
                  <a:srgbClr val="0070C0"/>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оценивается в условиях работы одной лаборатории (разные дни, разные исполнители, разное оборудование и т. д.).</a:t>
            </a:r>
          </a:p>
          <a:p>
            <a:pPr algn="l">
              <a:spcBef>
                <a:spcPts val="0"/>
              </a:spcBef>
            </a:pPr>
            <a:r>
              <a:rPr lang="ru-RU" sz="2800" b="1" dirty="0">
                <a:solidFill>
                  <a:srgbClr val="0070C0"/>
                </a:solidFill>
                <a:latin typeface="Times New Roman" panose="02020603050405020304" pitchFamily="18" charset="0"/>
                <a:cs typeface="Times New Roman" panose="02020603050405020304" pitchFamily="18" charset="0"/>
              </a:rPr>
              <a:t>Межлабораторная </a:t>
            </a:r>
            <a:r>
              <a:rPr lang="ru-RU" sz="2800" b="1" dirty="0" err="1">
                <a:solidFill>
                  <a:srgbClr val="0070C0"/>
                </a:solidFill>
                <a:latin typeface="Times New Roman" panose="02020603050405020304" pitchFamily="18" charset="0"/>
                <a:cs typeface="Times New Roman" panose="02020603050405020304" pitchFamily="18" charset="0"/>
              </a:rPr>
              <a:t>прецизионность</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воспроизводимость</a:t>
            </a:r>
            <a:r>
              <a:rPr lang="ru-RU" sz="2800" b="1" dirty="0">
                <a:solidFill>
                  <a:srgbClr val="0070C0"/>
                </a:solidFill>
                <a:latin typeface="Times New Roman" panose="02020603050405020304" pitchFamily="18" charset="0"/>
                <a:cs typeface="Times New Roman" panose="02020603050405020304" pitchFamily="18" charset="0"/>
              </a:rPr>
              <a:t>)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оценивается при проведении испытаний в разных лабораториях.</a:t>
            </a:r>
          </a:p>
        </p:txBody>
      </p:sp>
    </p:spTree>
    <p:extLst>
      <p:ext uri="{BB962C8B-B14F-4D97-AF65-F5344CB8AC3E}">
        <p14:creationId xmlns:p14="http://schemas.microsoft.com/office/powerpoint/2010/main" val="3140603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r>
              <a:rPr lang="ru-RU" sz="2800" dirty="0" err="1">
                <a:solidFill>
                  <a:schemeClr val="tx1"/>
                </a:solidFill>
                <a:latin typeface="Times New Roman" panose="02020603050405020304" pitchFamily="18" charset="0"/>
                <a:cs typeface="Times New Roman" panose="02020603050405020304" pitchFamily="18" charset="0"/>
              </a:rPr>
              <a:t>Прецизионность</a:t>
            </a:r>
            <a:r>
              <a:rPr lang="ru-RU" sz="2800" dirty="0">
                <a:solidFill>
                  <a:schemeClr val="tx1"/>
                </a:solidFill>
                <a:latin typeface="Times New Roman" panose="02020603050405020304" pitchFamily="18" charset="0"/>
                <a:cs typeface="Times New Roman" panose="02020603050405020304" pitchFamily="18" charset="0"/>
              </a:rPr>
              <a:t> оценивается для любой методики количественного определения по результатам </a:t>
            </a:r>
            <a:r>
              <a:rPr lang="ru-RU" sz="2800" b="1" dirty="0">
                <a:solidFill>
                  <a:srgbClr val="0070C0"/>
                </a:solidFill>
                <a:latin typeface="Times New Roman" panose="02020603050405020304" pitchFamily="18" charset="0"/>
                <a:cs typeface="Times New Roman" panose="02020603050405020304" pitchFamily="18" charset="0"/>
              </a:rPr>
              <a:t>не менее трех определений для каждого из трех уровней </a:t>
            </a:r>
            <a:r>
              <a:rPr lang="ru-RU" sz="2800" dirty="0">
                <a:solidFill>
                  <a:schemeClr val="tx1"/>
                </a:solidFill>
                <a:latin typeface="Times New Roman" panose="02020603050405020304" pitchFamily="18" charset="0"/>
                <a:cs typeface="Times New Roman" panose="02020603050405020304" pitchFamily="18" charset="0"/>
              </a:rPr>
              <a:t>определяемых величин (нижнего, среднего и верхнего), лежащих в пределах аналитической области методики. </a:t>
            </a:r>
          </a:p>
          <a:p>
            <a:pPr algn="l">
              <a:spcBef>
                <a:spcPts val="0"/>
              </a:spcBef>
            </a:pPr>
            <a:r>
              <a:rPr lang="ru-RU" sz="2800" b="1" dirty="0">
                <a:solidFill>
                  <a:srgbClr val="0070C0"/>
                </a:solidFill>
                <a:latin typeface="Times New Roman" panose="02020603050405020304" pitchFamily="18" charset="0"/>
                <a:cs typeface="Times New Roman" panose="02020603050405020304" pitchFamily="18" charset="0"/>
              </a:rPr>
              <a:t>Повторяемость</a:t>
            </a:r>
            <a:r>
              <a:rPr lang="ru-RU" sz="2800" dirty="0">
                <a:solidFill>
                  <a:schemeClr val="tx1"/>
                </a:solidFill>
                <a:latin typeface="Times New Roman" panose="02020603050405020304" pitchFamily="18" charset="0"/>
                <a:cs typeface="Times New Roman" panose="02020603050405020304" pitchFamily="18" charset="0"/>
              </a:rPr>
              <a:t> также может оцениваться для любой методики количественного определения </a:t>
            </a:r>
            <a:r>
              <a:rPr lang="ru-RU" sz="2800" b="1" dirty="0">
                <a:solidFill>
                  <a:srgbClr val="0070C0"/>
                </a:solidFill>
                <a:latin typeface="Times New Roman" panose="02020603050405020304" pitchFamily="18" charset="0"/>
                <a:cs typeface="Times New Roman" panose="02020603050405020304" pitchFamily="18" charset="0"/>
              </a:rPr>
              <a:t>по результатам не менее шести определений </a:t>
            </a:r>
            <a:r>
              <a:rPr lang="ru-RU" sz="2800" dirty="0">
                <a:solidFill>
                  <a:schemeClr val="tx1"/>
                </a:solidFill>
                <a:latin typeface="Times New Roman" panose="02020603050405020304" pitchFamily="18" charset="0"/>
                <a:cs typeface="Times New Roman" panose="02020603050405020304" pitchFamily="18" charset="0"/>
              </a:rPr>
              <a:t>для образцов с содержанием определяемого вещества, близким к номинальному. </a:t>
            </a:r>
          </a:p>
          <a:p>
            <a:pPr algn="l">
              <a:spcBef>
                <a:spcPts val="0"/>
              </a:spcBef>
            </a:pPr>
            <a:r>
              <a:rPr lang="ru-RU" sz="2800" dirty="0">
                <a:solidFill>
                  <a:schemeClr val="tx1"/>
                </a:solidFill>
                <a:latin typeface="Times New Roman" panose="02020603050405020304" pitchFamily="18" charset="0"/>
                <a:cs typeface="Times New Roman" panose="02020603050405020304" pitchFamily="18" charset="0"/>
              </a:rPr>
              <a:t>Во многих случаях оценка </a:t>
            </a:r>
            <a:r>
              <a:rPr lang="ru-RU" sz="2800" dirty="0" err="1">
                <a:solidFill>
                  <a:schemeClr val="tx1"/>
                </a:solidFill>
                <a:latin typeface="Times New Roman" panose="02020603050405020304" pitchFamily="18" charset="0"/>
                <a:cs typeface="Times New Roman" panose="02020603050405020304" pitchFamily="18" charset="0"/>
              </a:rPr>
              <a:t>прецизионности</a:t>
            </a:r>
            <a:r>
              <a:rPr lang="ru-RU" sz="2800" dirty="0">
                <a:solidFill>
                  <a:schemeClr val="tx1"/>
                </a:solidFill>
                <a:latin typeface="Times New Roman" panose="02020603050405020304" pitchFamily="18" charset="0"/>
                <a:cs typeface="Times New Roman" panose="02020603050405020304" pitchFamily="18" charset="0"/>
              </a:rPr>
              <a:t> может быть проведена по результатам обработки экспериментальных данных методом наименьших квадратов</a:t>
            </a:r>
          </a:p>
        </p:txBody>
      </p:sp>
    </p:spTree>
    <p:extLst>
      <p:ext uri="{BB962C8B-B14F-4D97-AF65-F5344CB8AC3E}">
        <p14:creationId xmlns:p14="http://schemas.microsoft.com/office/powerpoint/2010/main" val="314060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Статья по определению </a:t>
            </a:r>
            <a:r>
              <a:rPr lang="ru-RU" sz="2400" b="1" dirty="0" err="1">
                <a:solidFill>
                  <a:srgbClr val="C00000"/>
                </a:solidFill>
                <a:latin typeface="Times New Roman" panose="02020603050405020304" pitchFamily="18" charset="0"/>
                <a:cs typeface="Times New Roman" panose="02020603050405020304" pitchFamily="18" charset="0"/>
              </a:rPr>
              <a:t>этерикоксиба</a:t>
            </a:r>
            <a:r>
              <a:rPr lang="ru-RU" sz="2400" b="1" dirty="0">
                <a:solidFill>
                  <a:srgbClr val="C00000"/>
                </a:solidFill>
                <a:latin typeface="Times New Roman" panose="02020603050405020304" pitchFamily="18" charset="0"/>
                <a:cs typeface="Times New Roman" panose="02020603050405020304" pitchFamily="18" charset="0"/>
              </a:rPr>
              <a:t> в таблетках</a:t>
            </a:r>
          </a:p>
          <a:p>
            <a:pPr algn="l">
              <a:lnSpc>
                <a:spcPct val="80000"/>
              </a:lnSpc>
              <a:spcBef>
                <a:spcPts val="0"/>
              </a:spcBef>
            </a:pPr>
            <a:r>
              <a:rPr lang="ru-RU" sz="2400" b="1" dirty="0">
                <a:solidFill>
                  <a:srgbClr val="0070C0"/>
                </a:solidFill>
                <a:latin typeface="Times New Roman" panose="02020603050405020304" pitchFamily="18" charset="0"/>
                <a:cs typeface="Times New Roman" panose="02020603050405020304" pitchFamily="18" charset="0"/>
              </a:rPr>
              <a:t>Повторяемость методики </a:t>
            </a:r>
            <a:r>
              <a:rPr lang="ru-RU" sz="2400" dirty="0">
                <a:solidFill>
                  <a:schemeClr val="tx1"/>
                </a:solidFill>
                <a:latin typeface="Times New Roman" panose="02020603050405020304" pitchFamily="18" charset="0"/>
                <a:cs typeface="Times New Roman" panose="02020603050405020304" pitchFamily="18" charset="0"/>
              </a:rPr>
              <a:t>характеризует </a:t>
            </a:r>
            <a:r>
              <a:rPr lang="ru-RU" sz="2400" dirty="0" err="1">
                <a:solidFill>
                  <a:schemeClr val="tx1"/>
                </a:solidFill>
                <a:latin typeface="Times New Roman" panose="02020603050405020304" pitchFamily="18" charset="0"/>
                <a:cs typeface="Times New Roman" panose="02020603050405020304" pitchFamily="18" charset="0"/>
              </a:rPr>
              <a:t>прецизионность</a:t>
            </a:r>
            <a:r>
              <a:rPr lang="ru-RU" sz="2400" dirty="0">
                <a:solidFill>
                  <a:schemeClr val="tx1"/>
                </a:solidFill>
                <a:latin typeface="Times New Roman" panose="02020603050405020304" pitchFamily="18" charset="0"/>
                <a:cs typeface="Times New Roman" panose="02020603050405020304" pitchFamily="18" charset="0"/>
              </a:rPr>
              <a:t> методики при выполнении повторных испытаний в одинаковых рабочих условиях в пределах короткого промежутка времени. Оценка проводилась путем расчета процента известной концентрации, стандартного отклонения, относительного стандартного отклонения </a:t>
            </a:r>
            <a:r>
              <a:rPr lang="en-US" sz="2400" dirty="0">
                <a:solidFill>
                  <a:schemeClr val="tx1"/>
                </a:solidFill>
                <a:latin typeface="Times New Roman" panose="02020603050405020304" pitchFamily="18" charset="0"/>
                <a:cs typeface="Times New Roman" panose="02020603050405020304" pitchFamily="18" charset="0"/>
              </a:rPr>
              <a:t>(RSD)</a:t>
            </a:r>
            <a:r>
              <a:rPr lang="ru-RU" sz="2400" dirty="0">
                <a:solidFill>
                  <a:schemeClr val="tx1"/>
                </a:solidFill>
                <a:latin typeface="Times New Roman" panose="02020603050405020304" pitchFamily="18" charset="0"/>
                <a:cs typeface="Times New Roman" panose="02020603050405020304" pitchFamily="18" charset="0"/>
              </a:rPr>
              <a:t>, относительной погрешности и доверительного интервала. </a:t>
            </a:r>
          </a:p>
          <a:p>
            <a:pPr algn="l">
              <a:lnSpc>
                <a:spcPct val="8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RSD</a:t>
            </a:r>
            <a:r>
              <a:rPr lang="ru-RU" sz="2400" dirty="0">
                <a:solidFill>
                  <a:schemeClr val="tx1"/>
                </a:solidFill>
                <a:latin typeface="Times New Roman" panose="02020603050405020304" pitchFamily="18" charset="0"/>
                <a:cs typeface="Times New Roman" panose="02020603050405020304" pitchFamily="18" charset="0"/>
              </a:rPr>
              <a:t>=0,253% (для 6 параллельных определений)</a:t>
            </a:r>
          </a:p>
        </p:txBody>
      </p:sp>
      <p:pic>
        <p:nvPicPr>
          <p:cNvPr id="4" name="Рисунок 3">
            <a:extLst>
              <a:ext uri="{FF2B5EF4-FFF2-40B4-BE49-F238E27FC236}">
                <a16:creationId xmlns:a16="http://schemas.microsoft.com/office/drawing/2014/main" id="{D78EFC92-FB35-48C7-BA4A-4F0B667D5E14}"/>
              </a:ext>
            </a:extLst>
          </p:cNvPr>
          <p:cNvPicPr>
            <a:picLocks noChangeAspect="1"/>
          </p:cNvPicPr>
          <p:nvPr/>
        </p:nvPicPr>
        <p:blipFill>
          <a:blip r:embed="rId2"/>
          <a:stretch>
            <a:fillRect/>
          </a:stretch>
        </p:blipFill>
        <p:spPr>
          <a:xfrm>
            <a:off x="1799692" y="3113553"/>
            <a:ext cx="5544616" cy="3552562"/>
          </a:xfrm>
          <a:prstGeom prst="rect">
            <a:avLst/>
          </a:prstGeom>
        </p:spPr>
      </p:pic>
    </p:spTree>
    <p:extLst>
      <p:ext uri="{BB962C8B-B14F-4D97-AF65-F5344CB8AC3E}">
        <p14:creationId xmlns:p14="http://schemas.microsoft.com/office/powerpoint/2010/main" val="3140603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4464496" cy="6408712"/>
          </a:xfrm>
        </p:spPr>
        <p:txBody>
          <a:bodyPr>
            <a:normAutofit lnSpcReduction="10000"/>
          </a:bodyPr>
          <a:lstStyle/>
          <a:p>
            <a:pPr algn="l"/>
            <a:r>
              <a:rPr lang="ru-RU" sz="2400" b="1" dirty="0">
                <a:solidFill>
                  <a:srgbClr val="0070C0"/>
                </a:solidFill>
                <a:latin typeface="Times New Roman" panose="02020603050405020304" pitchFamily="18" charset="0"/>
                <a:cs typeface="Times New Roman" panose="02020603050405020304" pitchFamily="18" charset="0"/>
              </a:rPr>
              <a:t>Правильность аналитической методики </a:t>
            </a:r>
            <a:r>
              <a:rPr lang="ru-RU" sz="2400" dirty="0">
                <a:solidFill>
                  <a:schemeClr val="tx1"/>
                </a:solidFill>
                <a:latin typeface="Times New Roman" panose="02020603050405020304" pitchFamily="18" charset="0"/>
                <a:cs typeface="Times New Roman" panose="02020603050405020304" pitchFamily="18" charset="0"/>
              </a:rPr>
              <a:t>выражает близость между принятым истинным и полученным значением. Правильность выражают величиной </a:t>
            </a:r>
            <a:r>
              <a:rPr lang="ru-RU" sz="2400" dirty="0" err="1">
                <a:solidFill>
                  <a:schemeClr val="tx1"/>
                </a:solidFill>
                <a:latin typeface="Times New Roman" panose="02020603050405020304" pitchFamily="18" charset="0"/>
                <a:cs typeface="Times New Roman" panose="02020603050405020304" pitchFamily="18" charset="0"/>
              </a:rPr>
              <a:t>открываемости</a:t>
            </a:r>
            <a:r>
              <a:rPr lang="ru-RU" sz="2400" dirty="0">
                <a:solidFill>
                  <a:schemeClr val="tx1"/>
                </a:solidFill>
                <a:latin typeface="Times New Roman" panose="02020603050405020304" pitchFamily="18" charset="0"/>
                <a:cs typeface="Times New Roman" panose="02020603050405020304" pitchFamily="18" charset="0"/>
              </a:rPr>
              <a:t> – соотношением между полученным средним и истинным значением с учетом соответствующих доверительных интервалов. Проводили анализ путем разбавления стандартного раствора. Результаты представлены в таблице. Процент </a:t>
            </a:r>
            <a:r>
              <a:rPr lang="ru-RU" sz="2400" dirty="0" err="1">
                <a:solidFill>
                  <a:schemeClr val="tx1"/>
                </a:solidFill>
                <a:latin typeface="Times New Roman" panose="02020603050405020304" pitchFamily="18" charset="0"/>
                <a:cs typeface="Times New Roman" panose="02020603050405020304" pitchFamily="18" charset="0"/>
              </a:rPr>
              <a:t>открываемости</a:t>
            </a:r>
            <a:r>
              <a:rPr lang="ru-RU" sz="2400" dirty="0">
                <a:solidFill>
                  <a:schemeClr val="tx1"/>
                </a:solidFill>
                <a:latin typeface="Times New Roman" panose="02020603050405020304" pitchFamily="18" charset="0"/>
                <a:cs typeface="Times New Roman" panose="02020603050405020304" pitchFamily="18" charset="0"/>
              </a:rPr>
              <a:t> составляет от 101,625%</a:t>
            </a:r>
          </a:p>
          <a:p>
            <a:pPr algn="l"/>
            <a:r>
              <a:rPr lang="ru-RU" sz="2400" dirty="0">
                <a:solidFill>
                  <a:schemeClr val="tx1"/>
                </a:solidFill>
                <a:latin typeface="Times New Roman" panose="02020603050405020304" pitchFamily="18" charset="0"/>
                <a:cs typeface="Times New Roman" panose="02020603050405020304" pitchFamily="18" charset="0"/>
              </a:rPr>
              <a:t>до 101,640%. </a:t>
            </a:r>
          </a:p>
        </p:txBody>
      </p:sp>
      <p:pic>
        <p:nvPicPr>
          <p:cNvPr id="4" name="Рисунок 3">
            <a:extLst>
              <a:ext uri="{FF2B5EF4-FFF2-40B4-BE49-F238E27FC236}">
                <a16:creationId xmlns:a16="http://schemas.microsoft.com/office/drawing/2014/main" id="{B7A6A316-5257-4B75-85A2-0F3230179638}"/>
              </a:ext>
            </a:extLst>
          </p:cNvPr>
          <p:cNvPicPr>
            <a:picLocks noChangeAspect="1"/>
          </p:cNvPicPr>
          <p:nvPr/>
        </p:nvPicPr>
        <p:blipFill>
          <a:blip r:embed="rId2"/>
          <a:stretch>
            <a:fillRect/>
          </a:stretch>
        </p:blipFill>
        <p:spPr>
          <a:xfrm>
            <a:off x="4852310" y="1340768"/>
            <a:ext cx="4124349" cy="3897411"/>
          </a:xfrm>
          <a:prstGeom prst="rect">
            <a:avLst/>
          </a:prstGeom>
        </p:spPr>
      </p:pic>
    </p:spTree>
    <p:extLst>
      <p:ext uri="{BB962C8B-B14F-4D97-AF65-F5344CB8AC3E}">
        <p14:creationId xmlns:p14="http://schemas.microsoft.com/office/powerpoint/2010/main" val="36431995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404664"/>
            <a:ext cx="4402021" cy="6192688"/>
          </a:xfrm>
        </p:spPr>
        <p:txBody>
          <a:bodyPr>
            <a:normAutofit fontScale="85000" lnSpcReduction="20000"/>
          </a:bodyPr>
          <a:lstStyle/>
          <a:p>
            <a:pPr algn="l">
              <a:spcBef>
                <a:spcPts val="0"/>
              </a:spcBef>
            </a:pPr>
            <a:r>
              <a:rPr lang="ru-RU" sz="2400" b="1" dirty="0">
                <a:solidFill>
                  <a:srgbClr val="0070C0"/>
                </a:solidFill>
                <a:latin typeface="Times New Roman" panose="02020603050405020304" pitchFamily="18" charset="0"/>
                <a:cs typeface="Times New Roman" panose="02020603050405020304" pitchFamily="18" charset="0"/>
              </a:rPr>
              <a:t>Промежуточная </a:t>
            </a:r>
            <a:r>
              <a:rPr lang="ru-RU" sz="2400" b="1" dirty="0" err="1">
                <a:solidFill>
                  <a:srgbClr val="0070C0"/>
                </a:solidFill>
                <a:latin typeface="Times New Roman" panose="02020603050405020304" pitchFamily="18" charset="0"/>
                <a:cs typeface="Times New Roman" panose="02020603050405020304" pitchFamily="18" charset="0"/>
              </a:rPr>
              <a:t>прецизионность</a:t>
            </a:r>
            <a:r>
              <a:rPr lang="ru-RU" sz="2400" b="1" dirty="0">
                <a:solidFill>
                  <a:srgbClr val="0070C0"/>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характеризует влияние вариаций внутри лаборатории на результаты идентичных образцов, отобранных из одной и той же серии. Оценка проводилась путем расчета процента известной концентрации, стандартного отклонения, </a:t>
            </a:r>
            <a:r>
              <a:rPr lang="en-US" sz="2400" i="1" dirty="0">
                <a:solidFill>
                  <a:schemeClr val="tx1"/>
                </a:solidFill>
                <a:latin typeface="Times New Roman" panose="02020603050405020304" pitchFamily="18" charset="0"/>
                <a:cs typeface="Times New Roman" panose="02020603050405020304" pitchFamily="18" charset="0"/>
              </a:rPr>
              <a:t>RSD</a:t>
            </a:r>
            <a:r>
              <a:rPr lang="ru-RU" sz="2400" dirty="0">
                <a:solidFill>
                  <a:schemeClr val="tx1"/>
                </a:solidFill>
                <a:latin typeface="Times New Roman" panose="02020603050405020304" pitchFamily="18" charset="0"/>
                <a:cs typeface="Times New Roman" panose="02020603050405020304" pitchFamily="18" charset="0"/>
              </a:rPr>
              <a:t>, относительной погрешности и доверительного интервала.</a:t>
            </a:r>
            <a:r>
              <a:rPr lang="en-US" sz="2400" dirty="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Результаты определения </a:t>
            </a:r>
            <a:r>
              <a:rPr lang="ru-RU" sz="2400" b="1" dirty="0" err="1">
                <a:solidFill>
                  <a:srgbClr val="0070C0"/>
                </a:solidFill>
                <a:latin typeface="Times New Roman" panose="02020603050405020304" pitchFamily="18" charset="0"/>
                <a:cs typeface="Times New Roman" panose="02020603050405020304" pitchFamily="18" charset="0"/>
              </a:rPr>
              <a:t>внутрилабораторной</a:t>
            </a:r>
            <a:r>
              <a:rPr lang="ru-RU" sz="2400" b="1" dirty="0">
                <a:solidFill>
                  <a:srgbClr val="0070C0"/>
                </a:solidFill>
                <a:latin typeface="Times New Roman" panose="02020603050405020304" pitchFamily="18" charset="0"/>
                <a:cs typeface="Times New Roman" panose="02020603050405020304" pitchFamily="18" charset="0"/>
              </a:rPr>
              <a:t> </a:t>
            </a:r>
            <a:r>
              <a:rPr lang="ru-RU" sz="2400" b="1" dirty="0" err="1">
                <a:solidFill>
                  <a:srgbClr val="0070C0"/>
                </a:solidFill>
                <a:latin typeface="Times New Roman" panose="02020603050405020304" pitchFamily="18" charset="0"/>
                <a:cs typeface="Times New Roman" panose="02020603050405020304" pitchFamily="18" charset="0"/>
              </a:rPr>
              <a:t>прецизионности</a:t>
            </a:r>
            <a:r>
              <a:rPr lang="ru-RU" sz="2400" b="1" dirty="0">
                <a:solidFill>
                  <a:srgbClr val="0070C0"/>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двух аналитиков в разные дни представлены в таблице. Относительное стандартное отклонение при</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определении </a:t>
            </a:r>
            <a:r>
              <a:rPr lang="ru-RU" sz="2400" dirty="0" err="1">
                <a:solidFill>
                  <a:schemeClr val="tx1"/>
                </a:solidFill>
                <a:latin typeface="Times New Roman" panose="02020603050405020304" pitchFamily="18" charset="0"/>
                <a:cs typeface="Times New Roman" panose="02020603050405020304" pitchFamily="18" charset="0"/>
              </a:rPr>
              <a:t>внутрилабораторной</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прецизионности</a:t>
            </a:r>
            <a:endParaRPr lang="ru-RU" sz="24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составило не более 2%.</a:t>
            </a:r>
          </a:p>
          <a:p>
            <a:pPr algn="l">
              <a:spcBef>
                <a:spcPts val="0"/>
              </a:spcBef>
            </a:pPr>
            <a:r>
              <a:rPr lang="ru-RU" sz="2400" dirty="0">
                <a:solidFill>
                  <a:schemeClr val="tx1"/>
                </a:solidFill>
                <a:latin typeface="Times New Roman" panose="02020603050405020304" pitchFamily="18" charset="0"/>
                <a:cs typeface="Times New Roman" panose="02020603050405020304" pitchFamily="18" charset="0"/>
              </a:rPr>
              <a:t>Таким образом, методика обладает достаточной точностью и селективностью, диапазон концентраций составляет от 50 до 150% от номинального значения 50 мкг/мл. </a:t>
            </a:r>
          </a:p>
        </p:txBody>
      </p:sp>
      <p:pic>
        <p:nvPicPr>
          <p:cNvPr id="4" name="Рисунок 3">
            <a:extLst>
              <a:ext uri="{FF2B5EF4-FFF2-40B4-BE49-F238E27FC236}">
                <a16:creationId xmlns:a16="http://schemas.microsoft.com/office/drawing/2014/main" id="{45D0A969-8968-450C-B16E-AEB4904F0D83}"/>
              </a:ext>
            </a:extLst>
          </p:cNvPr>
          <p:cNvPicPr>
            <a:picLocks noChangeAspect="1"/>
          </p:cNvPicPr>
          <p:nvPr/>
        </p:nvPicPr>
        <p:blipFill>
          <a:blip r:embed="rId2"/>
          <a:stretch>
            <a:fillRect/>
          </a:stretch>
        </p:blipFill>
        <p:spPr>
          <a:xfrm>
            <a:off x="4788024" y="908720"/>
            <a:ext cx="4076700" cy="4286250"/>
          </a:xfrm>
          <a:prstGeom prst="rect">
            <a:avLst/>
          </a:prstGeom>
        </p:spPr>
      </p:pic>
    </p:spTree>
    <p:extLst>
      <p:ext uri="{BB962C8B-B14F-4D97-AF65-F5344CB8AC3E}">
        <p14:creationId xmlns:p14="http://schemas.microsoft.com/office/powerpoint/2010/main" val="3643199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nSpc>
                <a:spcPct val="80000"/>
              </a:lnSpc>
              <a:spcBef>
                <a:spcPts val="0"/>
              </a:spcBef>
            </a:pPr>
            <a:r>
              <a:rPr lang="ru-RU" sz="2800" b="1" dirty="0">
                <a:solidFill>
                  <a:srgbClr val="C00000"/>
                </a:solidFill>
                <a:latin typeface="Times New Roman" panose="02020603050405020304" pitchFamily="18" charset="0"/>
                <a:cs typeface="Times New Roman" panose="02020603050405020304" pitchFamily="18" charset="0"/>
              </a:rPr>
              <a:t>Статья по определению органических кислот </a:t>
            </a:r>
          </a:p>
          <a:p>
            <a:pPr>
              <a:lnSpc>
                <a:spcPct val="80000"/>
              </a:lnSpc>
              <a:spcBef>
                <a:spcPts val="0"/>
              </a:spcBef>
            </a:pPr>
            <a:r>
              <a:rPr lang="ru-RU" sz="2800" b="1" dirty="0">
                <a:solidFill>
                  <a:srgbClr val="C00000"/>
                </a:solidFill>
                <a:latin typeface="Times New Roman" panose="02020603050405020304" pitchFamily="18" charset="0"/>
                <a:cs typeface="Times New Roman" panose="02020603050405020304" pitchFamily="18" charset="0"/>
              </a:rPr>
              <a:t>в препарате «Холосас»</a:t>
            </a:r>
          </a:p>
          <a:p>
            <a:pPr algn="l">
              <a:lnSpc>
                <a:spcPct val="80000"/>
              </a:lnSpc>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lnSpc>
                <a:spcPct val="80000"/>
              </a:lnSpc>
              <a:spcBef>
                <a:spcPts val="0"/>
              </a:spcBef>
            </a:pPr>
            <a:r>
              <a:rPr lang="ru-RU" sz="2800" dirty="0">
                <a:solidFill>
                  <a:schemeClr val="tx1"/>
                </a:solidFill>
                <a:latin typeface="Times New Roman" panose="02020603050405020304" pitchFamily="18" charset="0"/>
                <a:cs typeface="Times New Roman" panose="02020603050405020304" pitchFamily="18" charset="0"/>
              </a:rPr>
              <a:t>Правильность и </a:t>
            </a:r>
            <a:r>
              <a:rPr lang="ru-RU" sz="2800" dirty="0" err="1">
                <a:solidFill>
                  <a:schemeClr val="tx1"/>
                </a:solidFill>
                <a:latin typeface="Times New Roman" panose="02020603050405020304" pitchFamily="18" charset="0"/>
                <a:cs typeface="Times New Roman" panose="02020603050405020304" pitchFamily="18" charset="0"/>
              </a:rPr>
              <a:t>прецизионности</a:t>
            </a:r>
            <a:r>
              <a:rPr lang="ru-RU" sz="2800" dirty="0">
                <a:solidFill>
                  <a:schemeClr val="tx1"/>
                </a:solidFill>
                <a:latin typeface="Times New Roman" panose="02020603050405020304" pitchFamily="18" charset="0"/>
                <a:cs typeface="Times New Roman" panose="02020603050405020304" pitchFamily="18" charset="0"/>
              </a:rPr>
              <a:t> предлагаемой методики оценивались путем сравнения с нормативной методикой (НД), по результатам </a:t>
            </a:r>
            <a:r>
              <a:rPr lang="ru-RU" sz="2800" b="1" dirty="0">
                <a:solidFill>
                  <a:srgbClr val="0070C0"/>
                </a:solidFill>
                <a:latin typeface="Times New Roman" panose="02020603050405020304" pitchFamily="18" charset="0"/>
                <a:cs typeface="Times New Roman" panose="02020603050405020304" pitchFamily="18" charset="0"/>
              </a:rPr>
              <a:t>3 определений на 3 уровнях концентрации</a:t>
            </a:r>
          </a:p>
        </p:txBody>
      </p:sp>
      <p:pic>
        <p:nvPicPr>
          <p:cNvPr id="4" name="Рисунок 3">
            <a:extLst>
              <a:ext uri="{FF2B5EF4-FFF2-40B4-BE49-F238E27FC236}">
                <a16:creationId xmlns:a16="http://schemas.microsoft.com/office/drawing/2014/main" id="{17E9658D-BBA9-41F6-94B2-6F9ECBBE207A}"/>
              </a:ext>
            </a:extLst>
          </p:cNvPr>
          <p:cNvPicPr>
            <a:picLocks noChangeAspect="1"/>
          </p:cNvPicPr>
          <p:nvPr/>
        </p:nvPicPr>
        <p:blipFill>
          <a:blip r:embed="rId2"/>
          <a:stretch>
            <a:fillRect/>
          </a:stretch>
        </p:blipFill>
        <p:spPr>
          <a:xfrm>
            <a:off x="323528" y="2924944"/>
            <a:ext cx="8487709" cy="2668141"/>
          </a:xfrm>
          <a:prstGeom prst="rect">
            <a:avLst/>
          </a:prstGeom>
        </p:spPr>
      </p:pic>
    </p:spTree>
    <p:extLst>
      <p:ext uri="{BB962C8B-B14F-4D97-AF65-F5344CB8AC3E}">
        <p14:creationId xmlns:p14="http://schemas.microsoft.com/office/powerpoint/2010/main" val="2884921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lnSpcReduction="10000"/>
          </a:bodyPr>
          <a:lstStyle/>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ru-RU"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ru-RU" sz="1800" dirty="0">
                <a:solidFill>
                  <a:schemeClr val="tx1"/>
                </a:solidFill>
                <a:latin typeface="Times New Roman" panose="02020603050405020304" pitchFamily="18" charset="0"/>
                <a:cs typeface="Times New Roman" panose="02020603050405020304" pitchFamily="18" charset="0"/>
              </a:rPr>
              <a:t>Для сравнения методов по </a:t>
            </a:r>
            <a:r>
              <a:rPr lang="ru-RU" sz="1800" dirty="0" err="1">
                <a:solidFill>
                  <a:schemeClr val="tx1"/>
                </a:solidFill>
                <a:latin typeface="Times New Roman" panose="02020603050405020304" pitchFamily="18" charset="0"/>
                <a:cs typeface="Times New Roman" panose="02020603050405020304" pitchFamily="18" charset="0"/>
              </a:rPr>
              <a:t>внутрилабораторной</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прецизионности</a:t>
            </a:r>
            <a:r>
              <a:rPr lang="ru-RU" sz="1800" dirty="0">
                <a:solidFill>
                  <a:schemeClr val="tx1"/>
                </a:solidFill>
                <a:latin typeface="Times New Roman" panose="02020603050405020304" pitchFamily="18" charset="0"/>
                <a:cs typeface="Times New Roman" panose="02020603050405020304" pitchFamily="18" charset="0"/>
              </a:rPr>
              <a:t> (разные аналитики, в разные дни, на разном оборудовании), рассчитанное значение </a:t>
            </a:r>
            <a:r>
              <a:rPr lang="ru-RU" sz="1800" i="1" dirty="0">
                <a:solidFill>
                  <a:schemeClr val="tx1"/>
                </a:solidFill>
                <a:latin typeface="Times New Roman" panose="02020603050405020304" pitchFamily="18" charset="0"/>
                <a:cs typeface="Times New Roman" panose="02020603050405020304" pitchFamily="18" charset="0"/>
              </a:rPr>
              <a:t>F</a:t>
            </a:r>
            <a:r>
              <a:rPr lang="ru-RU" sz="1800" dirty="0">
                <a:solidFill>
                  <a:schemeClr val="tx1"/>
                </a:solidFill>
                <a:latin typeface="Times New Roman" panose="02020603050405020304" pitchFamily="18" charset="0"/>
                <a:cs typeface="Times New Roman" panose="02020603050405020304" pitchFamily="18" charset="0"/>
              </a:rPr>
              <a:t>-критерия Фишера сравнивали с табличным значением </a:t>
            </a:r>
            <a:r>
              <a:rPr lang="ru-RU" sz="1800" i="1" dirty="0">
                <a:solidFill>
                  <a:schemeClr val="tx1"/>
                </a:solidFill>
                <a:latin typeface="Times New Roman" panose="02020603050405020304" pitchFamily="18" charset="0"/>
                <a:cs typeface="Times New Roman" panose="02020603050405020304" pitchFamily="18" charset="0"/>
              </a:rPr>
              <a:t>F</a:t>
            </a:r>
            <a:r>
              <a:rPr lang="ru-RU" sz="1800" dirty="0">
                <a:solidFill>
                  <a:schemeClr val="tx1"/>
                </a:solidFill>
                <a:latin typeface="Times New Roman" panose="02020603050405020304" pitchFamily="18" charset="0"/>
                <a:cs typeface="Times New Roman" panose="02020603050405020304" pitchFamily="18" charset="0"/>
              </a:rPr>
              <a:t>(</a:t>
            </a:r>
            <a:r>
              <a:rPr lang="ru-RU" sz="1800" i="1" dirty="0">
                <a:solidFill>
                  <a:schemeClr val="tx1"/>
                </a:solidFill>
                <a:latin typeface="Times New Roman" panose="02020603050405020304" pitchFamily="18" charset="0"/>
                <a:cs typeface="Times New Roman" panose="02020603050405020304" pitchFamily="18" charset="0"/>
              </a:rPr>
              <a:t>P</a:t>
            </a:r>
            <a:r>
              <a:rPr lang="ru-RU" sz="1800" dirty="0">
                <a:solidFill>
                  <a:schemeClr val="tx1"/>
                </a:solidFill>
                <a:latin typeface="Times New Roman" panose="02020603050405020304" pitchFamily="18" charset="0"/>
                <a:cs typeface="Times New Roman" panose="02020603050405020304" pitchFamily="18" charset="0"/>
              </a:rPr>
              <a:t>,</a:t>
            </a:r>
            <a:r>
              <a:rPr lang="ru-RU" sz="1800" i="1" dirty="0">
                <a:solidFill>
                  <a:schemeClr val="tx1"/>
                </a:solidFill>
                <a:latin typeface="Times New Roman" panose="02020603050405020304" pitchFamily="18" charset="0"/>
                <a:cs typeface="Times New Roman" panose="02020603050405020304" pitchFamily="18" charset="0"/>
              </a:rPr>
              <a:t>f</a:t>
            </a:r>
            <a:r>
              <a:rPr lang="ru-RU" sz="1800" baseline="-25000" dirty="0">
                <a:solidFill>
                  <a:schemeClr val="tx1"/>
                </a:solidFill>
                <a:latin typeface="Times New Roman" panose="02020603050405020304" pitchFamily="18" charset="0"/>
                <a:cs typeface="Times New Roman" panose="02020603050405020304" pitchFamily="18" charset="0"/>
              </a:rPr>
              <a:t>1</a:t>
            </a:r>
            <a:r>
              <a:rPr lang="ru-RU" sz="1800" dirty="0">
                <a:solidFill>
                  <a:schemeClr val="tx1"/>
                </a:solidFill>
                <a:latin typeface="Times New Roman" panose="02020603050405020304" pitchFamily="18" charset="0"/>
                <a:cs typeface="Times New Roman" panose="02020603050405020304" pitchFamily="18" charset="0"/>
              </a:rPr>
              <a:t>,</a:t>
            </a:r>
            <a:r>
              <a:rPr lang="ru-RU" sz="1800" i="1" dirty="0">
                <a:solidFill>
                  <a:schemeClr val="tx1"/>
                </a:solidFill>
                <a:latin typeface="Times New Roman" panose="02020603050405020304" pitchFamily="18" charset="0"/>
                <a:cs typeface="Times New Roman" panose="02020603050405020304" pitchFamily="18" charset="0"/>
              </a:rPr>
              <a:t>f</a:t>
            </a:r>
            <a:r>
              <a:rPr lang="ru-RU" sz="1800" baseline="-25000" dirty="0">
                <a:solidFill>
                  <a:schemeClr val="tx1"/>
                </a:solidFill>
                <a:latin typeface="Times New Roman" panose="02020603050405020304" pitchFamily="18" charset="0"/>
                <a:cs typeface="Times New Roman" panose="02020603050405020304" pitchFamily="18" charset="0"/>
              </a:rPr>
              <a:t>2</a:t>
            </a:r>
            <a:r>
              <a:rPr lang="ru-RU" sz="1800" dirty="0">
                <a:solidFill>
                  <a:schemeClr val="tx1"/>
                </a:solidFill>
                <a:latin typeface="Times New Roman" panose="02020603050405020304" pitchFamily="18" charset="0"/>
                <a:cs typeface="Times New Roman" panose="02020603050405020304" pitchFamily="18" charset="0"/>
              </a:rPr>
              <a:t>), найденным при </a:t>
            </a:r>
            <a:r>
              <a:rPr lang="en-US" sz="1800" i="1" dirty="0">
                <a:solidFill>
                  <a:schemeClr val="tx1"/>
                </a:solidFill>
                <a:latin typeface="Times New Roman" panose="02020603050405020304" pitchFamily="18" charset="0"/>
                <a:cs typeface="Times New Roman" panose="02020603050405020304" pitchFamily="18" charset="0"/>
              </a:rPr>
              <a:t>P</a:t>
            </a:r>
            <a:r>
              <a:rPr lang="ru-RU" sz="1800" dirty="0">
                <a:solidFill>
                  <a:schemeClr val="tx1"/>
                </a:solidFill>
                <a:latin typeface="Times New Roman" panose="02020603050405020304" pitchFamily="18" charset="0"/>
                <a:cs typeface="Times New Roman" panose="02020603050405020304" pitchFamily="18" charset="0"/>
              </a:rPr>
              <a:t>=99%. Так как рассчитанное значение</a:t>
            </a:r>
            <a:r>
              <a:rPr lang="en-US"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критерия Фишера меньше табличного (</a:t>
            </a:r>
            <a:r>
              <a:rPr lang="ru-RU" sz="1800" i="1" dirty="0" err="1">
                <a:solidFill>
                  <a:schemeClr val="tx1"/>
                </a:solidFill>
                <a:latin typeface="Times New Roman" panose="02020603050405020304" pitchFamily="18" charset="0"/>
                <a:cs typeface="Times New Roman" panose="02020603050405020304" pitchFamily="18" charset="0"/>
              </a:rPr>
              <a:t>F</a:t>
            </a:r>
            <a:r>
              <a:rPr lang="ru-RU" sz="1800" baseline="-25000" dirty="0" err="1">
                <a:solidFill>
                  <a:schemeClr val="tx1"/>
                </a:solidFill>
                <a:latin typeface="Times New Roman" panose="02020603050405020304" pitchFamily="18" charset="0"/>
                <a:cs typeface="Times New Roman" panose="02020603050405020304" pitchFamily="18" charset="0"/>
              </a:rPr>
              <a:t>расч</a:t>
            </a:r>
            <a:r>
              <a:rPr lang="ru-RU" sz="1800" dirty="0">
                <a:solidFill>
                  <a:schemeClr val="tx1"/>
                </a:solidFill>
                <a:latin typeface="Times New Roman" panose="02020603050405020304" pitchFamily="18" charset="0"/>
                <a:cs typeface="Times New Roman" panose="02020603050405020304" pitchFamily="18" charset="0"/>
              </a:rPr>
              <a:t>=5,81</a:t>
            </a:r>
            <a:r>
              <a:rPr 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ru-RU" sz="1800" i="1" dirty="0">
                <a:solidFill>
                  <a:schemeClr val="tx1"/>
                </a:solidFill>
                <a:latin typeface="Times New Roman" panose="02020603050405020304" pitchFamily="18" charset="0"/>
                <a:cs typeface="Times New Roman" panose="02020603050405020304" pitchFamily="18" charset="0"/>
              </a:rPr>
              <a:t>F</a:t>
            </a:r>
            <a:r>
              <a:rPr lang="ru-RU" sz="1800" baseline="-25000" dirty="0">
                <a:solidFill>
                  <a:schemeClr val="tx1"/>
                </a:solidFill>
                <a:latin typeface="Times New Roman" panose="02020603050405020304" pitchFamily="18" charset="0"/>
                <a:cs typeface="Times New Roman" panose="02020603050405020304" pitchFamily="18" charset="0"/>
              </a:rPr>
              <a:t>табл</a:t>
            </a:r>
            <a:r>
              <a:rPr lang="ru-RU" sz="1800" dirty="0">
                <a:solidFill>
                  <a:schemeClr val="tx1"/>
                </a:solidFill>
                <a:latin typeface="Times New Roman" panose="02020603050405020304" pitchFamily="18" charset="0"/>
                <a:cs typeface="Times New Roman" panose="02020603050405020304" pitchFamily="18" charset="0"/>
              </a:rPr>
              <a:t>= 6,03), можно заключить, что различие между дисперсиями статистически незначимо, методы сравнимы по </a:t>
            </a:r>
            <a:r>
              <a:rPr lang="ru-RU" sz="1800" dirty="0" err="1">
                <a:solidFill>
                  <a:schemeClr val="tx1"/>
                </a:solidFill>
                <a:latin typeface="Times New Roman" panose="02020603050405020304" pitchFamily="18" charset="0"/>
                <a:cs typeface="Times New Roman" panose="02020603050405020304" pitchFamily="18" charset="0"/>
              </a:rPr>
              <a:t>прецизионности</a:t>
            </a:r>
            <a:r>
              <a:rPr lang="ru-RU" sz="1800" dirty="0">
                <a:solidFill>
                  <a:schemeClr val="tx1"/>
                </a:solidFill>
                <a:latin typeface="Times New Roman" panose="02020603050405020304" pitchFamily="18" charset="0"/>
                <a:cs typeface="Times New Roman" panose="02020603050405020304" pitchFamily="18" charset="0"/>
              </a:rPr>
              <a:t>, причем </a:t>
            </a:r>
            <a:r>
              <a:rPr lang="ru-RU" sz="1800" dirty="0" err="1">
                <a:solidFill>
                  <a:schemeClr val="tx1"/>
                </a:solidFill>
                <a:latin typeface="Times New Roman" panose="02020603050405020304" pitchFamily="18" charset="0"/>
                <a:cs typeface="Times New Roman" panose="02020603050405020304" pitchFamily="18" charset="0"/>
              </a:rPr>
              <a:t>прецизионность</a:t>
            </a:r>
            <a:r>
              <a:rPr lang="ru-RU" sz="1800" dirty="0">
                <a:solidFill>
                  <a:schemeClr val="tx1"/>
                </a:solidFill>
                <a:latin typeface="Times New Roman" panose="02020603050405020304" pitchFamily="18" charset="0"/>
                <a:cs typeface="Times New Roman" panose="02020603050405020304" pitchFamily="18" charset="0"/>
              </a:rPr>
              <a:t> методики кулонометрического титрования лучше </a:t>
            </a:r>
            <a:r>
              <a:rPr lang="ru-RU" sz="1800" dirty="0" err="1">
                <a:solidFill>
                  <a:schemeClr val="tx1"/>
                </a:solidFill>
                <a:latin typeface="Times New Roman" panose="02020603050405020304" pitchFamily="18" charset="0"/>
                <a:cs typeface="Times New Roman" panose="02020603050405020304" pitchFamily="18" charset="0"/>
              </a:rPr>
              <a:t>прецизионности</a:t>
            </a:r>
            <a:r>
              <a:rPr lang="ru-RU" sz="1800" dirty="0">
                <a:solidFill>
                  <a:schemeClr val="tx1"/>
                </a:solidFill>
                <a:latin typeface="Times New Roman" panose="02020603050405020304" pitchFamily="18" charset="0"/>
                <a:cs typeface="Times New Roman" panose="02020603050405020304" pitchFamily="18" charset="0"/>
              </a:rPr>
              <a:t> методики </a:t>
            </a:r>
            <a:r>
              <a:rPr lang="ru-RU" sz="1800" dirty="0" err="1">
                <a:solidFill>
                  <a:schemeClr val="tx1"/>
                </a:solidFill>
                <a:latin typeface="Times New Roman" panose="02020603050405020304" pitchFamily="18" charset="0"/>
                <a:cs typeface="Times New Roman" panose="02020603050405020304" pitchFamily="18" charset="0"/>
              </a:rPr>
              <a:t>алкалиметрического</a:t>
            </a:r>
            <a:r>
              <a:rPr lang="ru-RU" sz="1800" dirty="0">
                <a:solidFill>
                  <a:schemeClr val="tx1"/>
                </a:solidFill>
                <a:latin typeface="Times New Roman" panose="02020603050405020304" pitchFamily="18" charset="0"/>
                <a:cs typeface="Times New Roman" panose="02020603050405020304" pitchFamily="18" charset="0"/>
              </a:rPr>
              <a:t> титрования.</a:t>
            </a: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ru-RU" sz="1800" dirty="0">
                <a:solidFill>
                  <a:schemeClr val="tx1"/>
                </a:solidFill>
                <a:latin typeface="Times New Roman" panose="02020603050405020304" pitchFamily="18" charset="0"/>
                <a:cs typeface="Times New Roman" panose="02020603050405020304" pitchFamily="18" charset="0"/>
              </a:rPr>
              <a:t>Для оценки правильности сравнивали рассчитанное значение критерия Стьюдента с табличным (</a:t>
            </a:r>
            <a:r>
              <a:rPr lang="ru-RU" sz="1800" i="1" dirty="0" err="1">
                <a:solidFill>
                  <a:schemeClr val="tx1"/>
                </a:solidFill>
                <a:latin typeface="Times New Roman" panose="02020603050405020304" pitchFamily="18" charset="0"/>
                <a:cs typeface="Times New Roman" panose="02020603050405020304" pitchFamily="18" charset="0"/>
              </a:rPr>
              <a:t>t</a:t>
            </a:r>
            <a:r>
              <a:rPr lang="ru-RU" sz="1800" baseline="-25000" dirty="0" err="1">
                <a:solidFill>
                  <a:schemeClr val="tx1"/>
                </a:solidFill>
                <a:latin typeface="Times New Roman" panose="02020603050405020304" pitchFamily="18" charset="0"/>
                <a:cs typeface="Times New Roman" panose="02020603050405020304" pitchFamily="18" charset="0"/>
              </a:rPr>
              <a:t>рассч</a:t>
            </a:r>
            <a:r>
              <a:rPr lang="ru-RU" sz="1800" dirty="0">
                <a:solidFill>
                  <a:schemeClr val="tx1"/>
                </a:solidFill>
                <a:latin typeface="Times New Roman" panose="02020603050405020304" pitchFamily="18" charset="0"/>
                <a:cs typeface="Times New Roman" panose="02020603050405020304" pitchFamily="18" charset="0"/>
              </a:rPr>
              <a:t>=1,43</a:t>
            </a:r>
            <a:r>
              <a:rPr 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ru-RU" sz="1800" dirty="0">
                <a:solidFill>
                  <a:schemeClr val="tx1"/>
                </a:solidFill>
                <a:latin typeface="Times New Roman" panose="02020603050405020304" pitchFamily="18" charset="0"/>
                <a:cs typeface="Times New Roman" panose="02020603050405020304" pitchFamily="18" charset="0"/>
              </a:rPr>
              <a:t> </a:t>
            </a:r>
            <a:r>
              <a:rPr lang="ru-RU" sz="1800" i="1" dirty="0" err="1">
                <a:solidFill>
                  <a:schemeClr val="tx1"/>
                </a:solidFill>
                <a:latin typeface="Times New Roman" panose="02020603050405020304" pitchFamily="18" charset="0"/>
                <a:cs typeface="Times New Roman" panose="02020603050405020304" pitchFamily="18" charset="0"/>
              </a:rPr>
              <a:t>t</a:t>
            </a:r>
            <a:r>
              <a:rPr lang="ru-RU" sz="1800" baseline="-25000" dirty="0" err="1">
                <a:solidFill>
                  <a:schemeClr val="tx1"/>
                </a:solidFill>
                <a:latin typeface="Times New Roman" panose="02020603050405020304" pitchFamily="18" charset="0"/>
                <a:cs typeface="Times New Roman" panose="02020603050405020304" pitchFamily="18" charset="0"/>
              </a:rPr>
              <a:t>табл</a:t>
            </a:r>
            <a:r>
              <a:rPr lang="ru-RU" sz="1800" dirty="0">
                <a:solidFill>
                  <a:schemeClr val="tx1"/>
                </a:solidFill>
                <a:latin typeface="Times New Roman" panose="02020603050405020304" pitchFamily="18" charset="0"/>
                <a:cs typeface="Times New Roman" panose="02020603050405020304" pitchFamily="18" charset="0"/>
              </a:rPr>
              <a:t>=2,12 при </a:t>
            </a:r>
            <a:r>
              <a:rPr lang="en-US" sz="1800" i="1" dirty="0">
                <a:solidFill>
                  <a:schemeClr val="tx1"/>
                </a:solidFill>
                <a:latin typeface="Times New Roman" panose="02020603050405020304" pitchFamily="18" charset="0"/>
                <a:cs typeface="Times New Roman" panose="02020603050405020304" pitchFamily="18" charset="0"/>
              </a:rPr>
              <a:t>P</a:t>
            </a:r>
            <a:r>
              <a:rPr lang="ru-RU" sz="1800" dirty="0">
                <a:solidFill>
                  <a:schemeClr val="tx1"/>
                </a:solidFill>
                <a:latin typeface="Times New Roman" panose="02020603050405020304" pitchFamily="18" charset="0"/>
                <a:cs typeface="Times New Roman" panose="02020603050405020304" pitchFamily="18" charset="0"/>
              </a:rPr>
              <a:t>=95% и </a:t>
            </a:r>
            <a:r>
              <a:rPr lang="ru-RU" sz="1800" i="1" dirty="0">
                <a:solidFill>
                  <a:schemeClr val="tx1"/>
                </a:solidFill>
                <a:latin typeface="Times New Roman" panose="02020603050405020304" pitchFamily="18" charset="0"/>
                <a:cs typeface="Times New Roman" panose="02020603050405020304" pitchFamily="18" charset="0"/>
              </a:rPr>
              <a:t>f</a:t>
            </a:r>
            <a:r>
              <a:rPr lang="ru-RU" sz="1800" dirty="0">
                <a:solidFill>
                  <a:schemeClr val="tx1"/>
                </a:solidFill>
                <a:latin typeface="Times New Roman" panose="02020603050405020304" pitchFamily="18" charset="0"/>
                <a:cs typeface="Times New Roman" panose="02020603050405020304" pitchFamily="18" charset="0"/>
              </a:rPr>
              <a:t>=16). Реализация неравенства </a:t>
            </a:r>
            <a:r>
              <a:rPr lang="ru-RU" sz="1800" i="1" dirty="0">
                <a:solidFill>
                  <a:schemeClr val="tx1"/>
                </a:solidFill>
                <a:latin typeface="Times New Roman" panose="02020603050405020304" pitchFamily="18" charset="0"/>
                <a:cs typeface="Times New Roman" panose="02020603050405020304" pitchFamily="18" charset="0"/>
              </a:rPr>
              <a:t>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ru-RU" sz="1800" i="1" dirty="0">
                <a:solidFill>
                  <a:schemeClr val="tx1"/>
                </a:solidFill>
                <a:latin typeface="Times New Roman" panose="02020603050405020304" pitchFamily="18" charset="0"/>
                <a:cs typeface="Times New Roman" panose="02020603050405020304" pitchFamily="18" charset="0"/>
              </a:rPr>
              <a:t>t</a:t>
            </a:r>
            <a:r>
              <a:rPr lang="ru-RU" sz="1800" dirty="0">
                <a:solidFill>
                  <a:schemeClr val="tx1"/>
                </a:solidFill>
                <a:latin typeface="Times New Roman" panose="02020603050405020304" pitchFamily="18" charset="0"/>
                <a:cs typeface="Times New Roman" panose="02020603050405020304" pitchFamily="18" charset="0"/>
              </a:rPr>
              <a:t> (</a:t>
            </a:r>
            <a:r>
              <a:rPr lang="en-US" sz="1800" i="1" dirty="0">
                <a:solidFill>
                  <a:schemeClr val="tx1"/>
                </a:solidFill>
                <a:latin typeface="Times New Roman" panose="02020603050405020304" pitchFamily="18" charset="0"/>
                <a:cs typeface="Times New Roman" panose="02020603050405020304" pitchFamily="18" charset="0"/>
              </a:rPr>
              <a:t>P</a:t>
            </a:r>
            <a:r>
              <a:rPr lang="ru-RU" sz="1800" dirty="0">
                <a:solidFill>
                  <a:schemeClr val="tx1"/>
                </a:solidFill>
                <a:latin typeface="Times New Roman" panose="02020603050405020304" pitchFamily="18" charset="0"/>
                <a:cs typeface="Times New Roman" panose="02020603050405020304" pitchFamily="18" charset="0"/>
              </a:rPr>
              <a:t>, </a:t>
            </a:r>
            <a:r>
              <a:rPr lang="ru-RU" sz="1800" i="1" dirty="0">
                <a:solidFill>
                  <a:schemeClr val="tx1"/>
                </a:solidFill>
                <a:latin typeface="Times New Roman" panose="02020603050405020304" pitchFamily="18" charset="0"/>
                <a:cs typeface="Times New Roman" panose="02020603050405020304" pitchFamily="18" charset="0"/>
              </a:rPr>
              <a:t>f</a:t>
            </a:r>
            <a:r>
              <a:rPr lang="ru-RU" sz="1800" dirty="0">
                <a:solidFill>
                  <a:schemeClr val="tx1"/>
                </a:solidFill>
                <a:latin typeface="Times New Roman" panose="02020603050405020304" pitchFamily="18" charset="0"/>
                <a:cs typeface="Times New Roman" panose="02020603050405020304" pitchFamily="18" charset="0"/>
              </a:rPr>
              <a:t>) позволяет заключить, что результаты, полученные с помощью данных методик, не отягощены систематической ошибкой, и методика кулонометрического титрования валидна по показателям «правильность» и «</a:t>
            </a:r>
            <a:r>
              <a:rPr lang="ru-RU" sz="1800" dirty="0" err="1">
                <a:solidFill>
                  <a:schemeClr val="tx1"/>
                </a:solidFill>
                <a:latin typeface="Times New Roman" panose="02020603050405020304" pitchFamily="18" charset="0"/>
                <a:cs typeface="Times New Roman" panose="02020603050405020304" pitchFamily="18" charset="0"/>
              </a:rPr>
              <a:t>внутрилабораторная</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прецизионность</a:t>
            </a:r>
            <a:r>
              <a:rPr lang="ru-RU" sz="1800" dirty="0">
                <a:solidFill>
                  <a:schemeClr val="tx1"/>
                </a:solidFill>
                <a:latin typeface="Times New Roman" panose="02020603050405020304" pitchFamily="18" charset="0"/>
                <a:cs typeface="Times New Roman" panose="02020603050405020304" pitchFamily="18" charset="0"/>
              </a:rPr>
              <a:t>»</a:t>
            </a:r>
          </a:p>
        </p:txBody>
      </p:sp>
      <p:pic>
        <p:nvPicPr>
          <p:cNvPr id="4" name="Рисунок 3">
            <a:extLst>
              <a:ext uri="{FF2B5EF4-FFF2-40B4-BE49-F238E27FC236}">
                <a16:creationId xmlns:a16="http://schemas.microsoft.com/office/drawing/2014/main" id="{436C1EDF-81A4-444B-B767-3E59E9B421BD}"/>
              </a:ext>
            </a:extLst>
          </p:cNvPr>
          <p:cNvPicPr>
            <a:picLocks noChangeAspect="1"/>
          </p:cNvPicPr>
          <p:nvPr/>
        </p:nvPicPr>
        <p:blipFill>
          <a:blip r:embed="rId2"/>
          <a:stretch>
            <a:fillRect/>
          </a:stretch>
        </p:blipFill>
        <p:spPr>
          <a:xfrm>
            <a:off x="755576" y="260648"/>
            <a:ext cx="7632848" cy="2757789"/>
          </a:xfrm>
          <a:prstGeom prst="rect">
            <a:avLst/>
          </a:prstGeom>
        </p:spPr>
      </p:pic>
    </p:spTree>
    <p:extLst>
      <p:ext uri="{BB962C8B-B14F-4D97-AF65-F5344CB8AC3E}">
        <p14:creationId xmlns:p14="http://schemas.microsoft.com/office/powerpoint/2010/main" val="690841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spcBef>
                <a:spcPts val="0"/>
              </a:spcBef>
            </a:pPr>
            <a:r>
              <a:rPr lang="ru-RU" sz="2800" b="1" dirty="0">
                <a:solidFill>
                  <a:srgbClr val="C00000"/>
                </a:solidFill>
                <a:latin typeface="Times New Roman" panose="02020603050405020304" pitchFamily="18" charset="0"/>
                <a:cs typeface="Times New Roman" panose="02020603050405020304" pitchFamily="18" charset="0"/>
              </a:rPr>
              <a:t>Статья по определению воды в субстанции эритромицина</a:t>
            </a:r>
          </a:p>
          <a:p>
            <a:pPr indent="450215" algn="just">
              <a:lnSpc>
                <a:spcPct val="90000"/>
              </a:lnSpc>
              <a:spcBef>
                <a:spcPts val="0"/>
              </a:spcBef>
            </a:pP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Правильность предлагаемой методики оценивали методом добавок и сравнением с арбитражным методом. Определение методом добавок проводили путем внесения в субстанцию эритромицина стандарта воды </a:t>
            </a:r>
            <a:r>
              <a:rPr lang="de-D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HYDRANAL</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Standard</a:t>
            </a:r>
            <a:r>
              <a:rPr lang="ru-RU"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натрия тартрата двуводного в количестве 25%, 50% и 75% от найденного содержания воды в эритромицине. Правильность характеризуется величиной отношения найденного количества воды к введенному в процентах, которая входит в доверительный интервал 97,5–102,5%, что позволяет считать предлагаемую методику соответствующей критерию «правильность».</a:t>
            </a: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E635B0B-55A5-4C3A-A94C-DCD9B830B80C}"/>
              </a:ext>
            </a:extLst>
          </p:cNvPr>
          <p:cNvPicPr>
            <a:picLocks noChangeAspect="1"/>
          </p:cNvPicPr>
          <p:nvPr/>
        </p:nvPicPr>
        <p:blipFill>
          <a:blip r:embed="rId2"/>
          <a:stretch>
            <a:fillRect/>
          </a:stretch>
        </p:blipFill>
        <p:spPr>
          <a:xfrm>
            <a:off x="1115616" y="3068960"/>
            <a:ext cx="7253301" cy="3528392"/>
          </a:xfrm>
          <a:prstGeom prst="rect">
            <a:avLst/>
          </a:prstGeom>
        </p:spPr>
      </p:pic>
    </p:spTree>
    <p:extLst>
      <p:ext uri="{BB962C8B-B14F-4D97-AF65-F5344CB8AC3E}">
        <p14:creationId xmlns:p14="http://schemas.microsoft.com/office/powerpoint/2010/main" val="39245384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indent="450215" algn="just">
              <a:lnSpc>
                <a:spcPct val="90000"/>
              </a:lnSpc>
              <a:spcBef>
                <a:spcPts val="0"/>
              </a:spcBef>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Оценку правильности предлагаемой методики путем сравнения с арбитражным методом, проводили по результатам 6 определений. Поскольку рассчитанное значение критерия Фишера меньше табличного (</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ru-RU" sz="16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рассч</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=9,33</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ru-RU" sz="16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=10,97 при </a:t>
            </a: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=99%), можно заключить, что различие между дисперсиями статистически незначимо. Дисперсии однородны. Для оценки правильности предложенной методики рассчитывали критерий Стьюдента </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ru-RU" sz="16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рассч</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=0,2954</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ru-RU" sz="1600" baseline="-25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табл</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=3,17 при </a:t>
            </a: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=99% и </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Результаты эксперимента не отягощены систематической ошибкой и метод кулонометрического титрования валиден по показателям «правильность».</a:t>
            </a:r>
          </a:p>
          <a:p>
            <a:pPr indent="450215" algn="just">
              <a:lnSpc>
                <a:spcPct val="90000"/>
              </a:lnSpc>
              <a:spcBef>
                <a:spcPts val="0"/>
              </a:spcBef>
            </a:pPr>
            <a:r>
              <a:rPr lang="ru-RU"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Прецизионность</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оценивали, определяя </a:t>
            </a: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повторяемость (сходимость)</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предлагаемой методики по результатам </a:t>
            </a:r>
            <a:r>
              <a:rPr lang="ru-RU" sz="1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 определений </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одном уровне концентрации. Для оценки рассчитаны параметры: стандартное отклонение (</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=0,0258), относительное стандартное отклонение (</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16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=0,007) и доверительный интервал (</a:t>
            </a: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Δ</a:t>
            </a:r>
            <a:r>
              <a:rPr lang="en-US"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ru-RU" sz="16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ср</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=0,03). На основании полученных результатов можно считать предлагаемую методику валидной по показателю «</a:t>
            </a:r>
            <a:r>
              <a:rPr lang="ru-RU"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прецизионность</a:t>
            </a: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4EE93C0-7851-4E4E-BF23-F106B695069B}"/>
              </a:ext>
            </a:extLst>
          </p:cNvPr>
          <p:cNvPicPr>
            <a:picLocks noChangeAspect="1"/>
          </p:cNvPicPr>
          <p:nvPr/>
        </p:nvPicPr>
        <p:blipFill>
          <a:blip r:embed="rId2"/>
          <a:stretch>
            <a:fillRect/>
          </a:stretch>
        </p:blipFill>
        <p:spPr>
          <a:xfrm>
            <a:off x="1691680" y="3044011"/>
            <a:ext cx="6346294" cy="3625349"/>
          </a:xfrm>
          <a:prstGeom prst="rect">
            <a:avLst/>
          </a:prstGeom>
        </p:spPr>
      </p:pic>
    </p:spTree>
    <p:extLst>
      <p:ext uri="{BB962C8B-B14F-4D97-AF65-F5344CB8AC3E}">
        <p14:creationId xmlns:p14="http://schemas.microsoft.com/office/powerpoint/2010/main" val="7251262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endParaRPr lang="ru-RU" b="1" dirty="0">
              <a:solidFill>
                <a:srgbClr val="7030A0"/>
              </a:solidFill>
              <a:latin typeface="Times New Roman" panose="02020603050405020304" pitchFamily="18" charset="0"/>
              <a:cs typeface="Times New Roman" panose="02020603050405020304" pitchFamily="18" charset="0"/>
            </a:endParaRPr>
          </a:p>
          <a:p>
            <a:pPr algn="l"/>
            <a:endParaRPr lang="ru-RU" b="1" dirty="0">
              <a:solidFill>
                <a:srgbClr val="7030A0"/>
              </a:solidFill>
              <a:latin typeface="Times New Roman" panose="02020603050405020304" pitchFamily="18" charset="0"/>
              <a:cs typeface="Times New Roman" panose="02020603050405020304" pitchFamily="18" charset="0"/>
            </a:endParaRPr>
          </a:p>
          <a:p>
            <a:r>
              <a:rPr lang="ru-RU" b="1" dirty="0" err="1">
                <a:solidFill>
                  <a:srgbClr val="0070C0"/>
                </a:solidFill>
                <a:latin typeface="Times New Roman" panose="02020603050405020304" pitchFamily="18" charset="0"/>
                <a:cs typeface="Times New Roman" panose="02020603050405020304" pitchFamily="18" charset="0"/>
              </a:rPr>
              <a:t>Ревалидация</a:t>
            </a:r>
            <a:r>
              <a:rPr lang="ru-RU" b="1" dirty="0">
                <a:solidFill>
                  <a:srgbClr val="0070C0"/>
                </a:solidFill>
                <a:latin typeface="Times New Roman" panose="02020603050405020304" pitchFamily="18" charset="0"/>
                <a:cs typeface="Times New Roman" panose="02020603050405020304" pitchFamily="18" charset="0"/>
              </a:rPr>
              <a:t> (повторная валидация) </a:t>
            </a:r>
          </a:p>
          <a:p>
            <a:r>
              <a:rPr lang="ru-RU" dirty="0">
                <a:solidFill>
                  <a:schemeClr val="tx1"/>
                </a:solidFill>
                <a:latin typeface="Times New Roman" panose="02020603050405020304" pitchFamily="18" charset="0"/>
                <a:cs typeface="Times New Roman" panose="02020603050405020304" pitchFamily="18" charset="0"/>
              </a:rPr>
              <a:t>проводится про изменении: </a:t>
            </a:r>
          </a:p>
          <a:p>
            <a:pPr algn="l"/>
            <a:r>
              <a:rPr lang="ru-RU" dirty="0">
                <a:solidFill>
                  <a:schemeClr val="tx1"/>
                </a:solidFill>
                <a:latin typeface="Times New Roman" panose="02020603050405020304" pitchFamily="18" charset="0"/>
                <a:cs typeface="Times New Roman" panose="02020603050405020304" pitchFamily="18" charset="0"/>
              </a:rPr>
              <a:t>– технологии получения объекта анализа; </a:t>
            </a:r>
          </a:p>
          <a:p>
            <a:pPr algn="l"/>
            <a:r>
              <a:rPr lang="ru-RU" dirty="0">
                <a:solidFill>
                  <a:schemeClr val="tx1"/>
                </a:solidFill>
                <a:latin typeface="Times New Roman" panose="02020603050405020304" pitchFamily="18" charset="0"/>
                <a:cs typeface="Times New Roman" panose="02020603050405020304" pitchFamily="18" charset="0"/>
              </a:rPr>
              <a:t>– состава лекарственного средства (объекта</a:t>
            </a:r>
          </a:p>
          <a:p>
            <a:pPr algn="l"/>
            <a:r>
              <a:rPr lang="ru-RU" dirty="0">
                <a:solidFill>
                  <a:schemeClr val="tx1"/>
                </a:solidFill>
                <a:latin typeface="Times New Roman" panose="02020603050405020304" pitchFamily="18" charset="0"/>
                <a:cs typeface="Times New Roman" panose="02020603050405020304" pitchFamily="18" charset="0"/>
              </a:rPr>
              <a:t>    анализа); </a:t>
            </a:r>
          </a:p>
          <a:p>
            <a:pPr algn="l"/>
            <a:r>
              <a:rPr lang="ru-RU" dirty="0">
                <a:solidFill>
                  <a:schemeClr val="tx1"/>
                </a:solidFill>
                <a:latin typeface="Times New Roman" panose="02020603050405020304" pitchFamily="18" charset="0"/>
                <a:cs typeface="Times New Roman" panose="02020603050405020304" pitchFamily="18" charset="0"/>
              </a:rPr>
              <a:t>– ранее утвержденной методики анализа</a:t>
            </a:r>
          </a:p>
        </p:txBody>
      </p:sp>
    </p:spTree>
    <p:extLst>
      <p:ext uri="{BB962C8B-B14F-4D97-AF65-F5344CB8AC3E}">
        <p14:creationId xmlns:p14="http://schemas.microsoft.com/office/powerpoint/2010/main" val="16751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r>
              <a:rPr lang="ru-RU" sz="2800" b="1" dirty="0">
                <a:solidFill>
                  <a:srgbClr val="C00000"/>
                </a:solidFill>
                <a:latin typeface="Times New Roman" panose="02020603050405020304" pitchFamily="18" charset="0"/>
                <a:cs typeface="Times New Roman" panose="02020603050405020304" pitchFamily="18" charset="0"/>
              </a:rPr>
              <a:t>УСТОЙЧИВОСТЬ </a:t>
            </a:r>
          </a:p>
          <a:p>
            <a:pPr algn="l"/>
            <a:r>
              <a:rPr lang="ru-RU" sz="2800" dirty="0">
                <a:solidFill>
                  <a:schemeClr val="tx1"/>
                </a:solidFill>
                <a:latin typeface="Times New Roman" panose="02020603050405020304" pitchFamily="18" charset="0"/>
                <a:cs typeface="Times New Roman" panose="02020603050405020304" pitchFamily="18" charset="0"/>
              </a:rPr>
              <a:t>Устойчивость </a:t>
            </a:r>
            <a:r>
              <a:rPr lang="ru-RU" sz="2800" dirty="0" err="1">
                <a:solidFill>
                  <a:schemeClr val="tx1"/>
                </a:solidFill>
                <a:latin typeface="Times New Roman" panose="02020603050405020304" pitchFamily="18" charset="0"/>
                <a:cs typeface="Times New Roman" panose="02020603050405020304" pitchFamily="18" charset="0"/>
              </a:rPr>
              <a:t>валидируемой</a:t>
            </a:r>
            <a:r>
              <a:rPr lang="ru-RU" sz="2800" dirty="0">
                <a:solidFill>
                  <a:schemeClr val="tx1"/>
                </a:solidFill>
                <a:latin typeface="Times New Roman" panose="02020603050405020304" pitchFamily="18" charset="0"/>
                <a:cs typeface="Times New Roman" panose="02020603050405020304" pitchFamily="18" charset="0"/>
              </a:rPr>
              <a:t> методики – это способность сохранять найденные для нее характеристики  при небольших отклонениях от условий проведения анализа </a:t>
            </a:r>
          </a:p>
          <a:p>
            <a:pPr algn="l"/>
            <a:r>
              <a:rPr lang="ru-RU" sz="2800" dirty="0">
                <a:solidFill>
                  <a:schemeClr val="tx1"/>
                </a:solidFill>
                <a:latin typeface="Times New Roman" panose="02020603050405020304" pitchFamily="18" charset="0"/>
                <a:cs typeface="Times New Roman" panose="02020603050405020304" pitchFamily="18" charset="0"/>
              </a:rPr>
              <a:t>     Применима для методик, особо чувствительных к внешним условиям анализа (например, для  хроматографических методик). </a:t>
            </a:r>
          </a:p>
          <a:p>
            <a:pPr algn="l"/>
            <a:r>
              <a:rPr lang="ru-RU" sz="2800" dirty="0">
                <a:solidFill>
                  <a:schemeClr val="tx1"/>
                </a:solidFill>
                <a:latin typeface="Times New Roman" panose="02020603050405020304" pitchFamily="18" charset="0"/>
                <a:cs typeface="Times New Roman" panose="02020603050405020304" pitchFamily="18" charset="0"/>
              </a:rPr>
              <a:t>     Проводится </a:t>
            </a:r>
            <a:r>
              <a:rPr lang="ru-RU" sz="2800" b="1" dirty="0">
                <a:solidFill>
                  <a:srgbClr val="C00000"/>
                </a:solidFill>
                <a:latin typeface="Times New Roman" panose="02020603050405020304" pitchFamily="18" charset="0"/>
                <a:cs typeface="Times New Roman" panose="02020603050405020304" pitchFamily="18" charset="0"/>
              </a:rPr>
              <a:t>проверка пригодности аналитической системы, </a:t>
            </a:r>
            <a:r>
              <a:rPr lang="ru-RU" sz="2800" dirty="0">
                <a:solidFill>
                  <a:schemeClr val="tx1"/>
                </a:solidFill>
                <a:latin typeface="Times New Roman" panose="02020603050405020304" pitchFamily="18" charset="0"/>
                <a:cs typeface="Times New Roman" panose="02020603050405020304" pitchFamily="18" charset="0"/>
              </a:rPr>
              <a:t>т.е. проверка выполнения основных требований, предъявляемых к методике (обычно указываются в ФС)</a:t>
            </a:r>
          </a:p>
        </p:txBody>
      </p:sp>
    </p:spTree>
    <p:extLst>
      <p:ext uri="{BB962C8B-B14F-4D97-AF65-F5344CB8AC3E}">
        <p14:creationId xmlns:p14="http://schemas.microsoft.com/office/powerpoint/2010/main" val="137535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endParaRPr lang="ru-RU" sz="2800" dirty="0">
              <a:solidFill>
                <a:schemeClr val="tx1"/>
              </a:solidFill>
              <a:latin typeface="Times New Roman" panose="02020603050405020304" pitchFamily="18" charset="0"/>
              <a:cs typeface="Times New Roman" panose="02020603050405020304" pitchFamily="18" charset="0"/>
            </a:endParaRPr>
          </a:p>
          <a:p>
            <a:pPr>
              <a:spcBef>
                <a:spcPts val="0"/>
              </a:spcBef>
            </a:pPr>
            <a:r>
              <a:rPr lang="ru-RU" sz="3600" b="1" dirty="0">
                <a:solidFill>
                  <a:srgbClr val="0070C0"/>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55746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normAutofit/>
          </a:bodyPr>
          <a:lstStyle/>
          <a:p>
            <a:pPr algn="l"/>
            <a:r>
              <a:rPr lang="ru-RU" sz="2400" b="1" dirty="0">
                <a:solidFill>
                  <a:srgbClr val="0070C0"/>
                </a:solidFill>
                <a:latin typeface="Times New Roman" panose="02020603050405020304" pitchFamily="18" charset="0"/>
                <a:cs typeface="Times New Roman" panose="02020603050405020304" pitchFamily="18" charset="0"/>
              </a:rPr>
              <a:t>Например:</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101" y="231033"/>
            <a:ext cx="6169158" cy="422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720" y="4725144"/>
            <a:ext cx="5976664" cy="12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96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dirty="0">
                <a:solidFill>
                  <a:schemeClr val="tx1"/>
                </a:solidFill>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6300167" cy="471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58227"/>
            <a:ext cx="6272992" cy="1433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45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dirty="0">
                <a:solidFill>
                  <a:schemeClr val="tx1"/>
                </a:solidFill>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1427"/>
            <a:ext cx="7272808" cy="643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09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9512" y="188640"/>
            <a:ext cx="8784976" cy="6408712"/>
          </a:xfrm>
        </p:spPr>
        <p:txBody>
          <a:bodyPr/>
          <a:lstStyle/>
          <a:p>
            <a:pPr algn="l"/>
            <a:r>
              <a:rPr lang="ru-RU" dirty="0">
                <a:solidFill>
                  <a:schemeClr val="tx1"/>
                </a:solidFill>
                <a:latin typeface="Times New Roman" panose="02020603050405020304" pitchFamily="18" charset="0"/>
                <a:cs typeface="Times New Roman" panose="02020603050405020304"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8"/>
            <a:ext cx="6918512" cy="174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863" y="3212976"/>
            <a:ext cx="7093281" cy="1791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2573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2759</Words>
  <Application>Microsoft Office PowerPoint</Application>
  <PresentationFormat>Экран (4:3)</PresentationFormat>
  <Paragraphs>211</Paragraphs>
  <Slides>50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50</vt:i4>
      </vt:variant>
    </vt:vector>
  </HeadingPairs>
  <TitlesOfParts>
    <vt:vector size="5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SVETLANA</dc:creator>
  <cp:lastModifiedBy>Svetlana Abdullina</cp:lastModifiedBy>
  <cp:revision>73</cp:revision>
  <dcterms:created xsi:type="dcterms:W3CDTF">2020-10-10T10:22:09Z</dcterms:created>
  <dcterms:modified xsi:type="dcterms:W3CDTF">2021-02-13T21:11:34Z</dcterms:modified>
</cp:coreProperties>
</file>