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102"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F455EC2-17D7-420A-B058-00470F55A695}"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4142601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455EC2-17D7-420A-B058-00470F55A695}"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112531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455EC2-17D7-420A-B058-00470F55A695}"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899992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455EC2-17D7-420A-B058-00470F55A695}"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409080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455EC2-17D7-420A-B058-00470F55A695}"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383599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F455EC2-17D7-420A-B058-00470F55A695}" type="datetimeFigureOut">
              <a:rPr lang="ru-RU" smtClean="0"/>
              <a:t>14.12.2022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356633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F455EC2-17D7-420A-B058-00470F55A695}" type="datetimeFigureOut">
              <a:rPr lang="ru-RU" smtClean="0"/>
              <a:t>14.12.2022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3525554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F455EC2-17D7-420A-B058-00470F55A695}" type="datetimeFigureOut">
              <a:rPr lang="ru-RU" smtClean="0"/>
              <a:t>14.12.2022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122501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455EC2-17D7-420A-B058-00470F55A695}" type="datetimeFigureOut">
              <a:rPr lang="ru-RU" smtClean="0"/>
              <a:t>14.12.2022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156598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F455EC2-17D7-420A-B058-00470F55A695}" type="datetimeFigureOut">
              <a:rPr lang="ru-RU" smtClean="0"/>
              <a:t>14.12.2022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3295482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F455EC2-17D7-420A-B058-00470F55A695}" type="datetimeFigureOut">
              <a:rPr lang="ru-RU" smtClean="0"/>
              <a:t>14.12.2022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824048-FE5A-46EC-A47F-3C8CC29BCD7F}" type="slidenum">
              <a:rPr lang="ru-RU" smtClean="0"/>
              <a:t>‹#›</a:t>
            </a:fld>
            <a:endParaRPr lang="ru-RU"/>
          </a:p>
        </p:txBody>
      </p:sp>
    </p:spTree>
    <p:extLst>
      <p:ext uri="{BB962C8B-B14F-4D97-AF65-F5344CB8AC3E}">
        <p14:creationId xmlns:p14="http://schemas.microsoft.com/office/powerpoint/2010/main" val="4051098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55EC2-17D7-420A-B058-00470F55A695}" type="datetimeFigureOut">
              <a:rPr lang="ru-RU" smtClean="0"/>
              <a:t>14.12.2022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24048-FE5A-46EC-A47F-3C8CC29BCD7F}" type="slidenum">
              <a:rPr lang="ru-RU" smtClean="0"/>
              <a:t>‹#›</a:t>
            </a:fld>
            <a:endParaRPr lang="ru-RU"/>
          </a:p>
        </p:txBody>
      </p:sp>
    </p:spTree>
    <p:extLst>
      <p:ext uri="{BB962C8B-B14F-4D97-AF65-F5344CB8AC3E}">
        <p14:creationId xmlns:p14="http://schemas.microsoft.com/office/powerpoint/2010/main" val="3742745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Mistakes and complications at the stages of orthopedic treatment with fixed and removable structures</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957021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dirty="0" smtClean="0"/>
              <a:t>Long-term clinical observations suggest that errors and complications that occur during the manufacture of fixed prostheses and after their strengthening should be divided into three groups: 1. Incorrect planning of orthopedic treatment.</a:t>
            </a:r>
          </a:p>
          <a:p>
            <a:r>
              <a:rPr lang="en-US" dirty="0" smtClean="0"/>
              <a:t>      2. Medical errors before, during and after the strengthening of prostheses. 3. Errors at the laboratory stages of manufacture.</a:t>
            </a:r>
          </a:p>
          <a:p>
            <a:endParaRPr lang="en-US" dirty="0" smtClean="0"/>
          </a:p>
          <a:p>
            <a:r>
              <a:rPr lang="en-US" dirty="0" smtClean="0"/>
              <a:t>     Instead of restoring the integrity of the dental system, chewing function and aesthetic norms, preventing or stopping pathological processes in periodontal tissues, chewing muscles, temporomandibular joints, an incorrectly chosen treatment strategy can lead to deterioration and destruction of this system.</a:t>
            </a:r>
          </a:p>
          <a:p>
            <a:r>
              <a:rPr lang="en-US" dirty="0" smtClean="0"/>
              <a:t>     The reasons for such errors and complications are the low professional, general medical level of an orthopedist, lack of knowledge in the field of dental orthopedics, as well as a superficial, careless examination of the patient.</a:t>
            </a:r>
            <a:endParaRPr lang="ru-RU" dirty="0"/>
          </a:p>
        </p:txBody>
      </p:sp>
    </p:spTree>
    <p:extLst>
      <p:ext uri="{BB962C8B-B14F-4D97-AF65-F5344CB8AC3E}">
        <p14:creationId xmlns:p14="http://schemas.microsoft.com/office/powerpoint/2010/main" val="3780576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en-US" dirty="0" smtClean="0"/>
              <a:t>Mistakes at the stages of prosthetics entail a number of complications:</a:t>
            </a:r>
          </a:p>
          <a:p>
            <a:r>
              <a:rPr lang="en-US" dirty="0" smtClean="0"/>
              <a:t>1. De-cementation of prostheses.</a:t>
            </a:r>
          </a:p>
          <a:p>
            <a:r>
              <a:rPr lang="en-US" dirty="0" smtClean="0"/>
              <a:t>2. Chips of ceramics.</a:t>
            </a:r>
          </a:p>
          <a:p>
            <a:r>
              <a:rPr lang="en-US" dirty="0" smtClean="0"/>
              <a:t>3. Gingivitis in the area of supporting teeth.</a:t>
            </a:r>
          </a:p>
          <a:p>
            <a:r>
              <a:rPr lang="en-US" dirty="0" smtClean="0"/>
              <a:t>4. Traumatic periodontitis.</a:t>
            </a:r>
          </a:p>
          <a:p>
            <a:r>
              <a:rPr lang="en-US" dirty="0" smtClean="0"/>
              <a:t>5. Traumatic pulpitis/periodontitis.</a:t>
            </a:r>
          </a:p>
          <a:p>
            <a:r>
              <a:rPr lang="en-US" dirty="0" smtClean="0"/>
              <a:t>6. Recession of the gums.</a:t>
            </a:r>
          </a:p>
          <a:p>
            <a:r>
              <a:rPr lang="en-US" dirty="0" smtClean="0"/>
              <a:t>7. Change in the color of the gums around the crown.</a:t>
            </a:r>
          </a:p>
          <a:p>
            <a:r>
              <a:rPr lang="en-US" dirty="0" smtClean="0"/>
              <a:t>8. Secondary caries.</a:t>
            </a:r>
          </a:p>
          <a:p>
            <a:r>
              <a:rPr lang="en-US" dirty="0" smtClean="0"/>
              <a:t>9. Destruction of the abutment tooth stump under the crown.</a:t>
            </a:r>
          </a:p>
          <a:p>
            <a:r>
              <a:rPr lang="en-US" dirty="0" smtClean="0"/>
              <a:t>10. TMJ dysfunctions.</a:t>
            </a:r>
          </a:p>
          <a:p>
            <a:r>
              <a:rPr lang="en-US" dirty="0" smtClean="0"/>
              <a:t>11. Pain in the area of the intermediate part</a:t>
            </a:r>
          </a:p>
          <a:p>
            <a:r>
              <a:rPr lang="en-US" dirty="0" err="1" smtClean="0"/>
              <a:t>sti</a:t>
            </a:r>
            <a:r>
              <a:rPr lang="en-US" dirty="0" smtClean="0"/>
              <a:t> prosthesis.</a:t>
            </a:r>
          </a:p>
          <a:p>
            <a:r>
              <a:rPr lang="en-US" dirty="0" smtClean="0"/>
              <a:t>12. Allergic stomatitis.</a:t>
            </a:r>
          </a:p>
          <a:p>
            <a:r>
              <a:rPr lang="en-US" dirty="0" smtClean="0"/>
              <a:t>13. Galvanism.</a:t>
            </a:r>
            <a:endParaRPr lang="ru-RU" dirty="0"/>
          </a:p>
        </p:txBody>
      </p:sp>
    </p:spTree>
    <p:extLst>
      <p:ext uri="{BB962C8B-B14F-4D97-AF65-F5344CB8AC3E}">
        <p14:creationId xmlns:p14="http://schemas.microsoft.com/office/powerpoint/2010/main" val="253959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en-US" dirty="0" smtClean="0"/>
              <a:t>Mistakes can be made during the work of a doctor, as well as in the inaccurate work of a dental technician. Sometimes the mistakes made are irreparable, and then it becomes necessary to remake the prosthesis.</a:t>
            </a:r>
          </a:p>
          <a:p>
            <a:r>
              <a:rPr lang="en-US" dirty="0" smtClean="0"/>
              <a:t>Starting from gluing the plaster impression and up to the imposition of the finished prosthesis on the jaws, mistakes made at all stages of the manufacture of the prosthesis can be the cause of marriage.</a:t>
            </a:r>
          </a:p>
          <a:p>
            <a:r>
              <a:rPr lang="en-US" dirty="0" smtClean="0"/>
              <a:t>Incorrectly composed parts of the plaster impression, inaccurate gluing of these parts leads to a violation of the relief of the surface of the impression, and, consequently, to distortion of the contours of the future prosthesis, since the resulting plaster model will also be distorted from an incorrectly glued impression.</a:t>
            </a:r>
          </a:p>
          <a:p>
            <a:r>
              <a:rPr lang="en-US" dirty="0" smtClean="0"/>
              <a:t>Sometimes, when processing models, they thin it in the region of the palatine vault or the floor of the mouth. Thinned models in further work, especially when molding and pressing plastic, do not withstand pressure and crack. After polymerization, thin ridges are visible on the surface of the prosthetic bed, running along the fracture line of the model. </a:t>
            </a:r>
            <a:r>
              <a:rPr lang="en-US" smtClean="0"/>
              <a:t>Such a prosthesis after finishing and polishing is difficult, and more often not fixed at all in the oral cavity and needs to be reworked.</a:t>
            </a:r>
            <a:endParaRPr lang="ru-RU" dirty="0"/>
          </a:p>
        </p:txBody>
      </p:sp>
    </p:spTree>
    <p:extLst>
      <p:ext uri="{BB962C8B-B14F-4D97-AF65-F5344CB8AC3E}">
        <p14:creationId xmlns:p14="http://schemas.microsoft.com/office/powerpoint/2010/main" val="1159818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smtClean="0"/>
              <a:t>Fixed dentures</a:t>
            </a:r>
          </a:p>
          <a:p>
            <a:r>
              <a:rPr lang="en-US" dirty="0" smtClean="0"/>
              <a:t>Fixed dentures are a structure consisting of one or more artificial teeth that replace missing teeth and are attached to adjacent natural teeth with fixing elements (crowns, inlays, plates).</a:t>
            </a:r>
          </a:p>
          <a:p>
            <a:r>
              <a:rPr lang="en-US" dirty="0" smtClean="0"/>
              <a:t>The advantages of fixed prosthetics include, first of all, the naturalness of the application and the high aesthetics of all structures.</a:t>
            </a:r>
            <a:endParaRPr lang="ru-RU" dirty="0"/>
          </a:p>
        </p:txBody>
      </p:sp>
    </p:spTree>
    <p:extLst>
      <p:ext uri="{BB962C8B-B14F-4D97-AF65-F5344CB8AC3E}">
        <p14:creationId xmlns:p14="http://schemas.microsoft.com/office/powerpoint/2010/main" val="4006554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dirty="0" smtClean="0"/>
              <a:t>There are several types of fixed dentures: inlays, crowns, bridges and veneers. As the name implies, these products are firmly fixed on the teeth with various dental cements.</a:t>
            </a:r>
          </a:p>
          <a:p>
            <a:r>
              <a:rPr lang="en-US" dirty="0" smtClean="0"/>
              <a:t>DENTAL INSERTS.</a:t>
            </a:r>
          </a:p>
          <a:p>
            <a:r>
              <a:rPr lang="en-US" dirty="0" smtClean="0"/>
              <a:t>It often happens that caries becomes very deep and widespread: the carious cavity grows deeper and wider, destroying, for example, one of the walls of the crown part of the tooth. It is unlikely that it will be possible to seal the tooth qualitatively; in such cases, tabs are used.</a:t>
            </a:r>
          </a:p>
          <a:p>
            <a:r>
              <a:rPr lang="en-US" dirty="0" smtClean="0"/>
              <a:t>Dental inlays are made in the laboratory according to an individual cast. In fact, they are fillings made with great precision and strength. The clinic produces inlays from ceramics and </a:t>
            </a:r>
            <a:r>
              <a:rPr lang="en-US" dirty="0" err="1" smtClean="0"/>
              <a:t>compomers</a:t>
            </a:r>
            <a:r>
              <a:rPr lang="en-US" dirty="0" smtClean="0"/>
              <a:t>. They are used with significant tooth decay, when it is impossible to model a high-quality filling. Previously, such teeth were inevitably covered with crowns, but now there is no longer a need to grind it and make a crown, it is enough to make the lost part of the tooth and cement it firmly.</a:t>
            </a:r>
            <a:endParaRPr lang="ru-RU" dirty="0"/>
          </a:p>
        </p:txBody>
      </p:sp>
    </p:spTree>
    <p:extLst>
      <p:ext uri="{BB962C8B-B14F-4D97-AF65-F5344CB8AC3E}">
        <p14:creationId xmlns:p14="http://schemas.microsoft.com/office/powerpoint/2010/main" val="3824027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en-US" dirty="0" smtClean="0"/>
              <a:t>Crowns, metal ceramics</a:t>
            </a:r>
          </a:p>
          <a:p>
            <a:r>
              <a:rPr lang="en-US" dirty="0" smtClean="0"/>
              <a:t>When a tooth is very badly damaged or its color has changed and darkened due to previous treatment, it is necessary to make a ceramic-metal crown. Approaches to dental prosthetics with crowns in the clinic are fundamentally different from those traditionally used. So, it is not required to "</a:t>
            </a:r>
            <a:r>
              <a:rPr lang="en-US" dirty="0" err="1" smtClean="0"/>
              <a:t>depulp</a:t>
            </a:r>
            <a:r>
              <a:rPr lang="en-US" dirty="0" smtClean="0"/>
              <a:t>" the tooth, because. during preparation, the tooth is processed by a special method, which allows very precisely removing just enough tissue so that a cosmetic crown can be made. In addition, the crown fits so precisely to the tooth that the border is absolutely smooth, which has a beneficial effect on the life of the crown and the healthy state of the gums.</a:t>
            </a:r>
          </a:p>
          <a:p>
            <a:r>
              <a:rPr lang="en-US" dirty="0" smtClean="0"/>
              <a:t>Metal-free ceramics</a:t>
            </a:r>
          </a:p>
          <a:p>
            <a:r>
              <a:rPr lang="en-US" dirty="0" smtClean="0"/>
              <a:t>Ceramic crowns are made from a solid mass, in which there are no metal impurities. This type of prosthesis eliminates oxidative processes in the oral cavity that occur due to the presence of metal, as with metal ceramics.</a:t>
            </a:r>
          </a:p>
          <a:p>
            <a:endParaRPr lang="en-US" dirty="0" smtClean="0"/>
          </a:p>
          <a:p>
            <a:r>
              <a:rPr lang="en-US" dirty="0" smtClean="0"/>
              <a:t>Dental crowns based on zirconium oxide</a:t>
            </a:r>
          </a:p>
          <a:p>
            <a:r>
              <a:rPr lang="en-US" dirty="0" smtClean="0"/>
              <a:t>Zirconium oxide is a modern high-tech material from which the framework of ceramic crowns is created. The absence of metal in this technology allows you to avoid such unpleasant consequences as: allergic reactions and discoloration of the gums. Crowns based on zirconium oxide are one of the most aesthetic types of prosthetics.</a:t>
            </a:r>
          </a:p>
          <a:p>
            <a:endParaRPr lang="en-US" dirty="0" smtClean="0"/>
          </a:p>
          <a:p>
            <a:r>
              <a:rPr lang="en-US" dirty="0" smtClean="0"/>
              <a:t>Metal-plastic</a:t>
            </a:r>
          </a:p>
          <a:p>
            <a:r>
              <a:rPr lang="en-US" dirty="0" smtClean="0"/>
              <a:t>Metal-plastic is one of the varieties of material for the manufacture of crowns. Metal-plastic crowns are relatively inexpensive and have good aesthetic properties. The disadvantage of such crowns is their fragility and the ability to change color over time.</a:t>
            </a:r>
            <a:endParaRPr lang="ru-RU" dirty="0"/>
          </a:p>
        </p:txBody>
      </p:sp>
    </p:spTree>
    <p:extLst>
      <p:ext uri="{BB962C8B-B14F-4D97-AF65-F5344CB8AC3E}">
        <p14:creationId xmlns:p14="http://schemas.microsoft.com/office/powerpoint/2010/main" val="914918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en-US" dirty="0" smtClean="0"/>
              <a:t>BRIDGE PROSTHESIS.</a:t>
            </a:r>
          </a:p>
          <a:p>
            <a:r>
              <a:rPr lang="en-US" dirty="0" smtClean="0"/>
              <a:t>      In the absence of one or more teeth, it is necessary to replace the lost tooth. Previously, only one type of construction was available and used for these purposes - a bridge prosthesis (in everyday life - a "bridge"). At the same time, two adjacent teeth were ground, even if they were quite healthy, and crowns were fixed on them. The design of bridge prostheses resembles a bridge between healthy teeth, which is attached with crowns, crowns with pins, inlays. The intermediate part of such a prosthesis is occupied by artificial teeth that replace one or more missing healthy teeth.</a:t>
            </a:r>
          </a:p>
          <a:p>
            <a:r>
              <a:rPr lang="en-US" dirty="0" smtClean="0"/>
              <a:t>VENEERS.</a:t>
            </a:r>
          </a:p>
          <a:p>
            <a:r>
              <a:rPr lang="en-US" dirty="0" smtClean="0"/>
              <a:t>      Veneers are the thinnest porcelain plates that replace the outer layer of teeth. Veneers are installed on the front teeth in cases where the teeth have already been destroyed or have changed color. Veneers allow you to achieve the desired shape and desired color of the tooth. At the same time, they protect the teeth. As a result, the tooth acquires stable strength and does not differ from the rest. Veneers are made in accordance with the shape, color of the patient's teeth and his wishes. As a result, the required aesthetic result is achieved, the least trauma to the tooth during installation, as well as reliability and durability.</a:t>
            </a:r>
          </a:p>
          <a:p>
            <a:r>
              <a:rPr lang="en-US" dirty="0" smtClean="0"/>
              <a:t>Veneers are a way to change the shape, color, position of the tooth and achieve a dazzling "Hollywood" smile, solving aesthetic problems. Such creativity requires significant qualifications and a sense of taste from the doctor. A veneer is a thin, usually ceramic, flake that adheres very precisely to the tooth. For its manufacture, a thin layer of the tooth is removed and a high-precision impression is obtained from the prepared tooth. After fabrication in the laboratory, the ceramic enamel </a:t>
            </a:r>
            <a:r>
              <a:rPr lang="en-US" dirty="0" err="1" smtClean="0"/>
              <a:t>onlay</a:t>
            </a:r>
            <a:r>
              <a:rPr lang="en-US" dirty="0" smtClean="0"/>
              <a:t> is permanently bonded to the tooth.</a:t>
            </a:r>
            <a:endParaRPr lang="ru-RU" dirty="0"/>
          </a:p>
        </p:txBody>
      </p:sp>
    </p:spTree>
    <p:extLst>
      <p:ext uri="{BB962C8B-B14F-4D97-AF65-F5344CB8AC3E}">
        <p14:creationId xmlns:p14="http://schemas.microsoft.com/office/powerpoint/2010/main" val="4173190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en-US" dirty="0" smtClean="0"/>
              <a:t>Removable dentures</a:t>
            </a:r>
          </a:p>
          <a:p>
            <a:endParaRPr lang="en-US" dirty="0" smtClean="0"/>
          </a:p>
          <a:p>
            <a:r>
              <a:rPr lang="en-US" dirty="0" smtClean="0"/>
              <a:t>Removable dentures are used in orthopedic dentistry if the patient has lost a significant part of the teeth, and it is impossible to install a fixed prosthesis in the oral cavity.</a:t>
            </a:r>
          </a:p>
          <a:p>
            <a:r>
              <a:rPr lang="en-US" dirty="0" smtClean="0"/>
              <a:t>According to the type of construction, removable dentures are divided into two main groups: lamellar complete dentures and partial dentures, which, in turn, are divided into several subgroups: clasp dentures, lamellar partial dentures, immediate dentures, removable sectors or segments. Removable dentures are also used.</a:t>
            </a:r>
          </a:p>
          <a:p>
            <a:r>
              <a:rPr lang="en-US" dirty="0" smtClean="0"/>
              <a:t>Complete removable structures are installed in the situation when the teeth are completely lost (for this phenomenon in dentistry, the term "</a:t>
            </a:r>
            <a:r>
              <a:rPr lang="en-US" dirty="0" err="1" smtClean="0"/>
              <a:t>adentia</a:t>
            </a:r>
            <a:r>
              <a:rPr lang="en-US" dirty="0" smtClean="0"/>
              <a:t>" is used - the absence of teeth). Complete removable dentures (lamellar) are fixed in the oral cavity with the help of a vacuum (the gum “sucks” them).</a:t>
            </a:r>
          </a:p>
          <a:p>
            <a:r>
              <a:rPr lang="en-US" dirty="0" smtClean="0"/>
              <a:t>If not the entire dentition is lost, but only part of it, a group of teeth (and above all - if the main chewing teeth are lost), then partially removable dentures are used. A partially removable prosthesis supported by implants is also installed. Removable partial dentures are also installed in case of loss of one tooth. They are also used as temporary, before the installation of a permanent structure.</a:t>
            </a:r>
          </a:p>
          <a:p>
            <a:r>
              <a:rPr lang="en-US" dirty="0" smtClean="0"/>
              <a:t>A conditionally removable prosthesis is installed in place of one lost tooth. The patient does not need to remove such a prosthesis. A conditionally removable prosthesis is attached to adjacent abutment teeth using metal blades or dental glue, light-curing cements.</a:t>
            </a:r>
            <a:endParaRPr lang="ru-RU" dirty="0"/>
          </a:p>
        </p:txBody>
      </p:sp>
    </p:spTree>
    <p:extLst>
      <p:ext uri="{BB962C8B-B14F-4D97-AF65-F5344CB8AC3E}">
        <p14:creationId xmlns:p14="http://schemas.microsoft.com/office/powerpoint/2010/main" val="362932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en-US" dirty="0" smtClean="0"/>
              <a:t>The most modern method of removable prosthetics and most often recommended by dentists is the manufacture of a nylon removable prosthesis, which allows you to refuse to grind adjacent teeth, as it is held in the oral cavity due to its elastic properties.</a:t>
            </a:r>
          </a:p>
          <a:p>
            <a:r>
              <a:rPr lang="en-US" dirty="0" smtClean="0"/>
              <a:t>Nylon is a thermoplastic material that has many advantages over acrylic plastic, which is traditionally used in the manufacture of removable denture bases. The following advantages can help to make a choice in favor of a nylon removable prosthesis: the absence of metal structures (clasps, attachments), an allergic reaction is excluded (it does not contain a monomer), low </a:t>
            </a:r>
            <a:r>
              <a:rPr lang="en-US" dirty="0" err="1" smtClean="0"/>
              <a:t>hygroscopicity</a:t>
            </a:r>
            <a:r>
              <a:rPr lang="en-US" dirty="0" smtClean="0"/>
              <a:t>, strength (high resistance to variable chewing loads), excellent aesthetic result ( the color of the elastic nylon VALPLAST is identical to the color of the oral mucosa).</a:t>
            </a:r>
            <a:endParaRPr lang="ru-RU" dirty="0"/>
          </a:p>
        </p:txBody>
      </p:sp>
    </p:spTree>
    <p:extLst>
      <p:ext uri="{BB962C8B-B14F-4D97-AF65-F5344CB8AC3E}">
        <p14:creationId xmlns:p14="http://schemas.microsoft.com/office/powerpoint/2010/main" val="401589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dirty="0" smtClean="0"/>
              <a:t>Long-term clinical observations suggest that errors and complications that occur during the manufacture of fixed prostheses and after their strengthening should be divided into three groups: 1. Incorrect planning of orthopedic treatment.</a:t>
            </a:r>
          </a:p>
          <a:p>
            <a:r>
              <a:rPr lang="en-US" dirty="0" smtClean="0"/>
              <a:t>      2. Medical errors before, during and after the strengthening of prostheses. 3. Errors at the laboratory stages of manufacture.</a:t>
            </a:r>
          </a:p>
          <a:p>
            <a:endParaRPr lang="en-US" dirty="0" smtClean="0"/>
          </a:p>
          <a:p>
            <a:r>
              <a:rPr lang="en-US" dirty="0" smtClean="0"/>
              <a:t>     Instead of restoring the integrity of the dental system, chewing function and aesthetic norms, preventing or stopping pathological processes in periodontal tissues, chewing muscles, temporomandibular joints, an incorrectly chosen treatment strategy can lead to deterioration and destruction of this system.</a:t>
            </a:r>
          </a:p>
          <a:p>
            <a:r>
              <a:rPr lang="en-US" dirty="0" smtClean="0"/>
              <a:t>     The reasons for such errors and complications are the low professional, general medical level of an orthopedist, lack of knowledge in the field of dental orthopedics, as well as a superficial, careless examination of the patient.</a:t>
            </a:r>
            <a:endParaRPr lang="ru-RU" dirty="0"/>
          </a:p>
        </p:txBody>
      </p:sp>
    </p:spTree>
    <p:extLst>
      <p:ext uri="{BB962C8B-B14F-4D97-AF65-F5344CB8AC3E}">
        <p14:creationId xmlns:p14="http://schemas.microsoft.com/office/powerpoint/2010/main" val="1255925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32500" lnSpcReduction="20000"/>
          </a:bodyPr>
          <a:lstStyle/>
          <a:p>
            <a:r>
              <a:rPr lang="en-US" dirty="0" smtClean="0"/>
              <a:t>Errors and complications most often encountered in prosthetics with fixed structures:</a:t>
            </a:r>
          </a:p>
          <a:p>
            <a:r>
              <a:rPr lang="en-US" dirty="0" smtClean="0"/>
              <a:t>Errors at the stage of preparation for prosthetics</a:t>
            </a:r>
          </a:p>
          <a:p>
            <a:r>
              <a:rPr lang="en-US" dirty="0" smtClean="0"/>
              <a:t>- Violation of the principles and quality of endodontic treatment of abutment teeth.</a:t>
            </a:r>
          </a:p>
          <a:p>
            <a:r>
              <a:rPr lang="en-US" dirty="0" smtClean="0"/>
              <a:t>- Inconsistency of the chosen method of treatment with the established diagnosis.</a:t>
            </a:r>
          </a:p>
          <a:p>
            <a:r>
              <a:rPr lang="en-US" dirty="0" smtClean="0"/>
              <a:t>- Injury of the neurovascular bundle during mechanical processing of the abutment tooth (overheating of the tooth, preparation without water cooling).</a:t>
            </a:r>
          </a:p>
          <a:p>
            <a:r>
              <a:rPr lang="en-US" dirty="0" smtClean="0"/>
              <a:t>- </a:t>
            </a:r>
            <a:r>
              <a:rPr lang="en-US" dirty="0" err="1" smtClean="0"/>
              <a:t>Depulpation</a:t>
            </a:r>
            <a:r>
              <a:rPr lang="en-US" dirty="0" smtClean="0"/>
              <a:t> of the abutment tooth without indications.</a:t>
            </a:r>
          </a:p>
          <a:p>
            <a:r>
              <a:rPr lang="en-US" dirty="0" smtClean="0"/>
              <a:t>-Perforation of the root canal when preparing the root canal for the tab.</a:t>
            </a:r>
          </a:p>
          <a:p>
            <a:r>
              <a:rPr lang="en-US" dirty="0" smtClean="0"/>
              <a:t>- Damage to the marginal gingiva.</a:t>
            </a:r>
          </a:p>
          <a:p>
            <a:r>
              <a:rPr lang="en-US" dirty="0" smtClean="0"/>
              <a:t>-Tooth preparation without ledge.</a:t>
            </a:r>
          </a:p>
          <a:p>
            <a:r>
              <a:rPr lang="en-US" dirty="0" smtClean="0"/>
              <a:t>- Excessive taper of the abutment tooth.</a:t>
            </a:r>
          </a:p>
          <a:p>
            <a:r>
              <a:rPr lang="en-US" dirty="0" smtClean="0"/>
              <a:t>- Lack of temporary structures.</a:t>
            </a:r>
          </a:p>
          <a:p>
            <a:r>
              <a:rPr lang="en-US" dirty="0" smtClean="0"/>
              <a:t>- Mistakes in bite registration.</a:t>
            </a:r>
          </a:p>
          <a:p>
            <a:r>
              <a:rPr lang="en-US" dirty="0" smtClean="0"/>
              <a:t>  Errors at the stage of taking impressions:</a:t>
            </a:r>
          </a:p>
          <a:p>
            <a:r>
              <a:rPr lang="en-US" dirty="0" smtClean="0"/>
              <a:t>-Use of alginate impression mass for the main impression.</a:t>
            </a:r>
          </a:p>
          <a:p>
            <a:r>
              <a:rPr lang="en-US" dirty="0" smtClean="0"/>
              <a:t>- Inaccuracy of casts.</a:t>
            </a:r>
          </a:p>
          <a:p>
            <a:r>
              <a:rPr lang="en-US" dirty="0" smtClean="0"/>
              <a:t>-Gap between the base and corrective layers.</a:t>
            </a:r>
          </a:p>
          <a:p>
            <a:r>
              <a:rPr lang="en-US" dirty="0" smtClean="0"/>
              <a:t>-Shift of the cast at the time of imposition.</a:t>
            </a:r>
          </a:p>
          <a:p>
            <a:r>
              <a:rPr lang="en-US" dirty="0" smtClean="0"/>
              <a:t>- Removal of an impression without prior use of a retraction thread.</a:t>
            </a:r>
          </a:p>
          <a:p>
            <a:r>
              <a:rPr lang="en-US" dirty="0" smtClean="0"/>
              <a:t>- Separation of the cast from the spoon</a:t>
            </a:r>
            <a:endParaRPr lang="ru-RU" dirty="0"/>
          </a:p>
        </p:txBody>
      </p:sp>
    </p:spTree>
    <p:extLst>
      <p:ext uri="{BB962C8B-B14F-4D97-AF65-F5344CB8AC3E}">
        <p14:creationId xmlns:p14="http://schemas.microsoft.com/office/powerpoint/2010/main" val="415017299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2129</Words>
  <Application>Microsoft Office PowerPoint</Application>
  <PresentationFormat>Широкоэкранный</PresentationFormat>
  <Paragraphs>80</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Calibri Light</vt:lpstr>
      <vt:lpstr>Тема Office</vt:lpstr>
      <vt:lpstr>Mistakes and complications at the stages of orthopedic treatment with fixed and removable structures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Mistakes and complications at the stages of orthopedic treatment with fixed and removable structures</dc:title>
  <dc:creator>User</dc:creator>
  <cp:lastModifiedBy>User</cp:lastModifiedBy>
  <cp:revision>1</cp:revision>
  <dcterms:created xsi:type="dcterms:W3CDTF">2022-12-14T07:31:30Z</dcterms:created>
  <dcterms:modified xsi:type="dcterms:W3CDTF">2022-12-14T07:37:38Z</dcterms:modified>
</cp:coreProperties>
</file>