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3" d="100"/>
          <a:sy n="53" d="100"/>
        </p:scale>
        <p:origin x="102"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686C2E8-4BE3-477D-AB95-164B68AEE333}" type="datetimeFigureOut">
              <a:rPr lang="ru-RU" smtClean="0"/>
              <a:t>14.12.2022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A93ACCE-FAE9-46E5-A5C1-01B9E119AE7C}" type="slidenum">
              <a:rPr lang="ru-RU" smtClean="0"/>
              <a:t>‹#›</a:t>
            </a:fld>
            <a:endParaRPr lang="ru-RU"/>
          </a:p>
        </p:txBody>
      </p:sp>
    </p:spTree>
    <p:extLst>
      <p:ext uri="{BB962C8B-B14F-4D97-AF65-F5344CB8AC3E}">
        <p14:creationId xmlns:p14="http://schemas.microsoft.com/office/powerpoint/2010/main" val="2568470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686C2E8-4BE3-477D-AB95-164B68AEE333}" type="datetimeFigureOut">
              <a:rPr lang="ru-RU" smtClean="0"/>
              <a:t>14.12.2022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A93ACCE-FAE9-46E5-A5C1-01B9E119AE7C}" type="slidenum">
              <a:rPr lang="ru-RU" smtClean="0"/>
              <a:t>‹#›</a:t>
            </a:fld>
            <a:endParaRPr lang="ru-RU"/>
          </a:p>
        </p:txBody>
      </p:sp>
    </p:spTree>
    <p:extLst>
      <p:ext uri="{BB962C8B-B14F-4D97-AF65-F5344CB8AC3E}">
        <p14:creationId xmlns:p14="http://schemas.microsoft.com/office/powerpoint/2010/main" val="401757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686C2E8-4BE3-477D-AB95-164B68AEE333}" type="datetimeFigureOut">
              <a:rPr lang="ru-RU" smtClean="0"/>
              <a:t>14.12.2022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A93ACCE-FAE9-46E5-A5C1-01B9E119AE7C}" type="slidenum">
              <a:rPr lang="ru-RU" smtClean="0"/>
              <a:t>‹#›</a:t>
            </a:fld>
            <a:endParaRPr lang="ru-RU"/>
          </a:p>
        </p:txBody>
      </p:sp>
    </p:spTree>
    <p:extLst>
      <p:ext uri="{BB962C8B-B14F-4D97-AF65-F5344CB8AC3E}">
        <p14:creationId xmlns:p14="http://schemas.microsoft.com/office/powerpoint/2010/main" val="4161593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686C2E8-4BE3-477D-AB95-164B68AEE333}" type="datetimeFigureOut">
              <a:rPr lang="ru-RU" smtClean="0"/>
              <a:t>14.12.2022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A93ACCE-FAE9-46E5-A5C1-01B9E119AE7C}" type="slidenum">
              <a:rPr lang="ru-RU" smtClean="0"/>
              <a:t>‹#›</a:t>
            </a:fld>
            <a:endParaRPr lang="ru-RU"/>
          </a:p>
        </p:txBody>
      </p:sp>
    </p:spTree>
    <p:extLst>
      <p:ext uri="{BB962C8B-B14F-4D97-AF65-F5344CB8AC3E}">
        <p14:creationId xmlns:p14="http://schemas.microsoft.com/office/powerpoint/2010/main" val="105340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686C2E8-4BE3-477D-AB95-164B68AEE333}" type="datetimeFigureOut">
              <a:rPr lang="ru-RU" smtClean="0"/>
              <a:t>14.12.2022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A93ACCE-FAE9-46E5-A5C1-01B9E119AE7C}" type="slidenum">
              <a:rPr lang="ru-RU" smtClean="0"/>
              <a:t>‹#›</a:t>
            </a:fld>
            <a:endParaRPr lang="ru-RU"/>
          </a:p>
        </p:txBody>
      </p:sp>
    </p:spTree>
    <p:extLst>
      <p:ext uri="{BB962C8B-B14F-4D97-AF65-F5344CB8AC3E}">
        <p14:creationId xmlns:p14="http://schemas.microsoft.com/office/powerpoint/2010/main" val="2997737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686C2E8-4BE3-477D-AB95-164B68AEE333}" type="datetimeFigureOut">
              <a:rPr lang="ru-RU" smtClean="0"/>
              <a:t>14.12.2022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A93ACCE-FAE9-46E5-A5C1-01B9E119AE7C}" type="slidenum">
              <a:rPr lang="ru-RU" smtClean="0"/>
              <a:t>‹#›</a:t>
            </a:fld>
            <a:endParaRPr lang="ru-RU"/>
          </a:p>
        </p:txBody>
      </p:sp>
    </p:spTree>
    <p:extLst>
      <p:ext uri="{BB962C8B-B14F-4D97-AF65-F5344CB8AC3E}">
        <p14:creationId xmlns:p14="http://schemas.microsoft.com/office/powerpoint/2010/main" val="2643718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686C2E8-4BE3-477D-AB95-164B68AEE333}" type="datetimeFigureOut">
              <a:rPr lang="ru-RU" smtClean="0"/>
              <a:t>14.12.2022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A93ACCE-FAE9-46E5-A5C1-01B9E119AE7C}" type="slidenum">
              <a:rPr lang="ru-RU" smtClean="0"/>
              <a:t>‹#›</a:t>
            </a:fld>
            <a:endParaRPr lang="ru-RU"/>
          </a:p>
        </p:txBody>
      </p:sp>
    </p:spTree>
    <p:extLst>
      <p:ext uri="{BB962C8B-B14F-4D97-AF65-F5344CB8AC3E}">
        <p14:creationId xmlns:p14="http://schemas.microsoft.com/office/powerpoint/2010/main" val="537649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686C2E8-4BE3-477D-AB95-164B68AEE333}" type="datetimeFigureOut">
              <a:rPr lang="ru-RU" smtClean="0"/>
              <a:t>14.12.2022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A93ACCE-FAE9-46E5-A5C1-01B9E119AE7C}" type="slidenum">
              <a:rPr lang="ru-RU" smtClean="0"/>
              <a:t>‹#›</a:t>
            </a:fld>
            <a:endParaRPr lang="ru-RU"/>
          </a:p>
        </p:txBody>
      </p:sp>
    </p:spTree>
    <p:extLst>
      <p:ext uri="{BB962C8B-B14F-4D97-AF65-F5344CB8AC3E}">
        <p14:creationId xmlns:p14="http://schemas.microsoft.com/office/powerpoint/2010/main" val="1589113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686C2E8-4BE3-477D-AB95-164B68AEE333}" type="datetimeFigureOut">
              <a:rPr lang="ru-RU" smtClean="0"/>
              <a:t>14.12.2022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A93ACCE-FAE9-46E5-A5C1-01B9E119AE7C}" type="slidenum">
              <a:rPr lang="ru-RU" smtClean="0"/>
              <a:t>‹#›</a:t>
            </a:fld>
            <a:endParaRPr lang="ru-RU"/>
          </a:p>
        </p:txBody>
      </p:sp>
    </p:spTree>
    <p:extLst>
      <p:ext uri="{BB962C8B-B14F-4D97-AF65-F5344CB8AC3E}">
        <p14:creationId xmlns:p14="http://schemas.microsoft.com/office/powerpoint/2010/main" val="2782188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686C2E8-4BE3-477D-AB95-164B68AEE333}" type="datetimeFigureOut">
              <a:rPr lang="ru-RU" smtClean="0"/>
              <a:t>14.12.2022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A93ACCE-FAE9-46E5-A5C1-01B9E119AE7C}" type="slidenum">
              <a:rPr lang="ru-RU" smtClean="0"/>
              <a:t>‹#›</a:t>
            </a:fld>
            <a:endParaRPr lang="ru-RU"/>
          </a:p>
        </p:txBody>
      </p:sp>
    </p:spTree>
    <p:extLst>
      <p:ext uri="{BB962C8B-B14F-4D97-AF65-F5344CB8AC3E}">
        <p14:creationId xmlns:p14="http://schemas.microsoft.com/office/powerpoint/2010/main" val="1681080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686C2E8-4BE3-477D-AB95-164B68AEE333}" type="datetimeFigureOut">
              <a:rPr lang="ru-RU" smtClean="0"/>
              <a:t>14.12.2022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A93ACCE-FAE9-46E5-A5C1-01B9E119AE7C}" type="slidenum">
              <a:rPr lang="ru-RU" smtClean="0"/>
              <a:t>‹#›</a:t>
            </a:fld>
            <a:endParaRPr lang="ru-RU"/>
          </a:p>
        </p:txBody>
      </p:sp>
    </p:spTree>
    <p:extLst>
      <p:ext uri="{BB962C8B-B14F-4D97-AF65-F5344CB8AC3E}">
        <p14:creationId xmlns:p14="http://schemas.microsoft.com/office/powerpoint/2010/main" val="3710066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86C2E8-4BE3-477D-AB95-164B68AEE333}" type="datetimeFigureOut">
              <a:rPr lang="ru-RU" smtClean="0"/>
              <a:t>14.12.2022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93ACCE-FAE9-46E5-A5C1-01B9E119AE7C}" type="slidenum">
              <a:rPr lang="ru-RU" smtClean="0"/>
              <a:t>‹#›</a:t>
            </a:fld>
            <a:endParaRPr lang="ru-RU"/>
          </a:p>
        </p:txBody>
      </p:sp>
    </p:spTree>
    <p:extLst>
      <p:ext uri="{BB962C8B-B14F-4D97-AF65-F5344CB8AC3E}">
        <p14:creationId xmlns:p14="http://schemas.microsoft.com/office/powerpoint/2010/main" val="398353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en-US" dirty="0" smtClean="0"/>
              <a:t>"Features of orthopedic treatment in diseases of the oral mucosa."</a:t>
            </a:r>
            <a:endParaRPr lang="ru-RU" dirty="0"/>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2102257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r>
              <a:rPr lang="en-US" dirty="0" smtClean="0"/>
              <a:t>When compensating for partial loss of teeth with removable lamellar dentures, impressions should be obtained with alginate masses.</a:t>
            </a:r>
          </a:p>
          <a:p>
            <a:r>
              <a:rPr lang="en-US" dirty="0" smtClean="0"/>
              <a:t>For the manufacture of supporting prosthesis structures, it is recommended to take casts using the “sandwich method”.</a:t>
            </a:r>
          </a:p>
          <a:p>
            <a:r>
              <a:rPr lang="en-US" dirty="0" smtClean="0"/>
              <a:t>  When restoring complete loss of teeth, alginate impression materials must be used to obtain preliminary casts, and zinc oxide </a:t>
            </a:r>
            <a:r>
              <a:rPr lang="en-US" dirty="0" err="1" smtClean="0"/>
              <a:t>eugenol</a:t>
            </a:r>
            <a:r>
              <a:rPr lang="en-US" dirty="0" smtClean="0"/>
              <a:t> and zinc oxide </a:t>
            </a:r>
            <a:r>
              <a:rPr lang="en-US" dirty="0" err="1" smtClean="0"/>
              <a:t>guaiacol</a:t>
            </a:r>
            <a:r>
              <a:rPr lang="en-US" dirty="0" smtClean="0"/>
              <a:t> or silicone masses should be used for functional impressions.</a:t>
            </a:r>
          </a:p>
          <a:p>
            <a:r>
              <a:rPr lang="en-US" smtClean="0"/>
              <a:t>Taking impressions with thermoplastic masses is not recommended, as they are introduced into the oral cavity in a heated state, which can cause additional irritation of the mucous membrane.</a:t>
            </a:r>
            <a:endParaRPr lang="ru-RU"/>
          </a:p>
        </p:txBody>
      </p:sp>
    </p:spTree>
    <p:extLst>
      <p:ext uri="{BB962C8B-B14F-4D97-AF65-F5344CB8AC3E}">
        <p14:creationId xmlns:p14="http://schemas.microsoft.com/office/powerpoint/2010/main" val="517521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dirty="0" smtClean="0"/>
              <a:t>Diseases of the OC.</a:t>
            </a:r>
          </a:p>
          <a:p>
            <a:r>
              <a:rPr lang="en-US" dirty="0" smtClean="0"/>
              <a:t>Types of prosthetics in diseases of the oral mucosa.</a:t>
            </a:r>
          </a:p>
          <a:p>
            <a:r>
              <a:rPr lang="en-US" dirty="0" smtClean="0"/>
              <a:t>Features of prosthetics in diseases of the oral mucosa.</a:t>
            </a:r>
            <a:endParaRPr lang="ru-RU" dirty="0"/>
          </a:p>
        </p:txBody>
      </p:sp>
    </p:spTree>
    <p:extLst>
      <p:ext uri="{BB962C8B-B14F-4D97-AF65-F5344CB8AC3E}">
        <p14:creationId xmlns:p14="http://schemas.microsoft.com/office/powerpoint/2010/main" val="3006847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10000"/>
          </a:bodyPr>
          <a:lstStyle/>
          <a:p>
            <a:r>
              <a:rPr lang="en-US" dirty="0" smtClean="0"/>
              <a:t>Diseases of the oral mucosa occupy a special place among dental diseases. Diagnosis and treatment of such diseases is extremely difficult. In addition, many of these diseases are infectious in nature, which raises the risk of infection of medical personnel.</a:t>
            </a:r>
          </a:p>
          <a:p>
            <a:r>
              <a:rPr lang="en-US" dirty="0" smtClean="0"/>
              <a:t>  With constant injury to the mucous membrane and the presence of abundant microflora in the oral cavity, various elements of the lesion quickly change their appearance. Many lesions of the mucous membrane, which are different in nature, ultimately result in the same type of manifestations - erosions and ulcers, which are extremely difficult to establish the root cause of. Therefore, regardless of the nature of the lesion, the dentist at the first stage should make at least a presumptive diagnosis and provide first aid, after which the patient should be referred for examination and treatment to the appropriate specialized medical institution (since it is often necessary to resort to the help of specialists not only of the dental profile).</a:t>
            </a:r>
            <a:endParaRPr lang="ru-RU" dirty="0"/>
          </a:p>
        </p:txBody>
      </p:sp>
    </p:spTree>
    <p:extLst>
      <p:ext uri="{BB962C8B-B14F-4D97-AF65-F5344CB8AC3E}">
        <p14:creationId xmlns:p14="http://schemas.microsoft.com/office/powerpoint/2010/main" val="3630923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47500" lnSpcReduction="20000"/>
          </a:bodyPr>
          <a:lstStyle/>
          <a:p>
            <a:r>
              <a:rPr lang="en-US" dirty="0" smtClean="0"/>
              <a:t>Risk factors for diseases of the oral mucosa include:</a:t>
            </a:r>
          </a:p>
          <a:p>
            <a:r>
              <a:rPr lang="en-US" dirty="0" smtClean="0"/>
              <a:t>- poorly made prostheses and fillings, including galvanic effects in the presence of orthopedic structures made of various metals in the oral cavity;</a:t>
            </a:r>
          </a:p>
          <a:p>
            <a:r>
              <a:rPr lang="en-US" dirty="0" smtClean="0"/>
              <a:t>- dental deposits;</a:t>
            </a:r>
          </a:p>
          <a:p>
            <a:r>
              <a:rPr lang="en-US" dirty="0" smtClean="0"/>
              <a:t>- dental caries and its complications;</a:t>
            </a:r>
          </a:p>
          <a:p>
            <a:r>
              <a:rPr lang="en-US" dirty="0" smtClean="0"/>
              <a:t>- consumption of spicy, hot food, strong drinks, smoking;</a:t>
            </a:r>
          </a:p>
          <a:p>
            <a:r>
              <a:rPr lang="en-US" dirty="0" smtClean="0"/>
              <a:t>- uncontrolled use of antibiotics, the use of potent drugs for dental interventions (including drugs that reduce salivation);</a:t>
            </a:r>
          </a:p>
          <a:p>
            <a:r>
              <a:rPr lang="en-US" dirty="0" smtClean="0"/>
              <a:t>- gross dental intervention, </a:t>
            </a:r>
            <a:r>
              <a:rPr lang="en-US" dirty="0" err="1" smtClean="0"/>
              <a:t>microtrauma</a:t>
            </a:r>
            <a:r>
              <a:rPr lang="en-US" dirty="0" smtClean="0"/>
              <a:t>, lack of rational oral hygiene;</a:t>
            </a:r>
          </a:p>
          <a:p>
            <a:r>
              <a:rPr lang="en-US" dirty="0" smtClean="0"/>
              <a:t>- diseases of internal organs and systems;</a:t>
            </a:r>
          </a:p>
          <a:p>
            <a:r>
              <a:rPr lang="en-US" dirty="0" smtClean="0"/>
              <a:t>- infectious diseases;</a:t>
            </a:r>
          </a:p>
          <a:p>
            <a:r>
              <a:rPr lang="en-US" dirty="0" smtClean="0"/>
              <a:t>- dehydration of the body caused by diarrhea, vomiting, insufficient water intake, prolonged fever, increased urine output, large blood loss. A dehydrating effect on the oral mucosa (and, as a result, on the occurrence of stomatitis) has the use of toothpastes containing sodium lauryl sulfate;</a:t>
            </a:r>
          </a:p>
          <a:p>
            <a:r>
              <a:rPr lang="en-US" dirty="0" smtClean="0"/>
              <a:t>- beriberi (lack of B vitamins, vitamins A, C), lack of iron, folic acid, zinc, selenium in the body;</a:t>
            </a:r>
          </a:p>
          <a:p>
            <a:r>
              <a:rPr lang="en-US" dirty="0" smtClean="0"/>
              <a:t>- malignant tumors in the neck, nose or throat;</a:t>
            </a:r>
          </a:p>
          <a:p>
            <a:r>
              <a:rPr lang="en-US" dirty="0" smtClean="0"/>
              <a:t>- hormonal fluctuations (pregnancy, transitional age, menopause);</a:t>
            </a:r>
          </a:p>
          <a:p>
            <a:r>
              <a:rPr lang="en-US" dirty="0" smtClean="0"/>
              <a:t>- anemia;</a:t>
            </a:r>
          </a:p>
          <a:p>
            <a:r>
              <a:rPr lang="en-US" dirty="0" smtClean="0"/>
              <a:t>- genetic predisposition.</a:t>
            </a:r>
            <a:endParaRPr lang="ru-RU" dirty="0"/>
          </a:p>
        </p:txBody>
      </p:sp>
    </p:spTree>
    <p:extLst>
      <p:ext uri="{BB962C8B-B14F-4D97-AF65-F5344CB8AC3E}">
        <p14:creationId xmlns:p14="http://schemas.microsoft.com/office/powerpoint/2010/main" val="318147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en-US" dirty="0" smtClean="0"/>
              <a:t>Features of dental prosthetics in diseases of the oral mucosa.</a:t>
            </a:r>
          </a:p>
          <a:p>
            <a:r>
              <a:rPr lang="en-US" dirty="0" smtClean="0"/>
              <a:t>In the clinic of orthopedic dentistry, it is increasingly necessary to perform prosthetics for patients with diseases of the oral mucosa. Patients with diseases of the oral mucosa and underlying pathology have varying degrees of metabolic disorders, intoxication, progressive functional insufficiency of various organs and systems of the body, which also determines the presence of mental disorders in them.</a:t>
            </a:r>
          </a:p>
          <a:p>
            <a:r>
              <a:rPr lang="en-US" dirty="0" smtClean="0"/>
              <a:t>Accounting and correction of </a:t>
            </a:r>
            <a:r>
              <a:rPr lang="en-US" dirty="0" err="1" smtClean="0"/>
              <a:t>somatogenic</a:t>
            </a:r>
            <a:r>
              <a:rPr lang="en-US" dirty="0" smtClean="0"/>
              <a:t> mental disorders in patients with diseases of the oral mucosa is important for their successful treatment, dental prosthetics and rehabilitation. It is these patients who more often than others suffer from chronic pathology of the oral mucosa - lichen planus, leukoplakia, chronic recurrent herpetic stomatitis - and need dental prosthetics.</a:t>
            </a:r>
            <a:endParaRPr lang="ru-RU" dirty="0"/>
          </a:p>
        </p:txBody>
      </p:sp>
    </p:spTree>
    <p:extLst>
      <p:ext uri="{BB962C8B-B14F-4D97-AF65-F5344CB8AC3E}">
        <p14:creationId xmlns:p14="http://schemas.microsoft.com/office/powerpoint/2010/main" val="2107784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en-US" dirty="0" smtClean="0"/>
              <a:t>When preparing the oral cavity for prosthetics, regardless of the stage of the course of chronic diseases of the mucous membrane, it is necessary to plan a set of measures for the rehabilitation of the oral cavity, including professional hygiene, grinding off the sharp edges of the teeth, compensation for carious and non-carious defects in the hard tissues of the teeth, removal of improperly designed or defective prostheses.</a:t>
            </a:r>
          </a:p>
          <a:p>
            <a:r>
              <a:rPr lang="en-US" dirty="0" smtClean="0"/>
              <a:t>Before the implementation of these manipulations, to prevent exacerbations, the oral cavity is treated with gels or solutions containing an anesthetic, and in the period of preparation for dental procedures, antiseptic mouth rinses are performed.</a:t>
            </a:r>
          </a:p>
          <a:p>
            <a:r>
              <a:rPr lang="en-US" dirty="0" smtClean="0"/>
              <a:t>In the case of pressure sores from prostheses, applications with ointments containing corticosteroid hormones are recommended.</a:t>
            </a:r>
            <a:endParaRPr lang="ru-RU" dirty="0"/>
          </a:p>
        </p:txBody>
      </p:sp>
    </p:spTree>
    <p:extLst>
      <p:ext uri="{BB962C8B-B14F-4D97-AF65-F5344CB8AC3E}">
        <p14:creationId xmlns:p14="http://schemas.microsoft.com/office/powerpoint/2010/main" val="3711698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7500" lnSpcReduction="20000"/>
          </a:bodyPr>
          <a:lstStyle/>
          <a:p>
            <a:r>
              <a:rPr lang="en-US" dirty="0" smtClean="0"/>
              <a:t>Despite the different etiology and pathogenesis, the variety of variants of the clinical course of chronic diseases of the oral mucosa, it is possible to identify a number of principles of orthopedic treatment of such patients.</a:t>
            </a:r>
          </a:p>
          <a:p>
            <a:endParaRPr lang="en-US" dirty="0" smtClean="0"/>
          </a:p>
          <a:p>
            <a:r>
              <a:rPr lang="en-US" dirty="0" smtClean="0"/>
              <a:t>For prosthetics of the dentition with fixed structures, the following should be considered:</a:t>
            </a:r>
          </a:p>
          <a:p>
            <a:r>
              <a:rPr lang="en-US" dirty="0" smtClean="0"/>
              <a:t>1) It is necessary to expand the indications for the use of fixed prostheses, which practically do not exert pressure on the mucous membrane and have minimal contact with it.</a:t>
            </a:r>
          </a:p>
          <a:p>
            <a:r>
              <a:rPr lang="en-US" dirty="0" smtClean="0"/>
              <a:t>2) Stamped-brazed bridges, due to corrosion, change the microelement composition of the oral fluid. Therefore, it is preferable to manufacture dentures from homogeneous metal alloys, especially noble ones. Bridges in such cases should be cast all-metal or metal-ceramic. The priority is the use of metal-free bridge structures based on Impress-ceramics, </a:t>
            </a:r>
            <a:r>
              <a:rPr lang="en-US" dirty="0" err="1" smtClean="0"/>
              <a:t>keromers</a:t>
            </a:r>
            <a:r>
              <a:rPr lang="en-US" dirty="0" smtClean="0"/>
              <a:t> (</a:t>
            </a:r>
            <a:r>
              <a:rPr lang="en-US" dirty="0" err="1" smtClean="0"/>
              <a:t>BelleGlass</a:t>
            </a:r>
            <a:r>
              <a:rPr lang="en-US" dirty="0" smtClean="0"/>
              <a:t>, Sculpture/</a:t>
            </a:r>
            <a:r>
              <a:rPr lang="en-US" dirty="0" err="1" smtClean="0"/>
              <a:t>Fiberkor</a:t>
            </a:r>
            <a:r>
              <a:rPr lang="en-US" dirty="0" smtClean="0"/>
              <a:t>), composites (</a:t>
            </a:r>
            <a:r>
              <a:rPr lang="en-US" dirty="0" err="1" smtClean="0"/>
              <a:t>Esthet</a:t>
            </a:r>
            <a:r>
              <a:rPr lang="en-US" dirty="0" smtClean="0"/>
              <a:t> X, Charisma</a:t>
            </a:r>
            <a:endParaRPr lang="ru-RU" dirty="0"/>
          </a:p>
        </p:txBody>
      </p:sp>
    </p:spTree>
    <p:extLst>
      <p:ext uri="{BB962C8B-B14F-4D97-AF65-F5344CB8AC3E}">
        <p14:creationId xmlns:p14="http://schemas.microsoft.com/office/powerpoint/2010/main" val="2442471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7500" lnSpcReduction="20000"/>
          </a:bodyPr>
          <a:lstStyle/>
          <a:p>
            <a:r>
              <a:rPr lang="en-US" dirty="0" smtClean="0"/>
              <a:t>3) Silver ions contribute to the normalization of the activity of saliva enzymes. This allows us to recommend to patients the manufacture of dental prostheses from alloys based on silver and palladium;</a:t>
            </a:r>
          </a:p>
          <a:p>
            <a:r>
              <a:rPr lang="en-US" dirty="0" smtClean="0"/>
              <a:t>4) The preparation of abutment teeth should be carried out with strict consideration of the requirements of asepsis and antisepsis, with atraumatic pushing of soft tissues.</a:t>
            </a:r>
          </a:p>
          <a:p>
            <a:r>
              <a:rPr lang="en-US" dirty="0" smtClean="0"/>
              <a:t>5) After the preparation of hard tissues, it is necessary to smooth the sharp edges of the teeth and polish their surface.</a:t>
            </a:r>
          </a:p>
          <a:p>
            <a:r>
              <a:rPr lang="en-US" dirty="0" smtClean="0"/>
              <a:t>6) Working impressions should be obtained using the “sandwich technique” method to exclude additional trauma to the mucous membrane when the impression tray with a hardened impression is reintroduced into the oral cavity. Alginate impression materials should be used for auxiliary impressions.</a:t>
            </a:r>
          </a:p>
          <a:p>
            <a:r>
              <a:rPr lang="en-US" dirty="0" smtClean="0"/>
              <a:t>7) The body of the bridge should not be adjacent to the mucous membrane of the alveolar process in order to avoid its mechanical injury.</a:t>
            </a:r>
          </a:p>
          <a:p>
            <a:r>
              <a:rPr lang="en-US" dirty="0" smtClean="0"/>
              <a:t>8) Bridge structures must have carefully polished (9-10 degree of quality) surfaces without sharply protruding elements.</a:t>
            </a:r>
            <a:endParaRPr lang="ru-RU" dirty="0"/>
          </a:p>
        </p:txBody>
      </p:sp>
    </p:spTree>
    <p:extLst>
      <p:ext uri="{BB962C8B-B14F-4D97-AF65-F5344CB8AC3E}">
        <p14:creationId xmlns:p14="http://schemas.microsoft.com/office/powerpoint/2010/main" val="1781043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en-US" dirty="0" smtClean="0"/>
              <a:t>If there are indications for the use of removable structures, preference should be given to clasp and plate prostheses with support-retaining elements (clasps, attachments, telescopic crowns, bar and magnetic fixation systems) to unload the mucous membrane, followed by silvering the inner surface of the base adjacent to the affected mucous membrane.</a:t>
            </a:r>
          </a:p>
          <a:p>
            <a:r>
              <a:rPr lang="en-US" dirty="0" smtClean="0"/>
              <a:t>  According to the indications, removable bridges or small saddle-shaped prostheses on resting fixation elements should be made for such patients.</a:t>
            </a:r>
          </a:p>
          <a:p>
            <a:r>
              <a:rPr lang="en-US" dirty="0" smtClean="0"/>
              <a:t>For prosthetics with removable lamellar dentures of extensive defects in the dentition or the complete absence of teeth, it is necessary to use two-layer bases made of colorless plastic with an elastic lining. The lining made of soft plastic can be located differentially only in the areas of localization of lesions of the mucosa or along the edge of the base. This contributes to the uniform distribution of masticatory pressure on the mucous membrane, absorbs masticatory pressure, prevents or reduces pain, improves the fixation of prostheses and normalizes the timing of adaptation to them.</a:t>
            </a:r>
            <a:endParaRPr lang="ru-RU" dirty="0"/>
          </a:p>
        </p:txBody>
      </p:sp>
    </p:spTree>
    <p:extLst>
      <p:ext uri="{BB962C8B-B14F-4D97-AF65-F5344CB8AC3E}">
        <p14:creationId xmlns:p14="http://schemas.microsoft.com/office/powerpoint/2010/main" val="137099070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1332</Words>
  <Application>Microsoft Office PowerPoint</Application>
  <PresentationFormat>Широкоэкранный</PresentationFormat>
  <Paragraphs>45</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Arial</vt:lpstr>
      <vt:lpstr>Calibri</vt:lpstr>
      <vt:lpstr>Calibri Light</vt:lpstr>
      <vt:lpstr>Тема Office</vt:lpstr>
      <vt:lpstr>"Features of orthopedic treatment in diseases of the oral mucosa."</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"Features of orthopedic treatment in diseases of the oral mucosa."</dc:title>
  <dc:creator>User</dc:creator>
  <cp:lastModifiedBy>User</cp:lastModifiedBy>
  <cp:revision>1</cp:revision>
  <dcterms:created xsi:type="dcterms:W3CDTF">2022-12-14T08:07:43Z</dcterms:created>
  <dcterms:modified xsi:type="dcterms:W3CDTF">2022-12-14T08:12:30Z</dcterms:modified>
</cp:coreProperties>
</file>