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8" r:id="rId4"/>
    <p:sldId id="259" r:id="rId5"/>
    <p:sldId id="260" r:id="rId6"/>
    <p:sldId id="261" r:id="rId7"/>
    <p:sldId id="262" r:id="rId8"/>
    <p:sldId id="263" r:id="rId9"/>
    <p:sldId id="264" r:id="rId10"/>
    <p:sldId id="269" r:id="rId11"/>
    <p:sldId id="270"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60"/>
  </p:normalViewPr>
  <p:slideViewPr>
    <p:cSldViewPr>
      <p:cViewPr varScale="1">
        <p:scale>
          <a:sx n="69" d="100"/>
          <a:sy n="69" d="100"/>
        </p:scale>
        <p:origin x="13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51D3FD0-B81C-41C6-B508-6C4AE15B63C5}" type="datetimeFigureOut">
              <a:rPr lang="ru-RU" smtClean="0"/>
              <a:t>29.12.2022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FCE76B-DCA3-4EF6-AD56-A3B30BCBB16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51D3FD0-B81C-41C6-B508-6C4AE15B63C5}" type="datetimeFigureOut">
              <a:rPr lang="ru-RU" smtClean="0"/>
              <a:t>29.12.2022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FCE76B-DCA3-4EF6-AD56-A3B30BCBB16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51D3FD0-B81C-41C6-B508-6C4AE15B63C5}" type="datetimeFigureOut">
              <a:rPr lang="ru-RU" smtClean="0"/>
              <a:t>29.12.2022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FCE76B-DCA3-4EF6-AD56-A3B30BCBB161}"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51D3FD0-B81C-41C6-B508-6C4AE15B63C5}" type="datetimeFigureOut">
              <a:rPr lang="ru-RU" smtClean="0"/>
              <a:t>29.12.2022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FCE76B-DCA3-4EF6-AD56-A3B30BCBB161}"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1D3FD0-B81C-41C6-B508-6C4AE15B63C5}" type="datetimeFigureOut">
              <a:rPr lang="ru-RU" smtClean="0"/>
              <a:t>29.12.2022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FCE76B-DCA3-4EF6-AD56-A3B30BCBB16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51D3FD0-B81C-41C6-B508-6C4AE15B63C5}" type="datetimeFigureOut">
              <a:rPr lang="ru-RU" smtClean="0"/>
              <a:t>29.12.2022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FCE76B-DCA3-4EF6-AD56-A3B30BCBB161}"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51D3FD0-B81C-41C6-B508-6C4AE15B63C5}" type="datetimeFigureOut">
              <a:rPr lang="ru-RU" smtClean="0"/>
              <a:t>29.12.2022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FFCE76B-DCA3-4EF6-AD56-A3B30BCBB16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51D3FD0-B81C-41C6-B508-6C4AE15B63C5}" type="datetimeFigureOut">
              <a:rPr lang="ru-RU" smtClean="0"/>
              <a:t>29.12.2022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FFCE76B-DCA3-4EF6-AD56-A3B30BCBB16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51D3FD0-B81C-41C6-B508-6C4AE15B63C5}" type="datetimeFigureOut">
              <a:rPr lang="ru-RU" smtClean="0"/>
              <a:t>29.12.2022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FFCE76B-DCA3-4EF6-AD56-A3B30BCBB16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51D3FD0-B81C-41C6-B508-6C4AE15B63C5}" type="datetimeFigureOut">
              <a:rPr lang="ru-RU" smtClean="0"/>
              <a:t>29.12.2022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FCE76B-DCA3-4EF6-AD56-A3B30BCBB161}"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1D3FD0-B81C-41C6-B508-6C4AE15B63C5}" type="datetimeFigureOut">
              <a:rPr lang="ru-RU" smtClean="0"/>
              <a:t>29.12.2022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FCE76B-DCA3-4EF6-AD56-A3B30BCBB161}"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51D3FD0-B81C-41C6-B508-6C4AE15B63C5}" type="datetimeFigureOut">
              <a:rPr lang="ru-RU" smtClean="0"/>
              <a:t>29.12.2022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FFCE76B-DCA3-4EF6-AD56-A3B30BCBB161}"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3200" b="1" dirty="0">
                <a:solidFill>
                  <a:schemeClr val="tx2">
                    <a:lumMod val="50000"/>
                  </a:schemeClr>
                </a:solidFill>
                <a:latin typeface="Times New Roman" panose="02020603050405020304" pitchFamily="18" charset="0"/>
                <a:cs typeface="Times New Roman" panose="02020603050405020304" pitchFamily="18" charset="0"/>
              </a:rPr>
              <a:t>Methods of examination, diagnosis, prevention of patients with defects of hard tissues of teeth</a:t>
            </a:r>
            <a:endParaRPr lang="ru-RU" sz="3200" b="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2" y="3403469"/>
            <a:ext cx="28098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19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96752"/>
            <a:ext cx="7560840" cy="3139321"/>
          </a:xfrm>
          <a:prstGeom prst="rect">
            <a:avLst/>
          </a:prstGeom>
          <a:noFill/>
        </p:spPr>
        <p:txBody>
          <a:bodyPr wrap="square" rtlCol="0">
            <a:spAutoFit/>
          </a:bodyPr>
          <a:lstStyle/>
          <a:p>
            <a:r>
              <a:rPr lang="en-US" dirty="0"/>
              <a:t>Diagnostics: </a:t>
            </a:r>
            <a:endParaRPr lang="ru-RU" dirty="0" smtClean="0"/>
          </a:p>
          <a:p>
            <a:r>
              <a:rPr lang="en-US" dirty="0" smtClean="0"/>
              <a:t>Clinical </a:t>
            </a:r>
            <a:r>
              <a:rPr lang="en-US" dirty="0"/>
              <a:t>methods : </a:t>
            </a:r>
            <a:endParaRPr lang="ru-RU" dirty="0" smtClean="0"/>
          </a:p>
          <a:p>
            <a:r>
              <a:rPr lang="en-US" dirty="0" smtClean="0"/>
              <a:t>Survey </a:t>
            </a:r>
            <a:r>
              <a:rPr lang="en-US" dirty="0"/>
              <a:t>Inspection </a:t>
            </a:r>
            <a:endParaRPr lang="ru-RU" dirty="0" smtClean="0"/>
          </a:p>
          <a:p>
            <a:r>
              <a:rPr lang="en-US" dirty="0" smtClean="0"/>
              <a:t>Palpation</a:t>
            </a:r>
            <a:r>
              <a:rPr lang="en-US" dirty="0"/>
              <a:t/>
            </a:r>
            <a:br>
              <a:rPr lang="en-US" dirty="0"/>
            </a:br>
            <a:r>
              <a:rPr lang="en-US" dirty="0" smtClean="0"/>
              <a:t>Probing</a:t>
            </a:r>
            <a:endParaRPr lang="ru-RU" dirty="0" smtClean="0"/>
          </a:p>
          <a:p>
            <a:r>
              <a:rPr lang="en-US" dirty="0" smtClean="0"/>
              <a:t>Percussion</a:t>
            </a:r>
            <a:endParaRPr lang="ru-RU" dirty="0" smtClean="0"/>
          </a:p>
          <a:p>
            <a:r>
              <a:rPr lang="en-US" dirty="0" err="1" smtClean="0"/>
              <a:t>Paraclinical</a:t>
            </a:r>
            <a:r>
              <a:rPr lang="en-US" dirty="0" smtClean="0"/>
              <a:t> </a:t>
            </a:r>
            <a:r>
              <a:rPr lang="en-US" dirty="0"/>
              <a:t>methods</a:t>
            </a:r>
            <a:r>
              <a:rPr lang="en-US" dirty="0" smtClean="0"/>
              <a:t>:</a:t>
            </a:r>
            <a:endParaRPr lang="ru-RU" dirty="0" smtClean="0"/>
          </a:p>
          <a:p>
            <a:r>
              <a:rPr lang="en-US" dirty="0" smtClean="0"/>
              <a:t>X-ray examination</a:t>
            </a:r>
            <a:endParaRPr lang="ru-RU" dirty="0" smtClean="0"/>
          </a:p>
          <a:p>
            <a:r>
              <a:rPr lang="en-US" dirty="0" err="1" smtClean="0"/>
              <a:t>EdiDetermining</a:t>
            </a:r>
            <a:r>
              <a:rPr lang="en-US" dirty="0" smtClean="0"/>
              <a:t> </a:t>
            </a:r>
            <a:r>
              <a:rPr lang="en-US" dirty="0"/>
              <a:t>the color of the tooth crown</a:t>
            </a:r>
            <a:endParaRPr lang="ru-RU" dirty="0" smtClean="0"/>
          </a:p>
          <a:p>
            <a:r>
              <a:rPr lang="ru-RU" dirty="0" smtClean="0"/>
              <a:t> </a:t>
            </a:r>
          </a:p>
          <a:p>
            <a:endParaRPr lang="ru-RU" dirty="0"/>
          </a:p>
        </p:txBody>
      </p:sp>
    </p:spTree>
    <p:extLst>
      <p:ext uri="{BB962C8B-B14F-4D97-AF65-F5344CB8AC3E}">
        <p14:creationId xmlns:p14="http://schemas.microsoft.com/office/powerpoint/2010/main" val="1160568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413338"/>
            <a:ext cx="7776864" cy="1938992"/>
          </a:xfrm>
          <a:prstGeom prst="rect">
            <a:avLst/>
          </a:prstGeom>
        </p:spPr>
        <p:txBody>
          <a:bodyPr wrap="square">
            <a:spAutoFit/>
          </a:bodyPr>
          <a:lstStyle/>
          <a:p>
            <a:pPr algn="just"/>
            <a:r>
              <a:rPr lang="en-US" sz="2400" b="1" dirty="0">
                <a:solidFill>
                  <a:schemeClr val="tx2">
                    <a:lumMod val="75000"/>
                  </a:schemeClr>
                </a:solidFill>
                <a:latin typeface="Times New Roman" panose="02020603050405020304" pitchFamily="18" charset="0"/>
                <a:cs typeface="Times New Roman" panose="02020603050405020304" pitchFamily="18" charset="0"/>
              </a:rPr>
              <a:t>The best prevention of increased enamel erasure is proper nutrition, rejection of bad habits and, of course, regular dental examinations. You can choose a competent specialist on our website. We have collected a complete database of dentists.</a:t>
            </a:r>
            <a:endParaRPr lang="ru-RU" sz="24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616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3721" y="1340768"/>
            <a:ext cx="8640960" cy="3785652"/>
          </a:xfrm>
          <a:prstGeom prst="rect">
            <a:avLst/>
          </a:prstGeom>
        </p:spPr>
        <p:txBody>
          <a:bodyPr wrap="square">
            <a:spAutoFit/>
          </a:bodyPr>
          <a:lstStyle/>
          <a:p>
            <a:pPr algn="just"/>
            <a:r>
              <a:rPr lang="en-US" sz="2000" b="1" i="1" dirty="0">
                <a:solidFill>
                  <a:schemeClr val="tx2">
                    <a:lumMod val="75000"/>
                  </a:schemeClr>
                </a:solidFill>
                <a:latin typeface="Times New Roman" panose="02020603050405020304" pitchFamily="18" charset="0"/>
                <a:cs typeface="Times New Roman" panose="02020603050405020304" pitchFamily="18" charset="0"/>
              </a:rPr>
              <a:t>As a result of pathological processes of carious and non-carious origin, defects in the hard tissues of the teeth occur. At the same time, the anatomical shape of the crowns of the teeth changes, which leads to violations of the function of chewing, speech, aesthetic disorders of the </a:t>
            </a:r>
            <a:r>
              <a:rPr lang="en-US" sz="2000" b="1" i="1" dirty="0" err="1">
                <a:solidFill>
                  <a:schemeClr val="tx2">
                    <a:lumMod val="75000"/>
                  </a:schemeClr>
                </a:solidFill>
                <a:latin typeface="Times New Roman" panose="02020603050405020304" pitchFamily="18" charset="0"/>
                <a:cs typeface="Times New Roman" panose="02020603050405020304" pitchFamily="18" charset="0"/>
              </a:rPr>
              <a:t>face.In</a:t>
            </a:r>
            <a:r>
              <a:rPr lang="en-US" sz="2000" b="1" i="1" dirty="0">
                <a:solidFill>
                  <a:schemeClr val="tx2">
                    <a:lumMod val="75000"/>
                  </a:schemeClr>
                </a:solidFill>
                <a:latin typeface="Times New Roman" panose="02020603050405020304" pitchFamily="18" charset="0"/>
                <a:cs typeface="Times New Roman" panose="02020603050405020304" pitchFamily="18" charset="0"/>
              </a:rPr>
              <a:t> order to determine the nature and degree of morphological changes associated with the disease, functional disorders caused by this disease, as well as in order to establish a diagnosis, choose a treatment method and develop preventive measures, a patient is </a:t>
            </a:r>
            <a:r>
              <a:rPr lang="en-US" sz="2000" b="1" i="1" dirty="0" err="1">
                <a:solidFill>
                  <a:schemeClr val="tx2">
                    <a:lumMod val="75000"/>
                  </a:schemeClr>
                </a:solidFill>
                <a:latin typeface="Times New Roman" panose="02020603050405020304" pitchFamily="18" charset="0"/>
                <a:cs typeface="Times New Roman" panose="02020603050405020304" pitchFamily="18" charset="0"/>
              </a:rPr>
              <a:t>examined.The</a:t>
            </a:r>
            <a:r>
              <a:rPr lang="en-US" sz="2000" b="1" i="1" dirty="0">
                <a:solidFill>
                  <a:schemeClr val="tx2">
                    <a:lumMod val="75000"/>
                  </a:schemeClr>
                </a:solidFill>
                <a:latin typeface="Times New Roman" panose="02020603050405020304" pitchFamily="18" charset="0"/>
                <a:cs typeface="Times New Roman" panose="02020603050405020304" pitchFamily="18" charset="0"/>
              </a:rPr>
              <a:t> examination of patients is carried out according to the generally accepted methodology with the inclusion in the examination scheme of patient complaints and anamnesis data (verbal methods), clinical data (examination, palpation, probing, percussion, examination of diagnostic models) and </a:t>
            </a:r>
            <a:r>
              <a:rPr lang="en-US" sz="2000" b="1" i="1" dirty="0" err="1">
                <a:solidFill>
                  <a:schemeClr val="tx2">
                    <a:lumMod val="75000"/>
                  </a:schemeClr>
                </a:solidFill>
                <a:latin typeface="Times New Roman" panose="02020603050405020304" pitchFamily="18" charset="0"/>
                <a:cs typeface="Times New Roman" panose="02020603050405020304" pitchFamily="18" charset="0"/>
              </a:rPr>
              <a:t>paraclinical</a:t>
            </a:r>
            <a:r>
              <a:rPr lang="en-US" sz="2000" b="1" i="1" dirty="0">
                <a:solidFill>
                  <a:schemeClr val="tx2">
                    <a:lumMod val="75000"/>
                  </a:schemeClr>
                </a:solidFill>
                <a:latin typeface="Times New Roman" panose="02020603050405020304" pitchFamily="18" charset="0"/>
                <a:cs typeface="Times New Roman" panose="02020603050405020304" pitchFamily="18" charset="0"/>
              </a:rPr>
              <a:t> examination (X-ray examination, </a:t>
            </a:r>
            <a:r>
              <a:rPr lang="en-US" sz="2000" b="1" i="1" dirty="0" err="1">
                <a:solidFill>
                  <a:schemeClr val="tx2">
                    <a:lumMod val="75000"/>
                  </a:schemeClr>
                </a:solidFill>
                <a:latin typeface="Times New Roman" panose="02020603050405020304" pitchFamily="18" charset="0"/>
                <a:cs typeface="Times New Roman" panose="02020603050405020304" pitchFamily="18" charset="0"/>
              </a:rPr>
              <a:t>electrodontometry</a:t>
            </a:r>
            <a:r>
              <a:rPr lang="en-US" sz="2000" b="1" i="1" dirty="0">
                <a:solidFill>
                  <a:schemeClr val="tx2">
                    <a:lumMod val="75000"/>
                  </a:schemeClr>
                </a:solidFill>
                <a:latin typeface="Times New Roman" panose="02020603050405020304" pitchFamily="18" charset="0"/>
                <a:cs typeface="Times New Roman" panose="02020603050405020304" pitchFamily="18" charset="0"/>
              </a:rPr>
              <a:t>, etc.).</a:t>
            </a:r>
            <a:endParaRPr lang="ru-RU" sz="2000" b="1" i="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66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i="1" dirty="0">
                <a:solidFill>
                  <a:schemeClr val="tx2">
                    <a:lumMod val="50000"/>
                  </a:schemeClr>
                </a:solidFill>
                <a:latin typeface="Times New Roman" panose="02020603050405020304" pitchFamily="18" charset="0"/>
                <a:cs typeface="Times New Roman" panose="02020603050405020304" pitchFamily="18" charset="0"/>
              </a:rPr>
              <a:t>When examining each tooth, pay attention to the following:</a:t>
            </a:r>
            <a:endParaRPr lang="ru-RU" sz="2800" b="1" i="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51520" y="2132856"/>
            <a:ext cx="8640960" cy="2246769"/>
          </a:xfrm>
          <a:prstGeom prst="rect">
            <a:avLst/>
          </a:prstGeom>
        </p:spPr>
        <p:txBody>
          <a:bodyPr wrap="square">
            <a:spAutoFit/>
          </a:bodyPr>
          <a:lstStyle/>
          <a:p>
            <a:r>
              <a:rPr lang="en-US" sz="2000" b="1" dirty="0">
                <a:solidFill>
                  <a:schemeClr val="tx2">
                    <a:lumMod val="75000"/>
                  </a:schemeClr>
                </a:solidFill>
                <a:latin typeface="Times New Roman" panose="02020603050405020304" pitchFamily="18" charset="0"/>
                <a:cs typeface="Times New Roman" panose="02020603050405020304" pitchFamily="18" charset="0"/>
              </a:rPr>
              <a:t>• shape, color and position in the dentition</a:t>
            </a:r>
            <a:r>
              <a:rPr lang="en-US" sz="2000" b="1" dirty="0" smtClean="0">
                <a:solidFill>
                  <a:schemeClr val="tx2">
                    <a:lumMod val="75000"/>
                  </a:schemeClr>
                </a:solidFill>
                <a:latin typeface="Times New Roman" panose="02020603050405020304" pitchFamily="18" charset="0"/>
                <a:cs typeface="Times New Roman" panose="02020603050405020304" pitchFamily="18" charset="0"/>
              </a:rPr>
              <a:t>;</a:t>
            </a:r>
          </a:p>
          <a:p>
            <a:r>
              <a:rPr lang="en-US" sz="20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000" b="1" dirty="0">
                <a:solidFill>
                  <a:schemeClr val="tx2">
                    <a:lumMod val="75000"/>
                  </a:schemeClr>
                </a:solidFill>
                <a:latin typeface="Times New Roman" panose="02020603050405020304" pitchFamily="18" charset="0"/>
                <a:cs typeface="Times New Roman" panose="02020603050405020304" pitchFamily="18" charset="0"/>
              </a:rPr>
              <a:t>condition of hard tissues (carious and non-carious lesions</a:t>
            </a:r>
            <a:r>
              <a:rPr lang="en-US" sz="2000" b="1" dirty="0" smtClean="0">
                <a:solidFill>
                  <a:schemeClr val="tx2">
                    <a:lumMod val="75000"/>
                  </a:schemeClr>
                </a:solidFill>
                <a:latin typeface="Times New Roman" panose="02020603050405020304" pitchFamily="18" charset="0"/>
                <a:cs typeface="Times New Roman" panose="02020603050405020304" pitchFamily="18" charset="0"/>
              </a:rPr>
              <a:t>);</a:t>
            </a:r>
          </a:p>
          <a:p>
            <a:r>
              <a:rPr lang="en-US" sz="20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000" b="1" dirty="0">
                <a:solidFill>
                  <a:schemeClr val="tx2">
                    <a:lumMod val="75000"/>
                  </a:schemeClr>
                </a:solidFill>
                <a:latin typeface="Times New Roman" panose="02020603050405020304" pitchFamily="18" charset="0"/>
                <a:cs typeface="Times New Roman" panose="02020603050405020304" pitchFamily="18" charset="0"/>
              </a:rPr>
              <a:t>the degree of destruction of the crown part</a:t>
            </a:r>
            <a:r>
              <a:rPr lang="en-US" sz="2000" b="1" dirty="0" smtClean="0">
                <a:solidFill>
                  <a:schemeClr val="tx2">
                    <a:lumMod val="75000"/>
                  </a:schemeClr>
                </a:solidFill>
                <a:latin typeface="Times New Roman" panose="02020603050405020304" pitchFamily="18" charset="0"/>
                <a:cs typeface="Times New Roman" panose="02020603050405020304" pitchFamily="18" charset="0"/>
              </a:rPr>
              <a:t>;</a:t>
            </a:r>
          </a:p>
          <a:p>
            <a:r>
              <a:rPr lang="en-US" sz="20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000" b="1" dirty="0">
                <a:solidFill>
                  <a:schemeClr val="tx2">
                    <a:lumMod val="75000"/>
                  </a:schemeClr>
                </a:solidFill>
                <a:latin typeface="Times New Roman" panose="02020603050405020304" pitchFamily="18" charset="0"/>
                <a:cs typeface="Times New Roman" panose="02020603050405020304" pitchFamily="18" charset="0"/>
              </a:rPr>
              <a:t>the presence of fillings, inlays, artificial crowns, their condition</a:t>
            </a:r>
            <a:r>
              <a:rPr lang="en-US" sz="2000" b="1" dirty="0" smtClean="0">
                <a:solidFill>
                  <a:schemeClr val="tx2">
                    <a:lumMod val="75000"/>
                  </a:schemeClr>
                </a:solidFill>
                <a:latin typeface="Times New Roman" panose="02020603050405020304" pitchFamily="18" charset="0"/>
                <a:cs typeface="Times New Roman" panose="02020603050405020304" pitchFamily="18" charset="0"/>
              </a:rPr>
              <a:t>;</a:t>
            </a:r>
          </a:p>
          <a:p>
            <a:r>
              <a:rPr lang="en-US" sz="20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000" b="1" dirty="0">
                <a:solidFill>
                  <a:schemeClr val="tx2">
                    <a:lumMod val="75000"/>
                  </a:schemeClr>
                </a:solidFill>
                <a:latin typeface="Times New Roman" panose="02020603050405020304" pitchFamily="18" charset="0"/>
                <a:cs typeface="Times New Roman" panose="02020603050405020304" pitchFamily="18" charset="0"/>
              </a:rPr>
              <a:t>the ratio of its </a:t>
            </a:r>
            <a:r>
              <a:rPr lang="en-US" sz="2000" b="1" dirty="0" err="1">
                <a:solidFill>
                  <a:schemeClr val="tx2">
                    <a:lumMod val="75000"/>
                  </a:schemeClr>
                </a:solidFill>
                <a:latin typeface="Times New Roman" panose="02020603050405020304" pitchFamily="18" charset="0"/>
                <a:cs typeface="Times New Roman" panose="02020603050405020304" pitchFamily="18" charset="0"/>
              </a:rPr>
              <a:t>extraalveolar</a:t>
            </a:r>
            <a:r>
              <a:rPr lang="en-US" sz="2000" b="1" dirty="0">
                <a:solidFill>
                  <a:schemeClr val="tx2">
                    <a:lumMod val="75000"/>
                  </a:schemeClr>
                </a:solidFill>
                <a:latin typeface="Times New Roman" panose="02020603050405020304" pitchFamily="18" charset="0"/>
                <a:cs typeface="Times New Roman" panose="02020603050405020304" pitchFamily="18" charset="0"/>
              </a:rPr>
              <a:t> and </a:t>
            </a:r>
            <a:r>
              <a:rPr lang="en-US" sz="2000" b="1" dirty="0" err="1">
                <a:solidFill>
                  <a:schemeClr val="tx2">
                    <a:lumMod val="75000"/>
                  </a:schemeClr>
                </a:solidFill>
                <a:latin typeface="Times New Roman" panose="02020603050405020304" pitchFamily="18" charset="0"/>
                <a:cs typeface="Times New Roman" panose="02020603050405020304" pitchFamily="18" charset="0"/>
              </a:rPr>
              <a:t>intraalveolar</a:t>
            </a:r>
            <a:r>
              <a:rPr lang="en-US" sz="2000" b="1" dirty="0">
                <a:solidFill>
                  <a:schemeClr val="tx2">
                    <a:lumMod val="75000"/>
                  </a:schemeClr>
                </a:solidFill>
                <a:latin typeface="Times New Roman" panose="02020603050405020304" pitchFamily="18" charset="0"/>
                <a:cs typeface="Times New Roman" panose="02020603050405020304" pitchFamily="18" charset="0"/>
              </a:rPr>
              <a:t> parts</a:t>
            </a:r>
            <a:r>
              <a:rPr lang="en-US" sz="2000" b="1" dirty="0" smtClean="0">
                <a:solidFill>
                  <a:schemeClr val="tx2">
                    <a:lumMod val="75000"/>
                  </a:schemeClr>
                </a:solidFill>
                <a:latin typeface="Times New Roman" panose="02020603050405020304" pitchFamily="18" charset="0"/>
                <a:cs typeface="Times New Roman" panose="02020603050405020304" pitchFamily="18" charset="0"/>
              </a:rPr>
              <a:t>;</a:t>
            </a:r>
          </a:p>
          <a:p>
            <a:r>
              <a:rPr lang="en-US" sz="20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000" b="1" dirty="0">
                <a:solidFill>
                  <a:schemeClr val="tx2">
                    <a:lumMod val="75000"/>
                  </a:schemeClr>
                </a:solidFill>
                <a:latin typeface="Times New Roman" panose="02020603050405020304" pitchFamily="18" charset="0"/>
                <a:cs typeface="Times New Roman" panose="02020603050405020304" pitchFamily="18" charset="0"/>
              </a:rPr>
              <a:t>sustainability</a:t>
            </a:r>
            <a:r>
              <a:rPr lang="en-US" sz="2000" b="1" dirty="0" smtClean="0">
                <a:solidFill>
                  <a:schemeClr val="tx2">
                    <a:lumMod val="75000"/>
                  </a:schemeClr>
                </a:solidFill>
                <a:latin typeface="Times New Roman" panose="02020603050405020304" pitchFamily="18" charset="0"/>
                <a:cs typeface="Times New Roman" panose="02020603050405020304" pitchFamily="18" charset="0"/>
              </a:rPr>
              <a:t>;</a:t>
            </a:r>
          </a:p>
          <a:p>
            <a:r>
              <a:rPr lang="en-US" sz="20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000" b="1" dirty="0">
                <a:solidFill>
                  <a:schemeClr val="tx2">
                    <a:lumMod val="75000"/>
                  </a:schemeClr>
                </a:solidFill>
                <a:latin typeface="Times New Roman" panose="02020603050405020304" pitchFamily="18" charset="0"/>
                <a:cs typeface="Times New Roman" panose="02020603050405020304" pitchFamily="18" charset="0"/>
              </a:rPr>
              <a:t>position relative to the occlusal surface of the dentition</a:t>
            </a: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a:t>
            </a:r>
            <a:endParaRPr lang="ru-RU" sz="20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845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608" y="1700808"/>
            <a:ext cx="66675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1520" y="223480"/>
            <a:ext cx="8568952" cy="1200329"/>
          </a:xfrm>
          <a:prstGeom prst="rect">
            <a:avLst/>
          </a:prstGeom>
        </p:spPr>
        <p:txBody>
          <a:bodyPr wrap="square">
            <a:spAutoFit/>
          </a:bodyPr>
          <a:lstStyle/>
          <a:p>
            <a:pPr algn="just"/>
            <a:r>
              <a:rPr lang="en-US" sz="2400" b="1" i="1" dirty="0">
                <a:solidFill>
                  <a:schemeClr val="tx2">
                    <a:lumMod val="50000"/>
                  </a:schemeClr>
                </a:solidFill>
                <a:latin typeface="Times New Roman" panose="02020603050405020304" pitchFamily="18" charset="0"/>
                <a:cs typeface="Times New Roman" panose="02020603050405020304" pitchFamily="18" charset="0"/>
              </a:rPr>
              <a:t>In parallel with visual analysis, manual (palpation) and instrumental methods are used: probing, percussion, determination of tooth mobility.</a:t>
            </a:r>
            <a:endParaRPr lang="ru-RU" sz="2400" b="1" i="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25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24744"/>
            <a:ext cx="8640960" cy="2308324"/>
          </a:xfrm>
          <a:prstGeom prst="rect">
            <a:avLst/>
          </a:prstGeom>
        </p:spPr>
        <p:txBody>
          <a:bodyPr wrap="square">
            <a:spAutoFit/>
          </a:bodyPr>
          <a:lstStyle/>
          <a:p>
            <a:pPr algn="just"/>
            <a:r>
              <a:rPr lang="en-US" sz="2400" b="1" dirty="0">
                <a:solidFill>
                  <a:schemeClr val="tx2">
                    <a:lumMod val="75000"/>
                  </a:schemeClr>
                </a:solidFill>
                <a:latin typeface="Times New Roman" panose="02020603050405020304" pitchFamily="18" charset="0"/>
                <a:cs typeface="Times New Roman" panose="02020603050405020304" pitchFamily="18" charset="0"/>
              </a:rPr>
              <a:t>Important information is obtained when analyzing diagnostic models of jaws. The volume of loss of hard tissues, the topography of the defect, the ratio with adjacent teeth and antagonists are investigated. It is possible to conduct morphometric studies (measuring the size of the tooth crown) and comparison with the norm, etc.</a:t>
            </a:r>
            <a:endParaRPr lang="ru-RU" sz="24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573016"/>
            <a:ext cx="4032448" cy="294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0" y="3576317"/>
            <a:ext cx="4355976" cy="2948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85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568952" cy="2246769"/>
          </a:xfrm>
          <a:prstGeom prst="rect">
            <a:avLst/>
          </a:prstGeom>
        </p:spPr>
        <p:txBody>
          <a:bodyPr wrap="square">
            <a:spAutoFit/>
          </a:bodyPr>
          <a:lstStyle/>
          <a:p>
            <a:pPr algn="just"/>
            <a:r>
              <a:rPr lang="en-US" sz="2000" b="1" dirty="0">
                <a:solidFill>
                  <a:schemeClr val="tx2">
                    <a:lumMod val="75000"/>
                  </a:schemeClr>
                </a:solidFill>
                <a:latin typeface="Times New Roman" panose="02020603050405020304" pitchFamily="18" charset="0"/>
                <a:cs typeface="Times New Roman" panose="02020603050405020304" pitchFamily="18" charset="0"/>
              </a:rPr>
              <a:t>Invaluable information in the examination of patients with pathology of hard tissues of teeth is provided by X-ray examination (</a:t>
            </a:r>
            <a:r>
              <a:rPr lang="en-US" sz="2000" b="1" dirty="0" err="1">
                <a:solidFill>
                  <a:schemeClr val="tx2">
                    <a:lumMod val="75000"/>
                  </a:schemeClr>
                </a:solidFill>
                <a:latin typeface="Times New Roman" panose="02020603050405020304" pitchFamily="18" charset="0"/>
                <a:cs typeface="Times New Roman" panose="02020603050405020304" pitchFamily="18" charset="0"/>
              </a:rPr>
              <a:t>orthopantomogram</a:t>
            </a:r>
            <a:r>
              <a:rPr lang="en-US" sz="2000" b="1" dirty="0">
                <a:solidFill>
                  <a:schemeClr val="tx2">
                    <a:lumMod val="75000"/>
                  </a:schemeClr>
                </a:solidFill>
                <a:latin typeface="Times New Roman" panose="02020603050405020304" pitchFamily="18" charset="0"/>
                <a:cs typeface="Times New Roman" panose="02020603050405020304" pitchFamily="18" charset="0"/>
              </a:rPr>
              <a:t>, panoramic and sighting radiographs): assessment of the topography of the pulp chamber and crown defect, assessment of the condition of periapical tissues, the marginal fit of fillings, inlays, crowns and </a:t>
            </a:r>
            <a:r>
              <a:rPr lang="en-US" sz="2000" b="1" dirty="0" err="1" smtClean="0">
                <a:solidFill>
                  <a:schemeClr val="tx2">
                    <a:lumMod val="75000"/>
                  </a:schemeClr>
                </a:solidFill>
                <a:latin typeface="Times New Roman" panose="02020603050405020304" pitchFamily="18" charset="0"/>
                <a:cs typeface="Times New Roman" panose="02020603050405020304" pitchFamily="18" charset="0"/>
              </a:rPr>
              <a:t>proteses</a:t>
            </a:r>
            <a:r>
              <a:rPr lang="en-US" sz="2000" b="1" dirty="0" smtClean="0">
                <a:solidFill>
                  <a:schemeClr val="tx2">
                    <a:lumMod val="75000"/>
                  </a:schemeClr>
                </a:solidFill>
                <a:latin typeface="Times New Roman" panose="02020603050405020304" pitchFamily="18" charset="0"/>
                <a:cs typeface="Times New Roman" panose="02020603050405020304" pitchFamily="18" charset="0"/>
              </a:rPr>
              <a:t>.</a:t>
            </a:r>
          </a:p>
          <a:p>
            <a:pPr algn="just"/>
            <a:r>
              <a:rPr lang="en-US" sz="2000" b="1" dirty="0" err="1" smtClean="0">
                <a:solidFill>
                  <a:schemeClr val="tx2">
                    <a:lumMod val="75000"/>
                  </a:schemeClr>
                </a:solidFill>
                <a:latin typeface="Times New Roman" panose="02020603050405020304" pitchFamily="18" charset="0"/>
                <a:cs typeface="Times New Roman" panose="02020603050405020304" pitchFamily="18" charset="0"/>
              </a:rPr>
              <a:t>Electrodontometry</a:t>
            </a:r>
            <a:r>
              <a:rPr lang="en-US" sz="20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000" b="1" dirty="0">
                <a:solidFill>
                  <a:schemeClr val="tx2">
                    <a:lumMod val="75000"/>
                  </a:schemeClr>
                </a:solidFill>
                <a:latin typeface="Times New Roman" panose="02020603050405020304" pitchFamily="18" charset="0"/>
                <a:cs typeface="Times New Roman" panose="02020603050405020304" pitchFamily="18" charset="0"/>
              </a:rPr>
              <a:t>provides important information about the functional state of the tooth pulp, which is important for optimal treatment planning.</a:t>
            </a:r>
            <a:endParaRPr lang="ru-RU" sz="20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846916"/>
            <a:ext cx="65151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71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i="1" dirty="0">
                <a:solidFill>
                  <a:schemeClr val="tx2">
                    <a:lumMod val="50000"/>
                  </a:schemeClr>
                </a:solidFill>
              </a:rPr>
              <a:t>When making a diagnosis , it is necessary to highlight:</a:t>
            </a:r>
            <a:endParaRPr lang="ru-RU" b="1" i="1" dirty="0">
              <a:solidFill>
                <a:schemeClr val="tx2">
                  <a:lumMod val="50000"/>
                </a:schemeClr>
              </a:solidFill>
            </a:endParaRPr>
          </a:p>
        </p:txBody>
      </p:sp>
      <p:sp>
        <p:nvSpPr>
          <p:cNvPr id="3" name="Прямоугольник 2"/>
          <p:cNvSpPr/>
          <p:nvPr/>
        </p:nvSpPr>
        <p:spPr>
          <a:xfrm>
            <a:off x="323528" y="2602648"/>
            <a:ext cx="8568952" cy="2862322"/>
          </a:xfrm>
          <a:prstGeom prst="rect">
            <a:avLst/>
          </a:prstGeom>
        </p:spPr>
        <p:txBody>
          <a:bodyPr wrap="square">
            <a:spAutoFit/>
          </a:bodyPr>
          <a:lstStyle/>
          <a:p>
            <a:r>
              <a:rPr lang="en-US" sz="3600" dirty="0">
                <a:solidFill>
                  <a:schemeClr val="tx2">
                    <a:lumMod val="75000"/>
                  </a:schemeClr>
                </a:solidFill>
              </a:rPr>
              <a:t>• the main disease of the dental system and a complication of the underlying disease</a:t>
            </a:r>
            <a:r>
              <a:rPr lang="en-US" sz="3600" dirty="0" smtClean="0">
                <a:solidFill>
                  <a:schemeClr val="tx2">
                    <a:lumMod val="75000"/>
                  </a:schemeClr>
                </a:solidFill>
              </a:rPr>
              <a:t>;</a:t>
            </a:r>
          </a:p>
          <a:p>
            <a:r>
              <a:rPr lang="en-US" sz="3600" dirty="0" smtClean="0">
                <a:solidFill>
                  <a:schemeClr val="tx2">
                    <a:lumMod val="75000"/>
                  </a:schemeClr>
                </a:solidFill>
              </a:rPr>
              <a:t>• </a:t>
            </a:r>
            <a:r>
              <a:rPr lang="en-US" sz="3600" dirty="0">
                <a:solidFill>
                  <a:schemeClr val="tx2">
                    <a:lumMod val="75000"/>
                  </a:schemeClr>
                </a:solidFill>
              </a:rPr>
              <a:t>concomitant dental diseases</a:t>
            </a:r>
            <a:r>
              <a:rPr lang="en-US" sz="3600" dirty="0" smtClean="0">
                <a:solidFill>
                  <a:schemeClr val="tx2">
                    <a:lumMod val="75000"/>
                  </a:schemeClr>
                </a:solidFill>
              </a:rPr>
              <a:t>;</a:t>
            </a:r>
          </a:p>
          <a:p>
            <a:r>
              <a:rPr lang="en-US" sz="3600" dirty="0" smtClean="0">
                <a:solidFill>
                  <a:schemeClr val="tx2">
                    <a:lumMod val="75000"/>
                  </a:schemeClr>
                </a:solidFill>
              </a:rPr>
              <a:t>• </a:t>
            </a:r>
            <a:r>
              <a:rPr lang="en-US" sz="3600" dirty="0">
                <a:solidFill>
                  <a:schemeClr val="tx2">
                    <a:lumMod val="75000"/>
                  </a:schemeClr>
                </a:solidFill>
              </a:rPr>
              <a:t>concomitant diseases are common.</a:t>
            </a:r>
            <a:endParaRPr lang="ru-RU" sz="36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043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229600" cy="1252728"/>
          </a:xfrm>
        </p:spPr>
        <p:txBody>
          <a:bodyPr>
            <a:normAutofit fontScale="90000"/>
          </a:bodyPr>
          <a:lstStyle/>
          <a:p>
            <a:r>
              <a:rPr lang="en-US" sz="2700" b="1" i="1" dirty="0">
                <a:solidFill>
                  <a:schemeClr val="tx2">
                    <a:lumMod val="50000"/>
                  </a:schemeClr>
                </a:solidFill>
                <a:latin typeface="Times New Roman" panose="02020603050405020304" pitchFamily="18" charset="0"/>
                <a:cs typeface="Times New Roman" panose="02020603050405020304" pitchFamily="18" charset="0"/>
              </a:rPr>
              <a:t>In order to facilitate the planning of reasonable therapeutic and rehabilitation measures, it is advisable to carry out the diagnostic process in a certain sequence, in which the evaluation is carried out:</a:t>
            </a:r>
            <a:endParaRPr lang="ru-RU" dirty="0"/>
          </a:p>
        </p:txBody>
      </p:sp>
      <p:sp>
        <p:nvSpPr>
          <p:cNvPr id="4" name="Прямоугольник 3"/>
          <p:cNvSpPr/>
          <p:nvPr/>
        </p:nvSpPr>
        <p:spPr>
          <a:xfrm>
            <a:off x="323528" y="2420888"/>
            <a:ext cx="8568952" cy="3539430"/>
          </a:xfrm>
          <a:prstGeom prst="rect">
            <a:avLst/>
          </a:prstGeom>
        </p:spPr>
        <p:txBody>
          <a:bodyPr wrap="square">
            <a:spAutoFit/>
          </a:bodyPr>
          <a:lstStyle/>
          <a:p>
            <a:r>
              <a:rPr lang="en-US" sz="2800" b="1" dirty="0">
                <a:solidFill>
                  <a:schemeClr val="tx2">
                    <a:lumMod val="75000"/>
                  </a:schemeClr>
                </a:solidFill>
                <a:latin typeface="Times New Roman" panose="02020603050405020304" pitchFamily="18" charset="0"/>
                <a:cs typeface="Times New Roman" panose="02020603050405020304" pitchFamily="18" charset="0"/>
              </a:rPr>
              <a:t>• the integrity of the dentition</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a:t>
            </a:r>
          </a:p>
          <a:p>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a:solidFill>
                  <a:schemeClr val="tx2">
                    <a:lumMod val="75000"/>
                  </a:schemeClr>
                </a:solidFill>
                <a:latin typeface="Times New Roman" panose="02020603050405020304" pitchFamily="18" charset="0"/>
                <a:cs typeface="Times New Roman" panose="02020603050405020304" pitchFamily="18" charset="0"/>
              </a:rPr>
              <a:t>the condition of the hard tissues of the teeth</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a:t>
            </a:r>
          </a:p>
          <a:p>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a:solidFill>
                  <a:schemeClr val="tx2">
                    <a:lumMod val="75000"/>
                  </a:schemeClr>
                </a:solidFill>
                <a:latin typeface="Times New Roman" panose="02020603050405020304" pitchFamily="18" charset="0"/>
                <a:cs typeface="Times New Roman" panose="02020603050405020304" pitchFamily="18" charset="0"/>
              </a:rPr>
              <a:t>periodontal condition</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a:t>
            </a:r>
          </a:p>
          <a:p>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a:solidFill>
                  <a:schemeClr val="tx2">
                    <a:lumMod val="75000"/>
                  </a:schemeClr>
                </a:solidFill>
                <a:latin typeface="Times New Roman" panose="02020603050405020304" pitchFamily="18" charset="0"/>
                <a:cs typeface="Times New Roman" panose="02020603050405020304" pitchFamily="18" charset="0"/>
              </a:rPr>
              <a:t>condition of occlusion, temporomandibular joints and muscles</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a:t>
            </a:r>
          </a:p>
          <a:p>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a:solidFill>
                  <a:schemeClr val="tx2">
                    <a:lumMod val="75000"/>
                  </a:schemeClr>
                </a:solidFill>
                <a:latin typeface="Times New Roman" panose="02020603050405020304" pitchFamily="18" charset="0"/>
                <a:cs typeface="Times New Roman" panose="02020603050405020304" pitchFamily="18" charset="0"/>
              </a:rPr>
              <a:t>the condition of the existing prostheses and prosthetic field (mucous membrane of the mouth, tongue, vestibule, lips, toothless alveolar ridges).</a:t>
            </a:r>
            <a:endParaRPr lang="ru-RU" sz="28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047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548680"/>
            <a:ext cx="7704856" cy="584775"/>
          </a:xfrm>
          <a:prstGeom prst="rect">
            <a:avLst/>
          </a:prstGeom>
          <a:noFill/>
        </p:spPr>
        <p:txBody>
          <a:bodyPr wrap="square" rtlCol="0">
            <a:spAutoFit/>
          </a:bodyPr>
          <a:lstStyle/>
          <a:p>
            <a:r>
              <a:rPr lang="ru-RU" sz="3200" b="1" i="1" dirty="0" smtClean="0">
                <a:solidFill>
                  <a:schemeClr val="bg2">
                    <a:lumMod val="25000"/>
                  </a:schemeClr>
                </a:solidFill>
                <a:latin typeface="+mj-lt"/>
              </a:rPr>
              <a:t>С</a:t>
            </a:r>
            <a:r>
              <a:rPr lang="en-US" sz="3200" b="1" i="1" dirty="0" err="1" smtClean="0">
                <a:solidFill>
                  <a:schemeClr val="bg2">
                    <a:lumMod val="25000"/>
                  </a:schemeClr>
                </a:solidFill>
                <a:latin typeface="+mj-lt"/>
              </a:rPr>
              <a:t>lassification</a:t>
            </a:r>
            <a:r>
              <a:rPr lang="en-US" sz="3200" b="1" i="1" dirty="0" smtClean="0">
                <a:solidFill>
                  <a:schemeClr val="bg2">
                    <a:lumMod val="25000"/>
                  </a:schemeClr>
                </a:solidFill>
                <a:latin typeface="+mj-lt"/>
              </a:rPr>
              <a:t> </a:t>
            </a:r>
            <a:r>
              <a:rPr lang="en-US" sz="3200" b="1" i="1" dirty="0">
                <a:solidFill>
                  <a:schemeClr val="bg2">
                    <a:lumMod val="25000"/>
                  </a:schemeClr>
                </a:solidFill>
                <a:latin typeface="+mj-lt"/>
              </a:rPr>
              <a:t>of dental crown defects</a:t>
            </a:r>
            <a:endParaRPr lang="ru-RU" sz="3200" b="1" i="1" dirty="0">
              <a:solidFill>
                <a:schemeClr val="bg2">
                  <a:lumMod val="25000"/>
                </a:schemeClr>
              </a:solidFill>
              <a:latin typeface="+mj-lt"/>
            </a:endParaRPr>
          </a:p>
        </p:txBody>
      </p:sp>
      <p:sp>
        <p:nvSpPr>
          <p:cNvPr id="3" name="TextBox 2"/>
          <p:cNvSpPr txBox="1"/>
          <p:nvPr/>
        </p:nvSpPr>
        <p:spPr>
          <a:xfrm>
            <a:off x="539552" y="1556792"/>
            <a:ext cx="2880320" cy="2031325"/>
          </a:xfrm>
          <a:prstGeom prst="rect">
            <a:avLst/>
          </a:prstGeom>
          <a:noFill/>
        </p:spPr>
        <p:txBody>
          <a:bodyPr wrap="square" rtlCol="0">
            <a:spAutoFit/>
          </a:bodyPr>
          <a:lstStyle/>
          <a:p>
            <a:r>
              <a:rPr lang="en-US" dirty="0" smtClean="0"/>
              <a:t>Dental crown defects:</a:t>
            </a:r>
          </a:p>
          <a:p>
            <a:r>
              <a:rPr lang="en-US" dirty="0" smtClean="0"/>
              <a:t>Hypoplasia</a:t>
            </a:r>
            <a:endParaRPr lang="ru-RU" dirty="0" smtClean="0"/>
          </a:p>
          <a:p>
            <a:r>
              <a:rPr lang="en-US" dirty="0" smtClean="0"/>
              <a:t>Hyperplasia</a:t>
            </a:r>
            <a:endParaRPr lang="ru-RU" dirty="0" smtClean="0"/>
          </a:p>
          <a:p>
            <a:r>
              <a:rPr lang="en-US" dirty="0" smtClean="0"/>
              <a:t>Fluorosis</a:t>
            </a:r>
            <a:endParaRPr lang="ru-RU" dirty="0" smtClean="0"/>
          </a:p>
          <a:p>
            <a:r>
              <a:rPr lang="ru-RU" dirty="0" smtClean="0"/>
              <a:t>С</a:t>
            </a:r>
            <a:r>
              <a:rPr lang="en-US" dirty="0" err="1" smtClean="0"/>
              <a:t>aries</a:t>
            </a:r>
            <a:r>
              <a:rPr lang="en-US" dirty="0" smtClean="0"/>
              <a:t> </a:t>
            </a:r>
            <a:endParaRPr lang="ru-RU" dirty="0" smtClean="0"/>
          </a:p>
          <a:p>
            <a:r>
              <a:rPr lang="en-US" dirty="0" err="1" smtClean="0"/>
              <a:t>Injurywedge</a:t>
            </a:r>
            <a:r>
              <a:rPr lang="en-US" dirty="0" smtClean="0"/>
              <a:t>-shaped defect</a:t>
            </a:r>
            <a:endParaRPr lang="ru-RU" dirty="0" smtClean="0"/>
          </a:p>
          <a:p>
            <a:r>
              <a:rPr lang="en-US" dirty="0"/>
              <a:t>E</a:t>
            </a:r>
            <a:r>
              <a:rPr lang="en-US" dirty="0" smtClean="0"/>
              <a:t>rosion</a:t>
            </a:r>
            <a:endParaRPr lang="ru-RU" dirty="0"/>
          </a:p>
        </p:txBody>
      </p:sp>
      <p:sp>
        <p:nvSpPr>
          <p:cNvPr id="4" name="TextBox 3"/>
          <p:cNvSpPr txBox="1"/>
          <p:nvPr/>
        </p:nvSpPr>
        <p:spPr>
          <a:xfrm>
            <a:off x="5436096" y="1583794"/>
            <a:ext cx="2952328" cy="1477328"/>
          </a:xfrm>
          <a:prstGeom prst="rect">
            <a:avLst/>
          </a:prstGeom>
          <a:noFill/>
        </p:spPr>
        <p:txBody>
          <a:bodyPr wrap="square" rtlCol="0">
            <a:spAutoFit/>
          </a:bodyPr>
          <a:lstStyle/>
          <a:p>
            <a:r>
              <a:rPr lang="en-US" dirty="0"/>
              <a:t>tooth color </a:t>
            </a:r>
            <a:r>
              <a:rPr lang="en-US" dirty="0" smtClean="0"/>
              <a:t>change</a:t>
            </a:r>
            <a:r>
              <a:rPr lang="ru-RU" dirty="0" smtClean="0"/>
              <a:t>:</a:t>
            </a:r>
          </a:p>
          <a:p>
            <a:r>
              <a:rPr lang="en-US" dirty="0" smtClean="0"/>
              <a:t>Dysplasia</a:t>
            </a:r>
            <a:endParaRPr lang="ru-RU" dirty="0" smtClean="0"/>
          </a:p>
          <a:p>
            <a:r>
              <a:rPr lang="en-US" dirty="0" smtClean="0"/>
              <a:t>Hypoplasia</a:t>
            </a:r>
            <a:endParaRPr lang="ru-RU" dirty="0" smtClean="0"/>
          </a:p>
          <a:p>
            <a:r>
              <a:rPr lang="en-US" dirty="0" smtClean="0"/>
              <a:t>tetracycline teeth</a:t>
            </a:r>
            <a:endParaRPr lang="ru-RU" dirty="0" smtClean="0"/>
          </a:p>
          <a:p>
            <a:r>
              <a:rPr lang="en-US" dirty="0" smtClean="0"/>
              <a:t>marble </a:t>
            </a:r>
            <a:r>
              <a:rPr lang="en-US" dirty="0"/>
              <a:t>teeth</a:t>
            </a:r>
            <a:endParaRPr lang="ru-RU" dirty="0"/>
          </a:p>
        </p:txBody>
      </p:sp>
      <p:sp>
        <p:nvSpPr>
          <p:cNvPr id="5" name="TextBox 4"/>
          <p:cNvSpPr txBox="1"/>
          <p:nvPr/>
        </p:nvSpPr>
        <p:spPr>
          <a:xfrm>
            <a:off x="5580112" y="4365104"/>
            <a:ext cx="2592288" cy="923330"/>
          </a:xfrm>
          <a:prstGeom prst="rect">
            <a:avLst/>
          </a:prstGeom>
          <a:noFill/>
        </p:spPr>
        <p:txBody>
          <a:bodyPr wrap="square" rtlCol="0">
            <a:spAutoFit/>
          </a:bodyPr>
          <a:lstStyle/>
          <a:p>
            <a:r>
              <a:rPr lang="en-US" dirty="0"/>
              <a:t>pathological </a:t>
            </a:r>
            <a:r>
              <a:rPr lang="en-US" dirty="0" smtClean="0"/>
              <a:t>eras ability</a:t>
            </a:r>
          </a:p>
          <a:p>
            <a:r>
              <a:rPr lang="en-US" dirty="0" smtClean="0"/>
              <a:t>Generalized</a:t>
            </a:r>
          </a:p>
          <a:p>
            <a:r>
              <a:rPr lang="en-US" dirty="0" smtClean="0"/>
              <a:t>localized</a:t>
            </a:r>
            <a:endParaRPr lang="ru-RU" dirty="0"/>
          </a:p>
        </p:txBody>
      </p:sp>
      <p:sp>
        <p:nvSpPr>
          <p:cNvPr id="7" name="TextBox 6"/>
          <p:cNvSpPr txBox="1"/>
          <p:nvPr/>
        </p:nvSpPr>
        <p:spPr>
          <a:xfrm>
            <a:off x="788586" y="4168735"/>
            <a:ext cx="1798129" cy="1754326"/>
          </a:xfrm>
          <a:prstGeom prst="rect">
            <a:avLst/>
          </a:prstGeom>
          <a:noFill/>
        </p:spPr>
        <p:txBody>
          <a:bodyPr wrap="square" rtlCol="0">
            <a:spAutoFit/>
          </a:bodyPr>
          <a:lstStyle/>
          <a:p>
            <a:r>
              <a:rPr lang="en-US" dirty="0" err="1" smtClean="0"/>
              <a:t>Pfluger</a:t>
            </a:r>
            <a:r>
              <a:rPr lang="en-US" dirty="0" smtClean="0"/>
              <a:t> teeth</a:t>
            </a:r>
            <a:endParaRPr lang="ru-RU" dirty="0" smtClean="0"/>
          </a:p>
          <a:p>
            <a:r>
              <a:rPr lang="en-US" dirty="0" err="1" smtClean="0"/>
              <a:t>Getchinson</a:t>
            </a:r>
            <a:r>
              <a:rPr lang="ru-RU" dirty="0" smtClean="0"/>
              <a:t> </a:t>
            </a:r>
            <a:r>
              <a:rPr lang="en-US" dirty="0" smtClean="0"/>
              <a:t>teeth </a:t>
            </a:r>
            <a:endParaRPr lang="ru-RU" dirty="0" smtClean="0"/>
          </a:p>
          <a:p>
            <a:r>
              <a:rPr lang="en-US" dirty="0" smtClean="0"/>
              <a:t>Fournier</a:t>
            </a:r>
            <a:r>
              <a:rPr lang="ru-RU" dirty="0" smtClean="0"/>
              <a:t> </a:t>
            </a:r>
            <a:r>
              <a:rPr lang="en-US" dirty="0" smtClean="0"/>
              <a:t>teeth </a:t>
            </a:r>
            <a:r>
              <a:rPr lang="en-US" dirty="0"/>
              <a:t>awl </a:t>
            </a:r>
            <a:r>
              <a:rPr lang="en-US" dirty="0" smtClean="0"/>
              <a:t>tooth</a:t>
            </a:r>
            <a:endParaRPr lang="ru-RU" dirty="0" smtClean="0"/>
          </a:p>
          <a:p>
            <a:r>
              <a:rPr lang="en-US" dirty="0" err="1" smtClean="0"/>
              <a:t>microdentia</a:t>
            </a:r>
            <a:endParaRPr lang="ru-RU" dirty="0"/>
          </a:p>
        </p:txBody>
      </p:sp>
    </p:spTree>
    <p:extLst>
      <p:ext uri="{BB962C8B-B14F-4D97-AF65-F5344CB8AC3E}">
        <p14:creationId xmlns:p14="http://schemas.microsoft.com/office/powerpoint/2010/main" val="725112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127</TotalTime>
  <Words>641</Words>
  <Application>Microsoft Office PowerPoint</Application>
  <PresentationFormat>Экран (4:3)</PresentationFormat>
  <Paragraphs>54</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Candara</vt:lpstr>
      <vt:lpstr>Symbol</vt:lpstr>
      <vt:lpstr>Times New Roman</vt:lpstr>
      <vt:lpstr>Волна</vt:lpstr>
      <vt:lpstr>Methods of examination, diagnosis, prevention of patients with defects of hard tissues of teeth</vt:lpstr>
      <vt:lpstr>Презентация PowerPoint</vt:lpstr>
      <vt:lpstr>When examining each tooth, pay attention to the following:</vt:lpstr>
      <vt:lpstr>Презентация PowerPoint</vt:lpstr>
      <vt:lpstr>Презентация PowerPoint</vt:lpstr>
      <vt:lpstr>Презентация PowerPoint</vt:lpstr>
      <vt:lpstr>When making a diagnosis , it is necessary to highlight:</vt:lpstr>
      <vt:lpstr>In order to facilitate the planning of reasonable therapeutic and rehabilitation measures, it is advisable to carry out the diagnostic process in a certain sequence, in which the evaluation is carried out: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обследования, диагностики, профилактики пациентов с дефектами твердых тканей зубов</dc:title>
  <dc:creator>Hewlet-Packard</dc:creator>
  <cp:lastModifiedBy>user</cp:lastModifiedBy>
  <cp:revision>24</cp:revision>
  <dcterms:created xsi:type="dcterms:W3CDTF">2015-01-15T06:16:31Z</dcterms:created>
  <dcterms:modified xsi:type="dcterms:W3CDTF">2022-12-29T07:54:42Z</dcterms:modified>
</cp:coreProperties>
</file>