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04" autoAdjust="0"/>
  </p:normalViewPr>
  <p:slideViewPr>
    <p:cSldViewPr>
      <p:cViewPr varScale="1">
        <p:scale>
          <a:sx n="120" d="100"/>
          <a:sy n="120" d="100"/>
        </p:scale>
        <p:origin x="13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6EF3FB5-FF41-45BC-8091-9B0E11ACC1E6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D6FD346-478E-40EE-AFCF-4368CA2BCE6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Цель работы: изучить методы изготовления вкладок.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dirty="0" smtClean="0">
                <a:solidFill>
                  <a:srgbClr val="00B0F0"/>
                </a:solidFill>
              </a:rPr>
              <a:t>Задачи:</a:t>
            </a:r>
          </a:p>
          <a:p>
            <a:r>
              <a:rPr lang="ru-RU" sz="4000" dirty="0" smtClean="0">
                <a:solidFill>
                  <a:srgbClr val="00B0F0"/>
                </a:solidFill>
              </a:rPr>
              <a:t>1. Дать определение вкладок;</a:t>
            </a:r>
          </a:p>
          <a:p>
            <a:r>
              <a:rPr lang="ru-RU" sz="4000" dirty="0" smtClean="0">
                <a:solidFill>
                  <a:srgbClr val="00B0F0"/>
                </a:solidFill>
              </a:rPr>
              <a:t>2. Рассмотреть классификацию вкладок;</a:t>
            </a:r>
          </a:p>
          <a:p>
            <a:r>
              <a:rPr lang="ru-RU" sz="4000" dirty="0" smtClean="0">
                <a:solidFill>
                  <a:srgbClr val="00B0F0"/>
                </a:solidFill>
              </a:rPr>
              <a:t>3. Изучить методы изготовления вкладок.</a:t>
            </a:r>
            <a:endParaRPr lang="ru-RU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9144000" cy="1225536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F0"/>
                </a:solidFill>
              </a:rPr>
              <a:t>Недостатки прямого способа:</a:t>
            </a: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571744"/>
            <a:ext cx="8572560" cy="571504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1. Сложности, связанные с недостаточным обзором операционного поля в области боковой группы зубов, повышенным слюноотделением;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2. Возможность термической травмы слизистой оболочки полости рта.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482" y="1000108"/>
            <a:ext cx="8472518" cy="6297634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F0"/>
                </a:solidFill>
              </a:rPr>
              <a:t>Этим способом вкладки могут быть изготовлены из всех видов материалов: металлов, пластмасс, композитов, литьевой керамики, фарфора, комбинаций материалов.</a:t>
            </a:r>
            <a:endParaRPr lang="ru-RU" sz="40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001056" cy="2214578"/>
          </a:xfrm>
        </p:spPr>
        <p:txBody>
          <a:bodyPr>
            <a:normAutofit fontScale="85000" lnSpcReduction="20000"/>
          </a:bodyPr>
          <a:lstStyle/>
          <a:p>
            <a:r>
              <a:rPr lang="ru-RU" sz="4800" dirty="0" smtClean="0">
                <a:solidFill>
                  <a:srgbClr val="00B0F0"/>
                </a:solidFill>
              </a:rPr>
              <a:t>В современной ортопедической стоматологии вкладки чаще изготавливают косвенным способом</a:t>
            </a:r>
            <a:endParaRPr lang="ru-RU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6429396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Изготовление комбинированных вкладок представляет собой последовательное создание двух частей конструкции - металлического каркаса и полимерной (</a:t>
            </a:r>
            <a:r>
              <a:rPr lang="ru-RU" dirty="0" err="1" smtClean="0">
                <a:solidFill>
                  <a:srgbClr val="00B0F0"/>
                </a:solidFill>
              </a:rPr>
              <a:t>компомерной</a:t>
            </a:r>
            <a:r>
              <a:rPr lang="ru-RU" dirty="0" smtClean="0">
                <a:solidFill>
                  <a:srgbClr val="00B0F0"/>
                </a:solidFill>
              </a:rPr>
              <a:t> или керамической) облицовки.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251142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F0"/>
                </a:solidFill>
              </a:rPr>
              <a:t>Технология облицовки металлического каркаса вкладки </a:t>
            </a:r>
            <a:r>
              <a:rPr lang="ru-RU" sz="3200" dirty="0" err="1" smtClean="0">
                <a:solidFill>
                  <a:srgbClr val="00B0F0"/>
                </a:solidFill>
              </a:rPr>
              <a:t>компомером</a:t>
            </a:r>
            <a:r>
              <a:rPr lang="ru-RU" sz="3200" dirty="0" smtClean="0">
                <a:solidFill>
                  <a:srgbClr val="00B0F0"/>
                </a:solidFill>
              </a:rPr>
              <a:t> или </a:t>
            </a:r>
            <a:r>
              <a:rPr lang="ru-RU" sz="3200" dirty="0" err="1" smtClean="0">
                <a:solidFill>
                  <a:srgbClr val="00B0F0"/>
                </a:solidFill>
              </a:rPr>
              <a:t>керомером</a:t>
            </a:r>
            <a:r>
              <a:rPr lang="ru-RU" sz="3200" dirty="0" smtClean="0">
                <a:solidFill>
                  <a:srgbClr val="00B0F0"/>
                </a:solidFill>
              </a:rPr>
              <a:t> аналогична последовательности изготовления металлопластмассовой вкладки с некоторыми особенностями: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786058"/>
            <a:ext cx="9144000" cy="525780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1. Нанесение связующего слоя на металлический каркас вкладки;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2. Последовательное послойное нанесение </a:t>
            </a:r>
            <a:r>
              <a:rPr lang="ru-RU" dirty="0" err="1" smtClean="0">
                <a:solidFill>
                  <a:srgbClr val="00B0F0"/>
                </a:solidFill>
              </a:rPr>
              <a:t>компомерного</a:t>
            </a:r>
            <a:r>
              <a:rPr lang="ru-RU" dirty="0" smtClean="0">
                <a:solidFill>
                  <a:srgbClr val="00B0F0"/>
                </a:solidFill>
              </a:rPr>
              <a:t> материала;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3. </a:t>
            </a:r>
            <a:r>
              <a:rPr lang="ru-RU" dirty="0" err="1" smtClean="0">
                <a:solidFill>
                  <a:srgbClr val="00B0F0"/>
                </a:solidFill>
              </a:rPr>
              <a:t>Светоотверждение</a:t>
            </a:r>
            <a:r>
              <a:rPr lang="ru-RU" dirty="0" smtClean="0">
                <a:solidFill>
                  <a:srgbClr val="00B0F0"/>
                </a:solidFill>
              </a:rPr>
              <a:t> в специальном аппарате.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144000" cy="185736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B0F0"/>
                </a:solidFill>
              </a:rPr>
              <a:t>Способ компьютерного фрезерования вкладок из керамики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С целью оптимизации и повышения эффективности работы врача созданы компьютерные технологии фрезерования вкладок из керамических материалов (системы CEREC).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По этой методике вкладки изготавливают из стандартного керамического блока.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Заключение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5780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Вкладки на зубы достаточно широко используются в эстетической стоматологии самостоятельно и в комплексе с другими технологиями. Это еще раз доказывает, что такой вид </a:t>
            </a:r>
            <a:r>
              <a:rPr lang="ru-RU" dirty="0" err="1" smtClean="0">
                <a:solidFill>
                  <a:srgbClr val="00B0F0"/>
                </a:solidFill>
              </a:rPr>
              <a:t>микропротезирования</a:t>
            </a:r>
            <a:r>
              <a:rPr lang="ru-RU" dirty="0" smtClean="0">
                <a:solidFill>
                  <a:srgbClr val="00B0F0"/>
                </a:solidFill>
              </a:rPr>
              <a:t> считается одним из наиболее востребованных методов ортопедической стоматологии. Ведь даже очень сильно разрушенный зуб со вкладкой снова будет не только эстетично выглядеть, но и работать, как новый.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43985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Зубы человека, к сожалению, подвержены очень сильной нагрузке и последующему разрушению. Но современной стоматологии под силу восстановить даже очень существенное повреждение </a:t>
            </a:r>
            <a:r>
              <a:rPr lang="ru-RU" dirty="0" err="1" smtClean="0">
                <a:solidFill>
                  <a:srgbClr val="00B0F0"/>
                </a:solidFill>
              </a:rPr>
              <a:t>коронковой</a:t>
            </a:r>
            <a:r>
              <a:rPr lang="ru-RU" dirty="0" smtClean="0">
                <a:solidFill>
                  <a:srgbClr val="00B0F0"/>
                </a:solidFill>
              </a:rPr>
              <a:t> части зуба. Качественно воссоздать эстетические и функциональные свойства зуба помогут зубные вкладки.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50831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B0F0"/>
                </a:solidFill>
              </a:rPr>
              <a:t>Нередки случаи, когда кариозная полость растет вширь и вглубь, разрушая одну либо несколько стенок зуба. Стоматологу вряд ли удастся качественно запломбировать зуб, да и гарантий после такого лечения никто не даст. В этих случаях стоматология рекомендует использование вкладок.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636"/>
            <a:ext cx="9144000" cy="157163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B0F0"/>
                </a:solidFill>
              </a:rPr>
              <a:t>Данный способ </a:t>
            </a:r>
            <a:r>
              <a:rPr lang="ru-RU" sz="3600" dirty="0" err="1" smtClean="0">
                <a:solidFill>
                  <a:srgbClr val="00B0F0"/>
                </a:solidFill>
              </a:rPr>
              <a:t>микропротезирования</a:t>
            </a:r>
            <a:r>
              <a:rPr lang="ru-RU" sz="3600" dirty="0" smtClean="0">
                <a:solidFill>
                  <a:srgbClr val="00B0F0"/>
                </a:solidFill>
              </a:rPr>
              <a:t> является одним из подвидов несъемного протезирования.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9358346" cy="4143404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00B0F0"/>
                </a:solidFill>
              </a:rPr>
              <a:t>Зубные вкладки</a:t>
            </a:r>
            <a:r>
              <a:rPr lang="ru-RU" sz="3600" dirty="0" smtClean="0">
                <a:solidFill>
                  <a:srgbClr val="00B0F0"/>
                </a:solidFill>
              </a:rPr>
              <a:t> – это протезы для восстановления анатомической формы коронки зуба, пораженной кариесом, гипоплазией (недоразвитием) зубных тканей, травмой зуба, клиновидным дефектом и другой патологией зуба.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00504"/>
            <a:ext cx="9144000" cy="285749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401080" cy="472599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B0F0"/>
                </a:solidFill>
              </a:rPr>
              <a:t>В качестве материалов для вкладок наиболее часто используются металлы и их сплавы (золото 916 пробы, сплавы платины, серебряно-палладиевые сплавы), а также фарфор (керамика), пластмассы (композитные материалы), </a:t>
            </a:r>
            <a:r>
              <a:rPr lang="ru-RU" sz="3600" dirty="0" err="1" smtClean="0">
                <a:solidFill>
                  <a:srgbClr val="00B0F0"/>
                </a:solidFill>
              </a:rPr>
              <a:t>материалы</a:t>
            </a:r>
            <a:r>
              <a:rPr lang="ru-RU" sz="3600" dirty="0" smtClean="0">
                <a:solidFill>
                  <a:srgbClr val="00B0F0"/>
                </a:solidFill>
              </a:rPr>
              <a:t> на основе стекла (</a:t>
            </a:r>
            <a:r>
              <a:rPr lang="ru-RU" sz="3600" dirty="0" err="1" smtClean="0">
                <a:solidFill>
                  <a:srgbClr val="00B0F0"/>
                </a:solidFill>
              </a:rPr>
              <a:t>ситаллы</a:t>
            </a:r>
            <a:r>
              <a:rPr lang="ru-RU" sz="3600" dirty="0" smtClean="0">
                <a:solidFill>
                  <a:srgbClr val="00B0F0"/>
                </a:solidFill>
              </a:rPr>
              <a:t>) и некоторые другие.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3368676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00B0F0"/>
                </a:solidFill>
              </a:rPr>
              <a:t>По функции:</a:t>
            </a:r>
            <a:r>
              <a:rPr lang="ru-RU" sz="3200" dirty="0" smtClean="0">
                <a:solidFill>
                  <a:srgbClr val="00B0F0"/>
                </a:solidFill>
              </a:rPr>
              <a:t/>
            </a:r>
            <a:br>
              <a:rPr lang="ru-RU" sz="3200" dirty="0" smtClean="0">
                <a:solidFill>
                  <a:srgbClr val="00B0F0"/>
                </a:solidFill>
              </a:rPr>
            </a:br>
            <a:r>
              <a:rPr lang="ru-RU" sz="3200" dirty="0" smtClean="0">
                <a:solidFill>
                  <a:srgbClr val="00B0F0"/>
                </a:solidFill>
              </a:rPr>
              <a:t>1. Восстановительные (форма и функция естественного зуба);</a:t>
            </a:r>
            <a:br>
              <a:rPr lang="ru-RU" sz="3200" dirty="0" smtClean="0">
                <a:solidFill>
                  <a:srgbClr val="00B0F0"/>
                </a:solidFill>
              </a:rPr>
            </a:br>
            <a:r>
              <a:rPr lang="ru-RU" sz="3200" dirty="0" smtClean="0">
                <a:solidFill>
                  <a:srgbClr val="00B0F0"/>
                </a:solidFill>
              </a:rPr>
              <a:t>2. Опорные (нагружающие) - для мостовидных протезов.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496"/>
            <a:ext cx="8929718" cy="5000636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0B0F0"/>
                </a:solidFill>
              </a:rPr>
              <a:t>По материалу:</a:t>
            </a:r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1. Металлические;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2. Пластмассовые;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3. Фарфоровые;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4. Комбинированные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358246" cy="628654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</a:rPr>
              <a:t>Принципы формирования полости</a:t>
            </a:r>
            <a:endParaRPr lang="ru-RU" sz="2400" dirty="0" smtClean="0">
              <a:solidFill>
                <a:srgbClr val="00B0F0"/>
              </a:solidFill>
            </a:endParaRPr>
          </a:p>
          <a:p>
            <a:r>
              <a:rPr lang="ru-RU" sz="2400" dirty="0" smtClean="0">
                <a:solidFill>
                  <a:srgbClr val="00B0F0"/>
                </a:solidFill>
              </a:rPr>
              <a:t> 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1. Придание рациональной формы - для беспрепятственного выведения вкладки.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2. Профилактическое расширение - для предупреждения рецидива кариеса.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3. Дно и стенки полости должны быть стойкими к жевательному давлению.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4. Обязательное создание </a:t>
            </a:r>
            <a:r>
              <a:rPr lang="ru-RU" sz="2400" dirty="0" err="1" smtClean="0">
                <a:solidFill>
                  <a:srgbClr val="00B0F0"/>
                </a:solidFill>
              </a:rPr>
              <a:t>ретенционных</a:t>
            </a:r>
            <a:r>
              <a:rPr lang="ru-RU" sz="2400" dirty="0" smtClean="0">
                <a:solidFill>
                  <a:srgbClr val="00B0F0"/>
                </a:solidFill>
              </a:rPr>
              <a:t> пунктов - для предупреждения смещения вкладок.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5. Создание скоса (фальца) - для обеспечения плотного прилегания вкладки к эмали естественного зуба.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6.       Полость должна быть достаточной глубины, располагаться в пределах дентина и не смещаться под действием жевательного давления.</a:t>
            </a:r>
            <a:endParaRPr lang="ru-RU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7829576" cy="365442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B0F0"/>
                </a:solidFill>
              </a:rPr>
              <a:t>При протезировании вкладками используются следующие способы их изготовления: прямой, непрямой (обратный) и компьютерное моделирование (фрезерование). </a:t>
            </a:r>
            <a:br>
              <a:rPr lang="ru-RU" sz="3600" dirty="0" smtClean="0">
                <a:solidFill>
                  <a:srgbClr val="00B0F0"/>
                </a:solidFill>
              </a:rPr>
            </a:b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143380"/>
            <a:ext cx="7358082" cy="2214554"/>
          </a:xfrm>
        </p:spPr>
        <p:txBody>
          <a:bodyPr>
            <a:normAutofit/>
          </a:bodyPr>
          <a:lstStyle/>
          <a:p>
            <a:endParaRPr lang="ru-RU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686800" cy="129697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F0"/>
                </a:solidFill>
              </a:rPr>
              <a:t>Преимущества прямого способа:</a:t>
            </a: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8858312" cy="5126055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1. Более высокая точность получаемой восковой модели вкладки;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2. Возможность устранения недостатков подготовки полости зуба;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3. Возможность контролирования границ вкладки в области </a:t>
            </a:r>
            <a:r>
              <a:rPr lang="ru-RU" dirty="0" err="1" smtClean="0">
                <a:solidFill>
                  <a:srgbClr val="00B0F0"/>
                </a:solidFill>
              </a:rPr>
              <a:t>десневого</a:t>
            </a:r>
            <a:r>
              <a:rPr lang="ru-RU" dirty="0" smtClean="0">
                <a:solidFill>
                  <a:srgbClr val="00B0F0"/>
                </a:solidFill>
              </a:rPr>
              <a:t> края;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4. Возможность моделирования вкладки с учетом артикуляционных взаимоотношений восстанавливаемого и </a:t>
            </a:r>
            <a:r>
              <a:rPr lang="ru-RU" dirty="0" err="1" smtClean="0">
                <a:solidFill>
                  <a:srgbClr val="00B0F0"/>
                </a:solidFill>
              </a:rPr>
              <a:t>антагонирующих</a:t>
            </a:r>
            <a:r>
              <a:rPr lang="ru-RU" dirty="0" smtClean="0">
                <a:solidFill>
                  <a:srgbClr val="00B0F0"/>
                </a:solidFill>
              </a:rPr>
              <a:t> пар зубов.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81</TotalTime>
  <Words>505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Franklin Gothic Book</vt:lpstr>
      <vt:lpstr>Wingdings 2</vt:lpstr>
      <vt:lpstr>Техническая</vt:lpstr>
      <vt:lpstr>Цель работы: изучить методы изготовления вкладок.</vt:lpstr>
      <vt:lpstr>Презентация PowerPoint</vt:lpstr>
      <vt:lpstr>Нередки случаи, когда кариозная полость растет вширь и вглубь, разрушая одну либо несколько стенок зуба. Стоматологу вряд ли удастся качественно запломбировать зуб, да и гарантий после такого лечения никто не даст. В этих случаях стоматология рекомендует использование вкладок.</vt:lpstr>
      <vt:lpstr>Зубные вкладки – это протезы для восстановления анатомической формы коронки зуба, пораженной кариесом, гипоплазией (недоразвитием) зубных тканей, травмой зуба, клиновидным дефектом и другой патологией зуба.</vt:lpstr>
      <vt:lpstr>В качестве материалов для вкладок наиболее часто используются металлы и их сплавы (золото 916 пробы, сплавы платины, серебряно-палладиевые сплавы), а также фарфор (керамика), пластмассы (композитные материалы), материалы на основе стекла (ситаллы) и некоторые другие.</vt:lpstr>
      <vt:lpstr>По функции: 1. Восстановительные (форма и функция естественного зуба); 2. Опорные (нагружающие) - для мостовидных протезов. </vt:lpstr>
      <vt:lpstr>Презентация PowerPoint</vt:lpstr>
      <vt:lpstr>При протезировании вкладками используются следующие способы их изготовления: прямой, непрямой (обратный) и компьютерное моделирование (фрезерование).  </vt:lpstr>
      <vt:lpstr>Преимущества прямого способа: </vt:lpstr>
      <vt:lpstr>Недостатки прямого способа: </vt:lpstr>
      <vt:lpstr>Этим способом вкладки могут быть изготовлены из всех видов материалов: металлов, пластмасс, композитов, литьевой керамики, фарфора, комбинаций материалов.</vt:lpstr>
      <vt:lpstr>Изготовление комбинированных вкладок представляет собой последовательное создание двух частей конструкции - металлического каркаса и полимерной (компомерной или керамической) облицовки.</vt:lpstr>
      <vt:lpstr>Технология облицовки металлического каркаса вкладки компомером или керомером аналогична последовательности изготовления металлопластмассовой вкладки с некоторыми особенностями:</vt:lpstr>
      <vt:lpstr>Способ компьютерного фрезерования вкладок из керамики</vt:lpstr>
      <vt:lpstr>Заключение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Курсовая работа на тему: Вкладки- методы изготовления</dc:title>
  <dc:creator>Белый</dc:creator>
  <cp:lastModifiedBy>Пользователь Windows</cp:lastModifiedBy>
  <cp:revision>10</cp:revision>
  <dcterms:created xsi:type="dcterms:W3CDTF">2015-01-22T16:47:52Z</dcterms:created>
  <dcterms:modified xsi:type="dcterms:W3CDTF">2023-03-14T07:45:47Z</dcterms:modified>
</cp:coreProperties>
</file>