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0" r:id="rId3"/>
    <p:sldId id="261" r:id="rId4"/>
    <p:sldId id="271" r:id="rId5"/>
    <p:sldId id="262" r:id="rId6"/>
    <p:sldId id="257" r:id="rId7"/>
    <p:sldId id="287" r:id="rId8"/>
    <p:sldId id="285" r:id="rId9"/>
    <p:sldId id="286" r:id="rId10"/>
    <p:sldId id="288" r:id="rId11"/>
    <p:sldId id="289" r:id="rId12"/>
    <p:sldId id="269" r:id="rId13"/>
    <p:sldId id="263" r:id="rId14"/>
    <p:sldId id="264" r:id="rId15"/>
    <p:sldId id="268" r:id="rId16"/>
    <p:sldId id="267" r:id="rId17"/>
    <p:sldId id="266" r:id="rId18"/>
    <p:sldId id="272" r:id="rId19"/>
    <p:sldId id="274" r:id="rId20"/>
    <p:sldId id="280" r:id="rId21"/>
    <p:sldId id="282" r:id="rId22"/>
    <p:sldId id="283" r:id="rId23"/>
    <p:sldId id="275" r:id="rId24"/>
    <p:sldId id="276" r:id="rId25"/>
    <p:sldId id="277" r:id="rId26"/>
    <p:sldId id="278" r:id="rId27"/>
    <p:sldId id="279" r:id="rId28"/>
    <p:sldId id="27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9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2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7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0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7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07AE-48FC-4A95-9746-1F766CE5709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D56E-741C-4784-8D01-010F51D3E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10" y="470279"/>
            <a:ext cx="5910585" cy="60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01165"/>
            <a:ext cx="3053306" cy="3416320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latin typeface="Lucida Grande"/>
              </a:rPr>
              <a:t>Для контроля толщины </a:t>
            </a:r>
            <a:r>
              <a:rPr lang="ru-RU" sz="2400" b="1" i="0" dirty="0" err="1" smtClean="0">
                <a:solidFill>
                  <a:srgbClr val="333333"/>
                </a:solidFill>
                <a:latin typeface="Lucida Grande"/>
              </a:rPr>
              <a:t>сошлифованного</a:t>
            </a:r>
            <a:r>
              <a:rPr lang="ru-RU" sz="2400" b="1" i="0" dirty="0" smtClean="0">
                <a:solidFill>
                  <a:srgbClr val="333333"/>
                </a:solidFill>
                <a:latin typeface="Lucida Grande"/>
              </a:rPr>
              <a:t> слоя твердых тканей необходимо сделать маркировочные борозды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18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27408" r="14300" b="12691"/>
          <a:stretch/>
        </p:blipFill>
        <p:spPr bwMode="auto">
          <a:xfrm>
            <a:off x="4342121" y="1637629"/>
            <a:ext cx="4645181" cy="280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131332" y="3148624"/>
            <a:ext cx="3528392" cy="169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4867361"/>
            <a:ext cx="457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Уступ</a:t>
            </a:r>
            <a:r>
              <a:rPr lang="ru-RU" sz="2000" dirty="0">
                <a:solidFill>
                  <a:srgbClr val="C00000"/>
                </a:solidFill>
              </a:rPr>
              <a:t> – площадка в пришеечной области для искусственной коронки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2"/>
            <a:ext cx="4342121" cy="31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7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6793"/>
            <a:ext cx="7617804" cy="30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5761" y="6012613"/>
            <a:ext cx="12337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Десна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116632"/>
            <a:ext cx="109549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Уступ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011404" y="3734723"/>
            <a:ext cx="1584176" cy="2007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292352" y="3501008"/>
            <a:ext cx="183076" cy="1728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08104" y="3501008"/>
            <a:ext cx="864096" cy="2376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836712"/>
            <a:ext cx="1440160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92352" y="989112"/>
            <a:ext cx="423664" cy="1791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42629" y="845096"/>
            <a:ext cx="2261619" cy="2079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41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Штампованная металлическая коронка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4139"/>
            <a:ext cx="4218384" cy="31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" y="2649487"/>
            <a:ext cx="4052049" cy="31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22931"/>
              </p:ext>
            </p:extLst>
          </p:nvPr>
        </p:nvGraphicFramePr>
        <p:xfrm>
          <a:off x="467544" y="692696"/>
          <a:ext cx="8352928" cy="5459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7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Клинические этапы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Лабораторные этапы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1. (1). При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необходимости анестезия;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 (2). Препарирование;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 (3). Снятие оттиска (например </a:t>
                      </a:r>
                      <a:r>
                        <a:rPr lang="ru-RU" b="1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альгинатной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массой);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3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4. (1). Получение гипсовой</a:t>
                      </a:r>
                      <a:r>
                        <a:rPr lang="ru-RU" sz="18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модели;</a:t>
                      </a:r>
                      <a:endParaRPr lang="ru-RU" sz="1800" b="1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8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5. (2). Изготовление искусственной коронки методом штамповки</a:t>
                      </a:r>
                      <a:r>
                        <a:rPr lang="ru-RU" sz="18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</a:t>
                      </a:r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6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 (4)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Припасовка в полости рта на зубе;</a:t>
                      </a:r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7. (3). Окончательная обработка (шлифовка, полировка)</a:t>
                      </a:r>
                      <a:r>
                        <a:rPr lang="ru-RU" sz="18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коронки;</a:t>
                      </a:r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r>
                        <a:rPr lang="ru-RU" sz="18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(5). Ф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иксация коронки </a:t>
                      </a:r>
                      <a:r>
                        <a:rPr lang="ru-RU" sz="1800" b="1" u="sng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цементом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на культе.</a:t>
                      </a:r>
                      <a:endParaRPr lang="ru-RU" b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206" y="1065062"/>
            <a:ext cx="8784976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u="sng" dirty="0" smtClean="0">
                <a:solidFill>
                  <a:srgbClr val="002060"/>
                </a:solidFill>
              </a:rPr>
              <a:t>Препарирование</a:t>
            </a:r>
            <a:r>
              <a:rPr lang="ru-RU" sz="2200" dirty="0" smtClean="0">
                <a:solidFill>
                  <a:srgbClr val="002060"/>
                </a:solidFill>
              </a:rPr>
              <a:t> начинается с сепарации контактных поверхностей коронки металлическим диском.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При этом достигается параллельность контактных поверхностей зуба.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С жевательной поверхности снимают слой ткани, равный толщине коронки(0.25-0.3).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2060"/>
                </a:solidFill>
              </a:rPr>
              <a:t>Сошлифовывая</a:t>
            </a:r>
            <a:r>
              <a:rPr lang="ru-RU" sz="2200" dirty="0" smtClean="0">
                <a:solidFill>
                  <a:srgbClr val="002060"/>
                </a:solidFill>
              </a:rPr>
              <a:t> жевательную поверхность следует сохранить анатомическую форму зуба.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Препарирование заканчивают </a:t>
            </a:r>
            <a:r>
              <a:rPr lang="ru-RU" sz="2200" dirty="0" err="1" smtClean="0">
                <a:solidFill>
                  <a:srgbClr val="002060"/>
                </a:solidFill>
              </a:rPr>
              <a:t>сошлифовыванием</a:t>
            </a:r>
            <a:r>
              <a:rPr lang="ru-RU" sz="2200" dirty="0" smtClean="0">
                <a:solidFill>
                  <a:srgbClr val="002060"/>
                </a:solidFill>
              </a:rPr>
              <a:t> </a:t>
            </a:r>
            <a:r>
              <a:rPr lang="ru-RU" sz="2200" u="sng" dirty="0" smtClean="0">
                <a:solidFill>
                  <a:srgbClr val="002060"/>
                </a:solidFill>
              </a:rPr>
              <a:t>экватора</a:t>
            </a:r>
            <a:r>
              <a:rPr lang="ru-RU" sz="2200" dirty="0" smtClean="0">
                <a:solidFill>
                  <a:srgbClr val="002060"/>
                </a:solidFill>
              </a:rPr>
              <a:t> щечной и небной поверхностей зуба.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Острые углы между контактной и щечной поверхностями сглаживают.</a:t>
            </a:r>
            <a:endParaRPr lang="ru-RU" sz="2200" b="0" i="0" dirty="0">
              <a:solidFill>
                <a:srgbClr val="002060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179" y="51836"/>
            <a:ext cx="73086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Arial"/>
              </a:rPr>
              <a:t>Препарирование под </a:t>
            </a:r>
            <a:r>
              <a:rPr lang="ru-RU" sz="2400" b="1" u="sng" dirty="0" smtClean="0">
                <a:solidFill>
                  <a:srgbClr val="000000"/>
                </a:solidFill>
                <a:latin typeface="Arial"/>
              </a:rPr>
              <a:t>металлическую штампованную коронку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1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Цельнолитая металлическая коронка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6012"/>
            <a:ext cx="4408884" cy="47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98547"/>
              </p:ext>
            </p:extLst>
          </p:nvPr>
        </p:nvGraphicFramePr>
        <p:xfrm>
          <a:off x="467544" y="692696"/>
          <a:ext cx="8352928" cy="59109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7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Клинические этапы</a:t>
                      </a:r>
                      <a:endParaRPr lang="ru-RU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Лабораторные этапы</a:t>
                      </a:r>
                      <a:endParaRPr lang="ru-RU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 (1). При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необходимости анестезия;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2. (2). Препарирование с созданием уступа;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 (3). Снятие оттиска (двойной);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3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 (1). Получение разборной гипсовой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модели;</a:t>
                      </a:r>
                      <a:endParaRPr lang="ru-RU" sz="1800" b="1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58">
                <a:tc rowSpan="2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5. (2). Изготовление восковой репродукции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коронки;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6. (3). Замена воска на металл;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6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7. (4)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Припасовка коронки в полости рта на зубе;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8. (4). Окончательная обработка (шлифовка, полировка)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коронки;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(5). Ф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иксация коронки </a:t>
                      </a:r>
                      <a:r>
                        <a:rPr lang="ru-RU" sz="1800" b="1" u="sng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цементом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на культе.</a:t>
                      </a:r>
                      <a:endParaRPr lang="ru-RU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2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08912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Процесс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обработки совпадает, с этапами препарирования под штампованную коронку, но есть несколько отличий.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Стенки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зуба сходятся под небольшим углом от 2° до 8°, принимая форму усеченного конуса.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жевательной поверхности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сошлифовывают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1мм, сохраняя ее индивидуальную анатомическую форму, а с боковых 0,5-0,8 мм.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Еще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одно значительное отличие это необходимость формирования уступа 0,5-1,0 мм, для улучшения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ретенционных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свойств и эстетических показателей, так же как ориентир для техника.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664"/>
            <a:ext cx="80648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E66FF">
                    <a:lumMod val="50000"/>
                  </a:srgbClr>
                </a:solidFill>
              </a:rPr>
              <a:t>Препарирование зуба под цельнолитую коронку:</a:t>
            </a:r>
          </a:p>
        </p:txBody>
      </p:sp>
    </p:spTree>
    <p:extLst>
      <p:ext uri="{BB962C8B-B14F-4D97-AF65-F5344CB8AC3E}">
        <p14:creationId xmlns:p14="http://schemas.microsoft.com/office/powerpoint/2010/main" val="27182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Цельнолитая металлическая коронка с облицовкой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1" t="5913" r="41936" b="66240"/>
          <a:stretch/>
        </p:blipFill>
        <p:spPr bwMode="auto">
          <a:xfrm>
            <a:off x="611560" y="2385895"/>
            <a:ext cx="2621780" cy="24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4610" r="64211" b="36684"/>
          <a:stretch/>
        </p:blipFill>
        <p:spPr bwMode="auto">
          <a:xfrm>
            <a:off x="3563888" y="3324326"/>
            <a:ext cx="2160240" cy="28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9272" r="5909" b="15599"/>
          <a:stretch/>
        </p:blipFill>
        <p:spPr bwMode="auto">
          <a:xfrm>
            <a:off x="6075784" y="2231549"/>
            <a:ext cx="2327564" cy="24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19182"/>
              </p:ext>
            </p:extLst>
          </p:nvPr>
        </p:nvGraphicFramePr>
        <p:xfrm>
          <a:off x="107504" y="116631"/>
          <a:ext cx="8928992" cy="67904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5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Клинические этапы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Лабораторные этапы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(1). При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необходимости анестезия;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(2). Препарирование с созданием уступа;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Изготовление временной коронки (прямой/непрямой методы)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 (3). Фиксация на зубе временной коронки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4. (4). Снятие оттиска (двойной) через 2 – 7 дней;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172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5. (1). Получение разборной гипсовой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модели;</a:t>
                      </a:r>
                      <a:endParaRPr lang="ru-RU" sz="18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129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6. (2). Изготовление цельнолитого металлического колпачка;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1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 (4)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Припасовка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металлического колпачка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на зубе;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Выбор цвета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облицовки;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7389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8. (3). Облицовка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(покрытие) металлического литого колпачка керамической (</a:t>
                      </a:r>
                      <a:r>
                        <a:rPr lang="ru-RU" sz="1800" b="1" kern="1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пластмассов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 массой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;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(5). Припасовка на зубе готовой коронки</a:t>
                      </a:r>
                      <a:endParaRPr lang="ru-RU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 (4.)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Глазурирование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(придание блеска) – если керамика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11. (6).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Фиксация на зубе цементом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548680"/>
            <a:ext cx="8219256" cy="15701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Фарфоровые коронки</a:t>
            </a:r>
            <a:endParaRPr lang="ru-RU" sz="5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33788"/>
          <a:stretch/>
        </p:blipFill>
        <p:spPr bwMode="auto">
          <a:xfrm>
            <a:off x="827584" y="2593357"/>
            <a:ext cx="7532281" cy="29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81" y="1340768"/>
            <a:ext cx="8640960" cy="483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</a:rPr>
              <a:t>Сошлифовывается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до 2 мм (+/- 1,5 мм) с поверхностей зуба, так как толщина металлической части  = 0,5 мм, а толщина керамики составляет 1 мм;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Второй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особенностью препарирования зубов под металлокерамические протезы является то, что контактные поверхности зубов должны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конвергировать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под углом 5— 8° к режущему краю передних зубов или под углом 7—9° к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окклюзионной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поверхности боковых зубов. Создание культи слабо конической формы необходимо для беспрепятственного наложения протеза, а также для исключения напряжения в цельнолитом его каркасе и керамической облицовке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Формирование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циркулярного или вестибулярного уступа.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181" y="230281"/>
            <a:ext cx="86409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00"/>
                </a:solidFill>
                <a:latin typeface="Arial"/>
              </a:rPr>
              <a:t>Препарирование под </a:t>
            </a:r>
            <a:r>
              <a:rPr lang="ru-RU" sz="2800" b="1" u="sng" dirty="0" smtClean="0">
                <a:solidFill>
                  <a:srgbClr val="000000"/>
                </a:solidFill>
                <a:latin typeface="Arial"/>
              </a:rPr>
              <a:t>металлокерамическую коронку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6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1"/>
          <a:stretch/>
        </p:blipFill>
        <p:spPr bwMode="auto">
          <a:xfrm>
            <a:off x="467544" y="4365104"/>
            <a:ext cx="8280920" cy="2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492896"/>
            <a:ext cx="856895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Lucida Grande"/>
              </a:rPr>
              <a:t>Формирование же уступа выполняется алмазными головками — цилиндрическими, пламевидными или в форме усеченного конуса.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Lucida Grande"/>
              </a:rPr>
              <a:t>Ширина уступа обеспечивает эстетические свойства, прочность коронки и варьирует от 0,5 до 1,5 мм в зависимости от размеров и функциональной принадлежности зуба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9680"/>
            <a:ext cx="856895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Уступ позволяет создавать достаточно массивный край коронки, что немаловажно для хрупкой фарфоровой облицовки.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Кроме того, благодаря уступу край коронки не травмирует десну.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Выбор способа зависит от клинической картины, степени разрушения зуба, локализации полости, высоты коронки, ее формы, возраста пациента и других факторов.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ostom.ru/file/%D0%98%D0%BD%D1%81%D1%82%D1%80%D1%83%D0%BC%D0%B5%D0%BD%D1%82%D1%8B%20%D0%B4%D0%BB%D1%8F%20%D0%BF%D1%80%D0%B5%D0%BF%D0%B0%D1%80%D0%B8%D1%80%D0%BE%D0%B2%D0%B0%D0%BD%D0%B8%D1%8F%20%D0%B7%D1%83%D0%B1%D0%BE%D0%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/>
          <a:stretch/>
        </p:blipFill>
        <p:spPr bwMode="auto">
          <a:xfrm>
            <a:off x="611560" y="188640"/>
            <a:ext cx="7365340" cy="63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624720.vk.me/v624720173/390a9/ph4XQFgnO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1" t="1" r="25150" b="27619"/>
          <a:stretch/>
        </p:blipFill>
        <p:spPr bwMode="auto">
          <a:xfrm>
            <a:off x="139196" y="188640"/>
            <a:ext cx="4658103" cy="361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entrstom.dev2.web-format.net/upload/image005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74" y="2994221"/>
            <a:ext cx="4926926" cy="3698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559334"/>
            <a:ext cx="4342121" cy="31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27408" r="14300" b="12691"/>
          <a:stretch/>
        </p:blipFill>
        <p:spPr bwMode="auto">
          <a:xfrm>
            <a:off x="4472776" y="188641"/>
            <a:ext cx="4645181" cy="280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епарирование под штампованную коро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61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/>
          <a:stretch/>
        </p:blipFill>
        <p:spPr bwMode="auto">
          <a:xfrm>
            <a:off x="107504" y="148533"/>
            <a:ext cx="5275524" cy="371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930" r="-1688"/>
          <a:stretch/>
        </p:blipFill>
        <p:spPr bwMode="auto">
          <a:xfrm>
            <a:off x="1043608" y="4077072"/>
            <a:ext cx="6997306" cy="265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552"/>
            <a:ext cx="3261708" cy="313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48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уб под м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35170"/>
            <a:ext cx="5672844" cy="4041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xZhulev_Metallokeramicheskie_protezy-59.jpg.pagespeed.ic.Wbnjm4Y8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1"/>
          <a:stretch/>
        </p:blipFill>
        <p:spPr bwMode="auto">
          <a:xfrm>
            <a:off x="2586158" y="2996951"/>
            <a:ext cx="6552728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technic.info/Zhulev_Metallokeramicheskie_protezy_files/xZhulev_Metallokeramicheskie_protezy-55.jpg.pagespeed.ic.pkZNM9m_G-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864096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16632"/>
            <a:ext cx="8021726" cy="34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904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58" y="1052736"/>
            <a:ext cx="864096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Препарирование под металлопластмассовую коронку идентично с металлокерамикой, если облицовывают все поверхности коронки пластмассой;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958" y="229500"/>
            <a:ext cx="86409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Arial"/>
              </a:rPr>
              <a:t>Препарирование под </a:t>
            </a:r>
            <a:r>
              <a:rPr lang="ru-RU" sz="2400" b="1" u="sng" dirty="0" smtClean="0">
                <a:solidFill>
                  <a:srgbClr val="000000"/>
                </a:solidFill>
                <a:latin typeface="Arial"/>
              </a:rPr>
              <a:t>металлопластмассовую коронку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904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578" y="3243104"/>
            <a:ext cx="454143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D99694">
                    <a:lumMod val="50000"/>
                  </a:srgbClr>
                </a:solidFill>
              </a:rPr>
              <a:t>Если облицовывается (покрывается) только передняя часть, то снимается с вестибулярной стороны 1,5 мм (слой металла 0,5 + 1мм пластмасса),     а с других сторон по 0,5 мм на толщину металла только. И создаётся уступ на вестибулярной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32998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61995"/>
              </p:ext>
            </p:extLst>
          </p:nvPr>
        </p:nvGraphicFramePr>
        <p:xfrm>
          <a:off x="107504" y="210524"/>
          <a:ext cx="8892480" cy="6647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1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Клинические этапы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Лабораторные этапы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1. (1). При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 необходимости анестезия;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2. (2). Препарирование;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3. (3). Снятие сверхточного  оттиска (двойного из силикона);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80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4. (1). Получение разборной гипсовой модели</a:t>
                      </a:r>
                      <a:endParaRPr lang="ru-RU" sz="1800" b="1" i="0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0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5. (2). Изготовление платинового колпачка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80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6. (3). Нанесение на колпачок фарфоровой массы и обжиг</a:t>
                      </a:r>
                      <a:endParaRPr lang="ru-RU" sz="1800" b="1" i="0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807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7. (4). Припасовка коронок на модели после обжига 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8. (4). Припасовка</a:t>
                      </a:r>
                      <a:r>
                        <a:rPr lang="ru-RU" sz="1800" b="1" kern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на зубе в полости рта</a:t>
                      </a:r>
                      <a:endParaRPr lang="ru-RU" sz="1800" b="1" i="0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9725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9. (5). Извлечение платиновой фольги из коронок, нанесение красителей и </a:t>
                      </a:r>
                      <a:r>
                        <a:rPr lang="ru-RU" sz="1800" b="1" u="sng" kern="1200" dirty="0" err="1" smtClean="0">
                          <a:solidFill>
                            <a:srgbClr val="7030A0"/>
                          </a:solidFill>
                          <a:effectLst/>
                        </a:rPr>
                        <a:t>глазурирование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4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10.</a:t>
                      </a:r>
                      <a:r>
                        <a:rPr lang="ru-RU" sz="1800" b="1" kern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(9). П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роверка коронки в клинике и ее фиксация </a:t>
                      </a:r>
                      <a:r>
                        <a:rPr lang="ru-RU" sz="1800" b="1" u="sng" kern="1200" dirty="0" smtClean="0">
                          <a:solidFill>
                            <a:srgbClr val="7030A0"/>
                          </a:solidFill>
                          <a:effectLst/>
                        </a:rPr>
                        <a:t>цементом</a:t>
                      </a:r>
                      <a:endParaRPr lang="ru-RU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548680"/>
            <a:ext cx="8219256" cy="15701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Пластмассовые коронки</a:t>
            </a:r>
            <a:endParaRPr lang="ru-RU" sz="5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штампованная металлическ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9770" r="4783" b="23772"/>
          <a:stretch/>
        </p:blipFill>
        <p:spPr bwMode="auto">
          <a:xfrm>
            <a:off x="606235" y="1988840"/>
            <a:ext cx="7921626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7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0058"/>
              </p:ext>
            </p:extLst>
          </p:nvPr>
        </p:nvGraphicFramePr>
        <p:xfrm>
          <a:off x="467544" y="404664"/>
          <a:ext cx="8352928" cy="604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7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Клинические этапы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Лабораторные этапы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(1). При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необходимости анестезия;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(2). Препарирование;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(3). Снятие оттиска (например </a:t>
                      </a:r>
                      <a:r>
                        <a:rPr lang="ru-RU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альгинатной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массой);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3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4. (1). Получение гипсовой</a:t>
                      </a:r>
                      <a:r>
                        <a:rPr lang="ru-RU" sz="1800" b="1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модели;</a:t>
                      </a:r>
                      <a:endParaRPr lang="ru-RU" sz="1800" b="1" i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8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5. (2). Моделирование восковой репродукции</a:t>
                      </a:r>
                      <a:r>
                        <a:rPr lang="ru-RU" sz="1800" b="1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коронки;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68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6. (3). 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Гипсование в </a:t>
                      </a:r>
                      <a:r>
                        <a:rPr lang="ru-RU" sz="1800" b="1" i="0" u="sng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кювету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модели, включающий моделированный зуб вместе с соседними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7. (4). 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воска на пластмассу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(5). Отделка и </a:t>
                      </a:r>
                      <a:r>
                        <a:rPr lang="ru-RU" sz="1800" b="1" i="0" u="sng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полирование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коронки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750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ru-RU" sz="1800" b="1" i="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(4). Ф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иксация коронки </a:t>
                      </a:r>
                      <a:r>
                        <a:rPr lang="ru-RU" sz="1800" b="1" i="0" u="sng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цементом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на культе.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682" y="1052736"/>
            <a:ext cx="8496944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При необходимости анестезия.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Препарирование начинают с сепарации (разъединение) контактных поверхностей с помощью диска или тонкой игольчатой алмазной головки.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Затем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сошлифовывают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режущий край или жевательную поверхность на 1.5-2.0 мм.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После этого снимают слой эмали и 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Arial"/>
              </a:rPr>
              <a:t>дентина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со щечной или небной стороны на 0.5-1.0мм так, чтобы на уровне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десневого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края образовался уступ.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С помощью твердосплавного торцевого бора с применением малооборотных бормашин уступ погружают ниже свободного края 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Arial"/>
              </a:rPr>
              <a:t>десны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исключая ее и зубодесневого соединения повреждение.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результате 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Arial"/>
              </a:rPr>
              <a:t>препарирования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культя зуба приобретает конусовидную форму с небольшим углом схождения контактных поверхностей зуба. Препарирование под пластмассовую коронку проводится по описанной методике.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853" y="41288"/>
            <a:ext cx="730860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Arial"/>
              </a:rPr>
              <a:t>Препарирование под фарфоровую  и пластмассовую </a:t>
            </a:r>
            <a:r>
              <a:rPr lang="ru-RU" sz="2400" b="1" u="sng" dirty="0" smtClean="0">
                <a:solidFill>
                  <a:srgbClr val="000000"/>
                </a:solidFill>
                <a:latin typeface="Arial"/>
              </a:rPr>
              <a:t>коронку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01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429706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8" y="404664"/>
            <a:ext cx="8280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Маркировочный бор</a:t>
            </a: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Создание маркировочных борозд 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25604" name="Picture 4" descr="Картинки по запросу обточка зуб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4400"/>
            <a:ext cx="3816424" cy="40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uks300400.ru/img/articles/cerme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224737" cy="597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6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/>
        </p:blipFill>
        <p:spPr bwMode="auto">
          <a:xfrm>
            <a:off x="683568" y="586414"/>
            <a:ext cx="1152128" cy="50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r="50000"/>
          <a:stretch/>
        </p:blipFill>
        <p:spPr bwMode="auto">
          <a:xfrm>
            <a:off x="2500908" y="519730"/>
            <a:ext cx="630932" cy="489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артинки по запросу торпедовидный б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4"/>
          <a:stretch/>
        </p:blipFill>
        <p:spPr bwMode="auto">
          <a:xfrm>
            <a:off x="4053733" y="4679823"/>
            <a:ext cx="4742867" cy="14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" b="22252"/>
          <a:stretch/>
        </p:blipFill>
        <p:spPr bwMode="auto">
          <a:xfrm>
            <a:off x="4876994" y="499483"/>
            <a:ext cx="3096344" cy="36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62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B050"/>
      </a:dk1>
      <a:lt1>
        <a:srgbClr val="36FF91"/>
      </a:lt1>
      <a:dk2>
        <a:srgbClr val="FE66FF"/>
      </a:dk2>
      <a:lt2>
        <a:srgbClr val="D99694"/>
      </a:lt2>
      <a:accent1>
        <a:srgbClr val="4F81BD"/>
      </a:accent1>
      <a:accent2>
        <a:srgbClr val="37C8D7"/>
      </a:accent2>
      <a:accent3>
        <a:srgbClr val="21F32B"/>
      </a:accent3>
      <a:accent4>
        <a:srgbClr val="F8D70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904</Words>
  <Application>Microsoft Office PowerPoint</Application>
  <PresentationFormat>Экран (4:3)</PresentationFormat>
  <Paragraphs>114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Lucida Grande</vt:lpstr>
      <vt:lpstr>Wingdings</vt:lpstr>
      <vt:lpstr>Тема Office</vt:lpstr>
      <vt:lpstr>Презентация PowerPoint</vt:lpstr>
      <vt:lpstr>Фарфоровые коронки</vt:lpstr>
      <vt:lpstr>Презентация PowerPoint</vt:lpstr>
      <vt:lpstr>Пластмассовые коронки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Штампованная металлическая коронка</vt:lpstr>
      <vt:lpstr>Презентация PowerPoint</vt:lpstr>
      <vt:lpstr>Презентация PowerPoint</vt:lpstr>
      <vt:lpstr>Цельнолитая металлическая коронка</vt:lpstr>
      <vt:lpstr>Презентация PowerPoint</vt:lpstr>
      <vt:lpstr>Презентация PowerPoint</vt:lpstr>
      <vt:lpstr>Цельнолитая металлическая коронка с облицовкой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«Фарфоровые и пластмассовые кронки»</dc:title>
  <dc:creator>user</dc:creator>
  <cp:lastModifiedBy>Пользователь Windows</cp:lastModifiedBy>
  <cp:revision>23</cp:revision>
  <dcterms:created xsi:type="dcterms:W3CDTF">2016-12-05T19:19:24Z</dcterms:created>
  <dcterms:modified xsi:type="dcterms:W3CDTF">2023-03-14T07:49:52Z</dcterms:modified>
</cp:coreProperties>
</file>