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3004800" cy="9753600"/>
  <p:notesSz cx="6858000" cy="9144000"/>
  <p:embeddedFontLst>
    <p:embeddedFont>
      <p:font typeface="Helvetica Neue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3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подзаголовок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12148007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и пункты, дополн.">
  <p:cSld name="Заголовок и пункты, дополн.">
    <p:bg>
      <p:bgPr>
        <a:solidFill>
          <a:srgbClr val="FFFFFF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Google Shape;53;p11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914400" lvl="1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2pPr>
            <a:lvl3pPr marL="1371600" lvl="2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3pPr>
            <a:lvl4pPr marL="1828800" lvl="3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4pPr>
            <a:lvl5pPr marL="2286000" lvl="4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, пункты и фото">
  <p:cSld name="Заголовок, пункты и фото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oogle Shape;59;p12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914400" lvl="1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2pPr>
            <a:lvl3pPr marL="1371600" lvl="2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3pPr>
            <a:lvl4pPr marL="1828800" lvl="3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4pPr>
            <a:lvl5pPr marL="2286000" lvl="4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>
            <a:spLocks noGrp="1"/>
          </p:cNvSpPr>
          <p:nvPr>
            <p:ph type="pic" idx="2"/>
          </p:nvPr>
        </p:nvSpPr>
        <p:spPr>
          <a:xfrm>
            <a:off x="7112000" y="1536700"/>
            <a:ext cx="5486400" cy="77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body" idx="3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Фото — 3 шт.">
  <p:cSld name="Фото — 3 шт.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>
            <a:spLocks noGrp="1"/>
          </p:cNvSpPr>
          <p:nvPr>
            <p:ph type="pic" idx="2"/>
          </p:nvPr>
        </p:nvSpPr>
        <p:spPr>
          <a:xfrm>
            <a:off x="6503154" y="0"/>
            <a:ext cx="6502401" cy="48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3"/>
          </p:nvPr>
        </p:nvSpPr>
        <p:spPr>
          <a:xfrm>
            <a:off x="6502400" y="4902200"/>
            <a:ext cx="6502400" cy="48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>
            <a:spLocks noGrp="1"/>
          </p:cNvSpPr>
          <p:nvPr>
            <p:ph type="pic" idx="4"/>
          </p:nvPr>
        </p:nvSpPr>
        <p:spPr>
          <a:xfrm>
            <a:off x="0" y="0"/>
            <a:ext cx="6468534" cy="9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Цитата">
  <p:cSld name="Цитата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14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2" name="Google Shape;72;p14"/>
          <p:cNvSpPr/>
          <p:nvPr/>
        </p:nvSpPr>
        <p:spPr>
          <a:xfrm>
            <a:off x="469900" y="2362200"/>
            <a:ext cx="12065001" cy="52292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889000" y="2908300"/>
            <a:ext cx="11226800" cy="2593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400"/>
              <a:buFont typeface="Arial"/>
              <a:buNone/>
              <a:defRPr sz="9400">
                <a:solidFill>
                  <a:srgbClr val="FFFFFF"/>
                </a:solidFill>
              </a:defRPr>
            </a:lvl1pPr>
            <a:lvl2pPr marL="914400" lvl="1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2pPr>
            <a:lvl3pPr marL="1371600" lvl="2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3pPr>
            <a:lvl4pPr marL="1828800" lvl="3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4pPr>
            <a:lvl5pPr marL="2286000" lvl="4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2"/>
          </p:nvPr>
        </p:nvSpPr>
        <p:spPr>
          <a:xfrm>
            <a:off x="406400" y="7789333"/>
            <a:ext cx="12192000" cy="990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Цитата">
  <p:cSld name="Цитата 2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5892800" y="2641600"/>
            <a:ext cx="6705600" cy="3700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400"/>
              <a:buFont typeface="Arial"/>
              <a:buNone/>
              <a:defRPr sz="9400">
                <a:solidFill>
                  <a:srgbClr val="FFFFFF"/>
                </a:solidFill>
              </a:defRPr>
            </a:lvl1pPr>
            <a:lvl2pPr marL="914400" lvl="1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2pPr>
            <a:lvl3pPr marL="1371600" lvl="2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3pPr>
            <a:lvl4pPr marL="1828800" lvl="3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4pPr>
            <a:lvl5pPr marL="2286000" lvl="4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0" y="0"/>
            <a:ext cx="5486400" cy="9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3"/>
          </p:nvPr>
        </p:nvSpPr>
        <p:spPr>
          <a:xfrm>
            <a:off x="5892800" y="7725833"/>
            <a:ext cx="6705600" cy="990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">
  <p:cSld name="Пустой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 — доп.">
  <p:cSld name="Пустой — доп.">
    <p:bg>
      <p:bgPr>
        <a:solidFill>
          <a:srgbClr val="FFFFFF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и пункты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914400" lvl="1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2pPr>
            <a:lvl3pPr marL="1371600" lvl="2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3pPr>
            <a:lvl4pPr marL="1828800" lvl="3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4pPr>
            <a:lvl5pPr marL="2286000" lvl="4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нкты">
  <p:cSld name="Пункты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914400" lvl="1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2pPr>
            <a:lvl3pPr marL="1371600" lvl="2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3pPr>
            <a:lvl4pPr marL="1828800" lvl="3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4pPr>
            <a:lvl5pPr marL="2286000" lvl="4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Фото">
  <p:cSld name="Фото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>
            <a:spLocks noGrp="1"/>
          </p:cNvSpPr>
          <p:nvPr>
            <p:ph type="pic" idx="2"/>
          </p:nvPr>
        </p:nvSpPr>
        <p:spPr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Фото — горизонтально">
  <p:cSld name="Фото — горизонтально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>
            <a:spLocks noGrp="1"/>
          </p:cNvSpPr>
          <p:nvPr>
            <p:ph type="pic" idx="2"/>
          </p:nvPr>
        </p:nvSpPr>
        <p:spPr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406400" y="6140894"/>
            <a:ext cx="12192000" cy="264"/>
          </a:xfrm>
          <a:prstGeom prst="rect">
            <a:avLst/>
          </a:prstGeom>
          <a:noFill/>
          <a:ln w="38100" cap="flat" cmpd="sng">
            <a:solidFill>
              <a:srgbClr val="A6AAA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5292" algn="l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rgbClr val="39A3D5"/>
              </a:buClr>
              <a:buSzPts val="3570"/>
              <a:buFont typeface="Avenir"/>
              <a:buChar char="‣"/>
              <a:defRPr sz="34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lvl="1" indent="-455292" algn="l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rgbClr val="39A3D5"/>
              </a:buClr>
              <a:buSzPts val="3570"/>
              <a:buFont typeface="Avenir"/>
              <a:buChar char="‣"/>
              <a:defRPr sz="34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lvl="2" indent="-455292" algn="l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rgbClr val="39A3D5"/>
              </a:buClr>
              <a:buSzPts val="3570"/>
              <a:buFont typeface="Avenir"/>
              <a:buChar char="‣"/>
              <a:defRPr sz="34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lvl="3" indent="-455292" algn="l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rgbClr val="39A3D5"/>
              </a:buClr>
              <a:buSzPts val="3570"/>
              <a:buFont typeface="Avenir"/>
              <a:buChar char="‣"/>
              <a:defRPr sz="34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lvl="4" indent="-455292" algn="l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rgbClr val="39A3D5"/>
              </a:buClr>
              <a:buSzPts val="3570"/>
              <a:buFont typeface="Avenir"/>
              <a:buChar char="‣"/>
              <a:defRPr sz="34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3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12148007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подзаголовок">
  <p:cSld name="Заголовок и подзаголовок">
    <p:bg>
      <p:bgPr>
        <a:solidFill>
          <a:srgbClr val="FFFFFF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12115426" y="4191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 — по центру">
  <p:cSld name="Заголовок — по центру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12148007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Фото — вертикально">
  <p:cSld name="Фото — вертикально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Google Shape;42;p9"/>
          <p:cNvCxnSpPr/>
          <p:nvPr/>
        </p:nvCxnSpPr>
        <p:spPr>
          <a:xfrm rot="10800000" flipH="1">
            <a:off x="5892800" y="6141011"/>
            <a:ext cx="6705600" cy="146"/>
          </a:xfrm>
          <a:prstGeom prst="straightConnector1">
            <a:avLst/>
          </a:prstGeom>
          <a:noFill/>
          <a:ln w="381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43" name="Google Shape;43;p9"/>
          <p:cNvSpPr>
            <a:spLocks noGrp="1"/>
          </p:cNvSpPr>
          <p:nvPr>
            <p:ph type="pic" idx="2"/>
          </p:nvPr>
        </p:nvSpPr>
        <p:spPr>
          <a:xfrm>
            <a:off x="0" y="0"/>
            <a:ext cx="5486400" cy="9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12148007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 — вверху">
  <p:cSld name="Заголовок — вверху">
    <p:bg>
      <p:bgPr>
        <a:solidFill>
          <a:srgbClr val="FFFFFF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Google Shape;48;p10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914400" lvl="1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2pPr>
            <a:lvl3pPr marL="1371600" lvl="2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3pPr>
            <a:lvl4pPr marL="1828800" lvl="3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4pPr>
            <a:lvl5pPr marL="2286000" lvl="4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22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 rot="10800000" flipH="1">
            <a:off x="406400" y="6140894"/>
            <a:ext cx="12192000" cy="264"/>
          </a:xfrm>
          <a:prstGeom prst="straightConnector1">
            <a:avLst/>
          </a:prstGeom>
          <a:noFill/>
          <a:ln w="381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marR="0" lvl="0" indent="-22860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8864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8864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8864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8864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12148007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ctrTitle" idx="4294967295"/>
          </p:nvPr>
        </p:nvSpPr>
        <p:spPr>
          <a:xfrm>
            <a:off x="406399" y="1966914"/>
            <a:ext cx="12192002" cy="4055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800"/>
              <a:buFont typeface="Arial"/>
              <a:buNone/>
            </a:pPr>
            <a:r>
              <a:rPr lang="en-US" sz="6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ИЗГОТОВЛЕНИЕ КОРОНОК, ПОЛУКОРОНОК В    ОРТОПЕДИЧЕСКОЙ СТОМАТОЛОГИИ. </a:t>
            </a:r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ubTitle" idx="4294967295"/>
          </p:nvPr>
        </p:nvSpPr>
        <p:spPr>
          <a:xfrm>
            <a:off x="513781" y="6392512"/>
            <a:ext cx="7559262" cy="1243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6AAA9"/>
              </a:buClr>
              <a:buSzPts val="2254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52" name="Google Shape;152;p27"/>
          <p:cNvSpPr txBox="1">
            <a:spLocks noGrp="1"/>
          </p:cNvSpPr>
          <p:nvPr>
            <p:ph type="title"/>
          </p:nvPr>
        </p:nvSpPr>
        <p:spPr>
          <a:xfrm>
            <a:off x="406399" y="1360206"/>
            <a:ext cx="12192003" cy="723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6"/>
              <a:buFont typeface="Arial"/>
              <a:buNone/>
            </a:pPr>
            <a:r>
              <a:rPr lang="en-US" sz="3906"/>
              <a:t> ТРЕБОВАНИЯ К ИСКУССТВЕННЫМ КОРОНКАМ</a:t>
            </a:r>
            <a:endParaRPr/>
          </a:p>
        </p:txBody>
      </p:sp>
      <p:sp>
        <p:nvSpPr>
          <p:cNvPr id="153" name="Google Shape;153;p27"/>
          <p:cNvSpPr txBox="1">
            <a:spLocks noGrp="1"/>
          </p:cNvSpPr>
          <p:nvPr>
            <p:ph type="body" idx="2"/>
          </p:nvPr>
        </p:nvSpPr>
        <p:spPr>
          <a:xfrm>
            <a:off x="406399" y="2085569"/>
            <a:ext cx="12192003" cy="6108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venir"/>
              <a:buNone/>
            </a:pPr>
            <a:r>
              <a:rPr lang="en-US" sz="32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1.	Искусственная коронка по форме должна соответствовать анатомической форме зуба, на который она изготавливается.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venir"/>
              <a:buNone/>
            </a:pPr>
            <a:r>
              <a:rPr lang="en-US" sz="32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2.	Коронка должна плотно прилегать к культе зуба, особенно в области шейки.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venir"/>
              <a:buNone/>
            </a:pPr>
            <a:r>
              <a:rPr lang="en-US" sz="32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3.	Искусственная коронка должна иметь плотный точечно-плоскостной контакт с зубами – антогонистами.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venir"/>
              <a:buNone/>
            </a:pPr>
            <a:r>
              <a:rPr lang="en-US" sz="32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4.	Искусственная коронка должна восстанавливать межзубные контактные пункты.</a:t>
            </a:r>
            <a:endParaRPr/>
          </a:p>
        </p:txBody>
      </p:sp>
      <p:pic>
        <p:nvPicPr>
          <p:cNvPr id="154" name="Google Shape;154;p27" descr="C8403317-A4F1-4C95-85FC-838E0894F481-L0-001.jpe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81197" y="6232673"/>
            <a:ext cx="5150510" cy="31503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60" name="Google Shape;160;p28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10"/>
              <a:buFont typeface="Arial"/>
              <a:buNone/>
            </a:pPr>
            <a:r>
              <a:rPr lang="en-US" sz="3010"/>
              <a:t> ПРЕПАРИРОВАНИЕ ЗУБОВ ПОД ИСКУССТВЕННУЮ КОРОНКУ</a:t>
            </a:r>
            <a:endParaRPr/>
          </a:p>
        </p:txBody>
      </p:sp>
      <p:sp>
        <p:nvSpPr>
          <p:cNvPr id="161" name="Google Shape;161;p28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95603" lvl="0" indent="-39560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Одонтопрепарирование – это ортопедическая операция по иссечению твердых тканей зуба с целью последующего изготовления на зуб несъемной ортопедической конструкции.</a:t>
            </a:r>
            <a:endParaRPr/>
          </a:p>
          <a:p>
            <a:pPr marL="395603" lvl="0" indent="-395603" algn="l" rtl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	Препарирование зуба проводится по следующей схеме: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venir"/>
              <a:buNone/>
            </a:pPr>
            <a:r>
              <a:rPr lang="en-US" sz="24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1.	Сепарация и препарирование контактных поверхностей.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venir"/>
              <a:buNone/>
            </a:pPr>
            <a:r>
              <a:rPr lang="en-US" sz="24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2.	Одонтопрепарирование оккюзионной поверхности зуба (режущего края).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venir"/>
              <a:buNone/>
            </a:pPr>
            <a:r>
              <a:rPr lang="en-US" sz="24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3.	Одонтопрепарирование вестибулярной и оральной поверхности.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venir"/>
              <a:buNone/>
            </a:pPr>
            <a:r>
              <a:rPr lang="en-US" sz="24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4.	Сглаживание краев, углов, переходов одной поверхности в другую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venir"/>
              <a:buNone/>
            </a:pPr>
            <a:endParaRPr sz="2400" b="0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venir"/>
              <a:buNone/>
            </a:pPr>
            <a:r>
              <a:rPr lang="en-US" sz="24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По  окончанию препарирования зуба под коронку культя должна иметь цилиндрическую форму, либо форму слабоусеченного конуса.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67" name="Google Shape;167;p29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444500" lvl="0" indent="-21780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70"/>
              <a:buFont typeface="Avenir"/>
              <a:buNone/>
            </a:pPr>
            <a:endParaRPr sz="3400" b="0" cap="none">
              <a:solidFill>
                <a:srgbClr val="838787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68" name="Google Shape;168;p29" descr="3773E8CE-EB77-4AC9-9EF8-8C22BD5A184E-L0-001.jpe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6212" y="1587063"/>
            <a:ext cx="12426657" cy="6529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0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74" name="Google Shape;174;p30"/>
          <p:cNvSpPr txBox="1">
            <a:spLocks noGrp="1"/>
          </p:cNvSpPr>
          <p:nvPr>
            <p:ph type="title"/>
          </p:nvPr>
        </p:nvSpPr>
        <p:spPr>
          <a:xfrm>
            <a:off x="548589" y="185891"/>
            <a:ext cx="12192003" cy="723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116"/>
              <a:buFont typeface="Arial"/>
              <a:buNone/>
            </a:pPr>
            <a:endParaRPr sz="4116"/>
          </a:p>
        </p:txBody>
      </p:sp>
      <p:sp>
        <p:nvSpPr>
          <p:cNvPr id="175" name="Google Shape;175;p30"/>
          <p:cNvSpPr txBox="1">
            <a:spLocks noGrp="1"/>
          </p:cNvSpPr>
          <p:nvPr>
            <p:ph type="body" idx="2"/>
          </p:nvPr>
        </p:nvSpPr>
        <p:spPr>
          <a:xfrm>
            <a:off x="281982" y="939160"/>
            <a:ext cx="12192003" cy="750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98741" lvl="0" indent="-39874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Изготовление полных металлических коронок складывается из следующих клинико-лабораторных этапов: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venir"/>
              <a:buNone/>
            </a:pPr>
            <a:r>
              <a:rPr lang="en-US" sz="30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1) одонтопрепарирование;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venir"/>
              <a:buNone/>
            </a:pPr>
            <a:r>
              <a:rPr lang="en-US" sz="30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2) снятие слепков;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venir"/>
              <a:buNone/>
            </a:pPr>
            <a:r>
              <a:rPr lang="en-US" sz="30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3) отливка модели;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venir"/>
              <a:buNone/>
            </a:pPr>
            <a:r>
              <a:rPr lang="en-US" sz="30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4) загипсовка модели в окклюдатор;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venir"/>
              <a:buNone/>
            </a:pPr>
            <a:r>
              <a:rPr lang="en-US" sz="30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5) моделирование зубов;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venir"/>
              <a:buNone/>
            </a:pPr>
            <a:r>
              <a:rPr lang="en-US" sz="30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6) получение штампов;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venir"/>
              <a:buNone/>
            </a:pPr>
            <a:r>
              <a:rPr lang="en-US" sz="30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7) штамповка;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venir"/>
              <a:buNone/>
            </a:pPr>
            <a:r>
              <a:rPr lang="en-US" sz="30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8) примерка коронок;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venir"/>
              <a:buNone/>
            </a:pPr>
            <a:r>
              <a:rPr lang="en-US" sz="30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9) шлифовка и полировка;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venir"/>
              <a:buNone/>
            </a:pPr>
            <a:r>
              <a:rPr lang="en-US" sz="30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10) окончательная припасовка и фиксация коронок. </a:t>
            </a:r>
            <a:endParaRPr/>
          </a:p>
        </p:txBody>
      </p:sp>
      <p:pic>
        <p:nvPicPr>
          <p:cNvPr id="176" name="Google Shape;176;p30" descr="D5C6148B-DA42-4B6C-9BF6-0263D696C8AA-L0-001.jpe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55108" y="2068477"/>
            <a:ext cx="4386924" cy="437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30" descr="32B3C752-AE13-4D61-8A35-487836FC40A0-L0-001.jpe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23788" y="6894556"/>
            <a:ext cx="3733929" cy="28377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116"/>
              <a:buFont typeface="Arial"/>
              <a:buNone/>
            </a:pPr>
            <a:endParaRPr sz="4116"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4445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70"/>
              <a:buFont typeface="Avenir"/>
              <a:buChar char="▸"/>
            </a:pPr>
            <a:r>
              <a:rPr lang="en-US" sz="34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Искусственной коронкой называется несъемная ортопедическая конструкция, покрывающая клиническую коронку зуба и восстанавливающий его анатомическую форму, размер и функции.</a:t>
            </a:r>
            <a:endParaRPr/>
          </a:p>
        </p:txBody>
      </p:sp>
      <p:pic>
        <p:nvPicPr>
          <p:cNvPr id="100" name="Google Shape;100;p19" descr="8944626D-36B7-4BB3-AC01-2A534959A7FD-L0-001.jpeg"/>
          <p:cNvPicPr preferRelativeResize="0"/>
          <p:nvPr/>
        </p:nvPicPr>
        <p:blipFill rotWithShape="1">
          <a:blip r:embed="rId3">
            <a:alphaModFix/>
          </a:blip>
          <a:srcRect l="150" b="19142"/>
          <a:stretch/>
        </p:blipFill>
        <p:spPr>
          <a:xfrm>
            <a:off x="354011" y="5723140"/>
            <a:ext cx="12296841" cy="2060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116"/>
              <a:buFont typeface="Arial"/>
              <a:buNone/>
            </a:pPr>
            <a:r>
              <a:rPr lang="en-US" sz="4116"/>
              <a:t> ПОКАЗАНИЯ К ИЗГОТОВЛЕНИЮ КОРОНОК</a:t>
            </a:r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2"/>
          </p:nvPr>
        </p:nvSpPr>
        <p:spPr>
          <a:xfrm>
            <a:off x="248520" y="2791176"/>
            <a:ext cx="12349882" cy="620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82270" lvl="0" indent="-38227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45"/>
              <a:buFont typeface="Avenir"/>
              <a:buChar char="▸"/>
            </a:pPr>
            <a:r>
              <a:rPr lang="en-US" sz="29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1) </a:t>
            </a:r>
            <a:r>
              <a:rPr lang="en-US">
                <a:solidFill>
                  <a:srgbClr val="FFFFFF"/>
                </a:solidFill>
              </a:rPr>
              <a:t>При дефектах твердых тканей зуба:</a:t>
            </a:r>
            <a:endParaRPr>
              <a:solidFill>
                <a:srgbClr val="FFFFFF"/>
              </a:solidFill>
            </a:endParaRPr>
          </a:p>
          <a:p>
            <a:pPr marL="382270" lvl="0" indent="-382270" algn="l" rtl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ts val="3045"/>
              <a:buFont typeface="Avenir"/>
              <a:buChar char="▸"/>
            </a:pPr>
            <a:r>
              <a:rPr lang="en-US" sz="29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а) кариозного происхождения, в случае разрушения коронковой части на 60% и более (В.Ю.Миликевич);</a:t>
            </a:r>
            <a:endParaRPr/>
          </a:p>
          <a:p>
            <a:pPr marL="382270" lvl="0" indent="-382270" algn="l" rtl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ts val="3045"/>
              <a:buFont typeface="Avenir"/>
              <a:buChar char="▸"/>
            </a:pPr>
            <a:r>
              <a:rPr lang="en-US" sz="29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б) некариозного происхождения (гипоплазия эмали, флюороз, эрозия твердых тканей зуба, химический некроз, клиновидный дефект, гиперестезия твердых тканей, патологическая стираемость, травма зуба)</a:t>
            </a:r>
            <a:endParaRPr/>
          </a:p>
          <a:p>
            <a:pPr marL="382270" lvl="0" indent="-382270" algn="l" rtl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ts val="3045"/>
              <a:buFont typeface="Avenir"/>
              <a:buChar char="▸"/>
            </a:pPr>
            <a:r>
              <a:rPr lang="en-US" sz="29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2)В качестве составной части протезов других конструкций: как опорный элемент несъемных, съемных протезов, ортодонтических аппаратов.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406399" y="1072183"/>
            <a:ext cx="12477068" cy="740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6"/>
              <a:buFont typeface="Arial"/>
              <a:buNone/>
            </a:pPr>
            <a:r>
              <a:rPr lang="en-US" sz="2256"/>
              <a:t> КЛАССИФИКАЦИЯ ИСКУССТВЕННЫХ КОРОНОК</a:t>
            </a:r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2"/>
          </p:nvPr>
        </p:nvSpPr>
        <p:spPr>
          <a:xfrm>
            <a:off x="406400" y="1746087"/>
            <a:ext cx="10885628" cy="4637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02259" lvl="0" indent="-3022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	1	По конструктивным особенностям:</a:t>
            </a:r>
            <a:endParaRPr/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•	Полные коронки</a:t>
            </a:r>
            <a:r>
              <a:rPr lang="en-US" b="0">
                <a:latin typeface="Avenir"/>
                <a:ea typeface="Avenir"/>
                <a:cs typeface="Avenir"/>
                <a:sym typeface="Avenir"/>
              </a:rPr>
              <a:t> – покрывающие все пять поверхностей зуба.:</a:t>
            </a:r>
            <a:endParaRPr/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Собственно полные коронки. </a:t>
            </a:r>
            <a:endParaRPr/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Телескопические коронки – представляющие собой конструкцию, состоящую из внутренней (опорной) и наружной (восстановительной) коронок. </a:t>
            </a:r>
            <a:endParaRPr/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Культевые коронки со штифтом – представляют собой конструкцию состоящую их полной восстановительной коронки и искусственной культи со штифтом (литой культевой штифтовой вкладки)</a:t>
            </a:r>
            <a:endParaRPr/>
          </a:p>
        </p:txBody>
      </p:sp>
      <p:pic>
        <p:nvPicPr>
          <p:cNvPr id="115" name="Google Shape;115;p21" descr="425AA64D-D050-45EA-A5FE-7028E8F0AE54-L0-001.jpeg"/>
          <p:cNvPicPr preferRelativeResize="0"/>
          <p:nvPr/>
        </p:nvPicPr>
        <p:blipFill rotWithShape="1">
          <a:blip r:embed="rId3">
            <a:alphaModFix/>
          </a:blip>
          <a:srcRect l="33020" t="1492" r="1131" b="1491"/>
          <a:stretch/>
        </p:blipFill>
        <p:spPr>
          <a:xfrm>
            <a:off x="3006996" y="6392941"/>
            <a:ext cx="6514471" cy="31994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body" idx="2"/>
          </p:nvPr>
        </p:nvSpPr>
        <p:spPr>
          <a:xfrm>
            <a:off x="406399" y="308190"/>
            <a:ext cx="12192003" cy="6108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68933" lvl="0" indent="-1822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40"/>
              <a:buFont typeface="Avenir"/>
              <a:buNone/>
            </a:pPr>
            <a:endParaRPr sz="2800" b="0" cap="none">
              <a:solidFill>
                <a:srgbClr val="838787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368933" lvl="0" indent="-368933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accent1"/>
              </a:buClr>
              <a:buSzPts val="2940"/>
              <a:buFont typeface="Avenir"/>
              <a:buChar char="▸"/>
            </a:pPr>
            <a:r>
              <a:rPr lang="en-US" sz="280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Частичные коронки</a:t>
            </a:r>
            <a:r>
              <a:rPr lang="en-US" b="0">
                <a:latin typeface="Avenir"/>
                <a:ea typeface="Avenir"/>
                <a:cs typeface="Avenir"/>
                <a:sym typeface="Avenir"/>
              </a:rPr>
              <a:t> – покрывают только часть поверхностей зуба.</a:t>
            </a:r>
            <a:endParaRPr/>
          </a:p>
          <a:p>
            <a:pPr marL="368933" lvl="0" indent="-368933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accent1"/>
              </a:buClr>
              <a:buSzPts val="2940"/>
              <a:buFont typeface="Avenir"/>
              <a:buChar char="▸"/>
            </a:pPr>
            <a:r>
              <a:rPr lang="en-US" sz="28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Экваторные коронки – покрывают окклюзионную поверхность, вестибулярную, оральную и апроксимальные до экватора.</a:t>
            </a:r>
            <a:endParaRPr/>
          </a:p>
          <a:p>
            <a:pPr marL="368933" lvl="0" indent="-368933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accent1"/>
              </a:buClr>
              <a:buSzPts val="2940"/>
              <a:buFont typeface="Avenir"/>
              <a:buChar char="▸"/>
            </a:pPr>
            <a:r>
              <a:rPr lang="en-US" sz="28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Полукоронки – покрывают оральную и часть апроксимальных поверхностей передней группы зубов, оставляющих открытой вестибулярную поверхность зуба.</a:t>
            </a:r>
            <a:endParaRPr/>
          </a:p>
          <a:p>
            <a:pPr marL="368933" lvl="0" indent="-368933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accent1"/>
              </a:buClr>
              <a:buSzPts val="2940"/>
              <a:buFont typeface="Avenir"/>
              <a:buChar char="▸"/>
            </a:pPr>
            <a:r>
              <a:rPr lang="en-US" sz="28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Трехчетвертные коронки - покрывают оральную, окклюзионную и часть апроксимальных поверхностей премоляров, оставляя открытой вестибулярную поверхность зуба.</a:t>
            </a:r>
            <a:endParaRPr/>
          </a:p>
        </p:txBody>
      </p:sp>
      <p:pic>
        <p:nvPicPr>
          <p:cNvPr id="122" name="Google Shape;122;p22" descr="425AA64D-D050-45EA-A5FE-7028E8F0AE54-L0-001.jpeg"/>
          <p:cNvPicPr preferRelativeResize="0"/>
          <p:nvPr/>
        </p:nvPicPr>
        <p:blipFill rotWithShape="1">
          <a:blip r:embed="rId3">
            <a:alphaModFix/>
          </a:blip>
          <a:srcRect l="75" t="177" r="67314"/>
          <a:stretch/>
        </p:blipFill>
        <p:spPr>
          <a:xfrm>
            <a:off x="919020" y="6399424"/>
            <a:ext cx="3071873" cy="3134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2"/>
          </p:nvPr>
        </p:nvSpPr>
        <p:spPr>
          <a:xfrm>
            <a:off x="406399" y="1072182"/>
            <a:ext cx="12192003" cy="6108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02259" lvl="0" indent="-3022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 	</a:t>
            </a:r>
            <a:r>
              <a:rPr lang="en-US">
                <a:solidFill>
                  <a:srgbClr val="FFFFFF"/>
                </a:solidFill>
              </a:rPr>
              <a:t>2	По материалу изготовления:</a:t>
            </a:r>
            <a:endParaRPr>
              <a:solidFill>
                <a:srgbClr val="FFFFFF"/>
              </a:solidFill>
            </a:endParaRPr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Металлические:</a:t>
            </a:r>
            <a:endParaRPr/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Из благородных сплавов (золота, серебряно-паладиевых сплавов).</a:t>
            </a:r>
            <a:endParaRPr/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Из неблагородных металлов (нержавеющая сталь, кобальто-хромовые сплавы, никель-хромовые сплавы, сплавы титана).	Неметаллические</a:t>
            </a:r>
            <a:endParaRPr/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Полимерные коронки (пластмассовые, композитные).</a:t>
            </a:r>
            <a:endParaRPr/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Неполимерные коронки (фарфоровые).</a:t>
            </a:r>
            <a:endParaRPr/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Комбинированные:</a:t>
            </a:r>
            <a:endParaRPr/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	Металлопластмассовые</a:t>
            </a:r>
            <a:endParaRPr/>
          </a:p>
          <a:p>
            <a:pPr marL="302259" lvl="0" indent="-302259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23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	Металлокерамические.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4" descr="7E3C8282-9C2B-4D07-B82C-762015B11517-L0-001.jpeg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5708" b="5708"/>
          <a:stretch/>
        </p:blipFill>
        <p:spPr>
          <a:xfrm>
            <a:off x="-196934" y="468517"/>
            <a:ext cx="12502869" cy="9377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39" name="Google Shape;139;p25"/>
          <p:cNvSpPr txBox="1">
            <a:spLocks noGrp="1"/>
          </p:cNvSpPr>
          <p:nvPr>
            <p:ph type="body" idx="2"/>
          </p:nvPr>
        </p:nvSpPr>
        <p:spPr>
          <a:xfrm>
            <a:off x="264208" y="1214653"/>
            <a:ext cx="12192003" cy="6108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404495" lvl="0" indent="-40449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	3.	По технологии изготовления:</a:t>
            </a:r>
            <a:endParaRPr/>
          </a:p>
          <a:p>
            <a:pPr marL="404495" lvl="0" indent="-404495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Штампованные – полученные методом штамповки.</a:t>
            </a:r>
            <a:endParaRPr/>
          </a:p>
          <a:p>
            <a:pPr marL="404495" lvl="0" indent="-404495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Литые – полученные методом литья.</a:t>
            </a:r>
            <a:endParaRPr/>
          </a:p>
          <a:p>
            <a:pPr marL="404495" lvl="0" indent="-404495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Керамические – полученные методом обжига, а так же методом компьютерного фрезерования (CAD/CAM система).</a:t>
            </a:r>
            <a:endParaRPr/>
          </a:p>
          <a:p>
            <a:pPr marL="404495" lvl="0" indent="-404495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Полимерные (пластмассовые, композитные) – полученные методом полимеризации.</a:t>
            </a:r>
            <a:endParaRPr/>
          </a:p>
        </p:txBody>
      </p:sp>
      <p:pic>
        <p:nvPicPr>
          <p:cNvPr id="140" name="Google Shape;140;p25" descr="28CF93E8-458F-44C9-830F-9F4CF44174B4-L0-001.jpe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197" y="6870369"/>
            <a:ext cx="10588026" cy="23780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46" name="Google Shape;146;p26"/>
          <p:cNvSpPr txBox="1">
            <a:spLocks noGrp="1"/>
          </p:cNvSpPr>
          <p:nvPr>
            <p:ph type="body" idx="2"/>
          </p:nvPr>
        </p:nvSpPr>
        <p:spPr>
          <a:xfrm>
            <a:off x="406400" y="1259089"/>
            <a:ext cx="12192000" cy="7592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venir"/>
              <a:buNone/>
            </a:pPr>
            <a:r>
              <a:rPr lang="en-US" sz="26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4.	</a:t>
            </a:r>
            <a:r>
              <a:rPr lang="en-US" b="1"/>
              <a:t>По применению: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venir"/>
              <a:buNone/>
            </a:pPr>
            <a:r>
              <a:rPr lang="en-US" sz="26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Восстановительные</a:t>
            </a:r>
            <a:r>
              <a:rPr lang="en-US" b="1"/>
              <a:t> – </a:t>
            </a:r>
            <a:r>
              <a:rPr lang="en-US" sz="26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используются для устранения дефекта твердых тканей различной этиологии.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venir"/>
              <a:buNone/>
            </a:pPr>
            <a:r>
              <a:rPr lang="en-US" sz="26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Опорные – используются, как опорный элемент несъемных мостовидных протезов.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venir"/>
              <a:buNone/>
            </a:pPr>
            <a:r>
              <a:rPr lang="en-US" sz="26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Фиксирующие – изготавливаются на зубы, обеспечивающие фиксацию съемных протезов и челюстно-лицевых аппаратов.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venir"/>
              <a:buNone/>
            </a:pPr>
            <a:r>
              <a:rPr lang="en-US" sz="26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Провизорные (временные) – используются для защиты культи на период изготовления постоянной конструкции.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venir"/>
              <a:buNone/>
            </a:pPr>
            <a:r>
              <a:rPr lang="en-US" sz="26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Профилактические – изготавливаются для предупреждения или замедления развития патологических процессов в твердых тканях зуба (патологическое разрушение пломбированных зубов и ИРОПЗ более 0,6; патологическая стираемость твердых тканей).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venir"/>
              <a:buNone/>
            </a:pPr>
            <a:r>
              <a:rPr lang="en-US" sz="26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Шинирующие – являются основной частью шинирующих конструкций, ограничивающих подвижность зуба, при ортопедическом лечении заболеваний пародонта.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venir"/>
              <a:buNone/>
            </a:pPr>
            <a:r>
              <a:rPr lang="en-US" sz="2600" b="0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Ортодонтические – предназначены для исправления положения зубов при ортодонтическом лечении или в качестве составной части ортодонтических аппаратов</a:t>
            </a:r>
            <a:r>
              <a:rPr lang="en-US" sz="1300">
                <a:solidFill>
                  <a:srgbClr val="454545"/>
                </a:solidFill>
              </a:rPr>
              <a:t>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222222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Произвольный</PresentationFormat>
  <Paragraphs>76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Helvetica Neue</vt:lpstr>
      <vt:lpstr>Arial</vt:lpstr>
      <vt:lpstr>Avenir</vt:lpstr>
      <vt:lpstr>New_Template7</vt:lpstr>
      <vt:lpstr>  ИЗГОТОВЛЕНИЕ КОРОНОК, ПОЛУКОРОНОК В    ОРТОПЕДИЧЕСКОЙ СТОМАТОЛОГИИ. </vt:lpstr>
      <vt:lpstr>Презентация PowerPoint</vt:lpstr>
      <vt:lpstr> ПОКАЗАНИЯ К ИЗГОТОВЛЕНИЮ КОРОНОК</vt:lpstr>
      <vt:lpstr> КЛАССИФИКАЦИЯ ИСКУССТВЕННЫХ КОРОНОК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ТРЕБОВАНИЯ К ИСКУССТВЕННЫМ КОРОНКАМ</vt:lpstr>
      <vt:lpstr> ПРЕПАРИРОВАНИЕ ЗУБОВ ПОД ИСКУССТВЕННУЮ КОРОНКУ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ИЗГОТОВЛЕНИЕ КОРОНОК, ПОЛУКОРОНОК В    ОРТОПЕДИЧЕСКОЙ СТОМАТОЛОГИИ. </dc:title>
  <cp:lastModifiedBy>Пользователь Windows</cp:lastModifiedBy>
  <cp:revision>1</cp:revision>
  <dcterms:modified xsi:type="dcterms:W3CDTF">2023-03-14T08:55:08Z</dcterms:modified>
</cp:coreProperties>
</file>