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9" r:id="rId2"/>
    <p:sldMasterId id="2147483693" r:id="rId3"/>
    <p:sldMasterId id="2147483697" r:id="rId4"/>
    <p:sldMasterId id="2147483701" r:id="rId5"/>
    <p:sldMasterId id="2147483705" r:id="rId6"/>
    <p:sldMasterId id="2147483709" r:id="rId7"/>
    <p:sldMasterId id="2147483711" r:id="rId8"/>
  </p:sldMasterIdLst>
  <p:sldIdLst>
    <p:sldId id="256" r:id="rId9"/>
    <p:sldId id="257" r:id="rId10"/>
    <p:sldId id="277" r:id="rId11"/>
    <p:sldId id="278" r:id="rId12"/>
    <p:sldId id="279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4" r:id="rId27"/>
    <p:sldId id="273" r:id="rId28"/>
    <p:sldId id="271" r:id="rId29"/>
    <p:sldId id="272" r:id="rId30"/>
    <p:sldId id="275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A949-D910-4B41-A79E-C689610170E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0442-EA09-4CEA-8893-E272C8E5B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539CA949-D910-4B41-A79E-C689610170E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98C50442-EA09-4CEA-8893-E272C8E5BA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Современные методы ортопедического лечения больных с дефектами твердых тканей зубов с применением керамических вкладок , </a:t>
            </a:r>
            <a:r>
              <a:rPr lang="ru-RU" dirty="0" err="1" smtClean="0"/>
              <a:t>виниров</a:t>
            </a:r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35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Препарирование зуба включает следующие этапы: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препарирование вестибулярной поверхности;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препарирование </a:t>
            </a:r>
            <a:r>
              <a:rPr lang="ru-RU" dirty="0" err="1"/>
              <a:t>апроксимальных</a:t>
            </a:r>
            <a:r>
              <a:rPr lang="ru-RU" dirty="0"/>
              <a:t> поверхностей;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препарирование режущего края;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препарирование нёбной поверхности (при необходимости).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Препарирование зубов под </a:t>
            </a:r>
            <a:r>
              <a:rPr lang="ru-RU" b="1" dirty="0" err="1"/>
              <a:t>виниры.Фиксация</a:t>
            </a:r>
            <a:r>
              <a:rPr lang="ru-RU" b="1" dirty="0"/>
              <a:t> </a:t>
            </a:r>
            <a:r>
              <a:rPr lang="ru-RU" b="1" dirty="0" err="1"/>
              <a:t>виниров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9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5816" y="2564904"/>
            <a:ext cx="5976664" cy="4293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Его начинают с нанесения на препарируемую поверхность поперечных борозд, ограничивающих глубину </a:t>
            </a:r>
            <a:r>
              <a:rPr lang="ru-RU" dirty="0" err="1"/>
              <a:t>сошлифовывания</a:t>
            </a:r>
            <a:r>
              <a:rPr lang="ru-RU" dirty="0"/>
              <a:t> твердых тканей зуба калибровочным алмазным бором с заданным диаметром 0,3-0,5 мм. Затем твердые ткани зуба </a:t>
            </a:r>
            <a:r>
              <a:rPr lang="ru-RU" dirty="0" err="1"/>
              <a:t>сошлифовывают</a:t>
            </a:r>
            <a:r>
              <a:rPr lang="ru-RU" dirty="0"/>
              <a:t> на заданную глубину до создания ровной поверхности </a:t>
            </a:r>
            <a:r>
              <a:rPr lang="ru-RU" dirty="0" smtClean="0"/>
              <a:t>. </a:t>
            </a:r>
            <a:r>
              <a:rPr lang="ru-RU" dirty="0"/>
              <a:t>В пришеечной области формируется уступ. Наиболее широко применяют благоприятный для тканей краевого пародонта желобовидный уступ. В большинстве случаев уступ достаточно расположить на уровне </a:t>
            </a:r>
            <a:r>
              <a:rPr lang="ru-RU" dirty="0" err="1"/>
              <a:t>десневого</a:t>
            </a:r>
            <a:r>
              <a:rPr lang="ru-RU" dirty="0"/>
              <a:t> края. Когда зуб сильно изменен в цвете, то уступ погружают в зубодесневую борозду, но не более чем на половину ее глубины.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Препарирование вестибулярной поверхности.</a:t>
            </a:r>
            <a:endParaRPr lang="ru-RU" dirty="0"/>
          </a:p>
        </p:txBody>
      </p:sp>
      <p:pic>
        <p:nvPicPr>
          <p:cNvPr id="2051" name="Picture 3" descr="C:\Users\Дмитрий\Desktop\препарирование под винир вестибулярной поверхност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405001" cy="2269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митрий\Desktop\препарирование под винир вестибулярной поверхности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9" y="4447229"/>
            <a:ext cx="2433601" cy="225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25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29974" y="2564904"/>
            <a:ext cx="5002197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500" dirty="0"/>
              <a:t>И</a:t>
            </a:r>
            <a:r>
              <a:rPr lang="ru-RU" sz="2500" dirty="0" smtClean="0"/>
              <a:t>меет </a:t>
            </a:r>
            <a:r>
              <a:rPr lang="ru-RU" sz="2500" dirty="0"/>
              <a:t>два варианта. Наиболее распространенным является выведение границ препарирования с вестибулярной поверхности зуба на боковые, без нарушения межзубных контактных пунктов, что способствует сохранению целостности и устойчивости зубного ряда </a:t>
            </a:r>
            <a:r>
              <a:rPr lang="ru-RU" sz="2500" dirty="0" smtClean="0"/>
              <a:t>. </a:t>
            </a:r>
            <a:r>
              <a:rPr lang="ru-RU" sz="2500" dirty="0"/>
              <a:t>В этом случае по </a:t>
            </a:r>
            <a:r>
              <a:rPr lang="ru-RU" sz="2500" dirty="0" err="1"/>
              <a:t>апроксимальным</a:t>
            </a:r>
            <a:r>
              <a:rPr lang="ru-RU" sz="2500" dirty="0"/>
              <a:t> сторонам обязательно формирование вертикальных желобков (пазов) глубиной 0,5 м. Согласно другому варианту, рекомендуется выводить границы препарирования на оральную поверхность коронки зуба, перекрывая межзубные контактные пункты. Это повышает прочность, ретенцию </a:t>
            </a:r>
            <a:r>
              <a:rPr lang="ru-RU" sz="2500" dirty="0" err="1"/>
              <a:t>винира</a:t>
            </a:r>
            <a:r>
              <a:rPr lang="ru-RU" sz="2500" dirty="0"/>
              <a:t> и становится необходимым при эстетической коррекции формы и размеров зубов (</a:t>
            </a:r>
            <a:r>
              <a:rPr lang="ru-RU" sz="2500" dirty="0" err="1"/>
              <a:t>тремы</a:t>
            </a:r>
            <a:r>
              <a:rPr lang="ru-RU" sz="2500" dirty="0"/>
              <a:t>, </a:t>
            </a:r>
            <a:r>
              <a:rPr lang="ru-RU" sz="2500" dirty="0" err="1"/>
              <a:t>диастемы</a:t>
            </a:r>
            <a:r>
              <a:rPr lang="ru-RU" sz="2500" dirty="0"/>
              <a:t>, шиловидные зубы и т.п.) Препарирование режущего края зуба. Здесь также возможно два варианта: препарирование с сохранением режущего края или с его </a:t>
            </a:r>
            <a:r>
              <a:rPr lang="ru-RU" sz="2500" dirty="0" smtClean="0"/>
              <a:t>перекрытием.</a:t>
            </a:r>
            <a:r>
              <a:rPr lang="ru-RU" sz="2500" dirty="0"/>
              <a:t> В случае препарирования (перекрытия) режущего края производят его </a:t>
            </a:r>
            <a:r>
              <a:rPr lang="ru-RU" sz="2500" dirty="0" err="1"/>
              <a:t>сошлифовывание</a:t>
            </a:r>
            <a:r>
              <a:rPr lang="ru-RU" sz="2500" dirty="0"/>
              <a:t> на 0,5-1,0 мм, а при необходимости  и до 2 мм.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Препарирование </a:t>
            </a:r>
            <a:r>
              <a:rPr lang="ru-RU" b="1" dirty="0" err="1"/>
              <a:t>апроксимальных</a:t>
            </a:r>
            <a:r>
              <a:rPr lang="ru-RU" b="1" dirty="0"/>
              <a:t> поверхностей</a:t>
            </a:r>
            <a:endParaRPr lang="ru-RU" dirty="0"/>
          </a:p>
        </p:txBody>
      </p:sp>
      <p:pic>
        <p:nvPicPr>
          <p:cNvPr id="3074" name="Picture 2" descr="C:\Users\Дмитрий\Desktop\препарирование апроксимальных поверхностей под вини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308969" cy="1568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митрий\Desktop\препарирование режущего края под винир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3308969" cy="1302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098" y="3846368"/>
            <a:ext cx="3871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</a:rPr>
              <a:t>Препарирование </a:t>
            </a:r>
            <a:r>
              <a:rPr lang="ru-RU" sz="1100" dirty="0" err="1" smtClean="0">
                <a:solidFill>
                  <a:schemeClr val="tx2"/>
                </a:solidFill>
              </a:rPr>
              <a:t>апроксимальных</a:t>
            </a:r>
            <a:r>
              <a:rPr lang="ru-RU" sz="1100" dirty="0" smtClean="0">
                <a:solidFill>
                  <a:schemeClr val="tx2"/>
                </a:solidFill>
              </a:rPr>
              <a:t> поверхностей под </a:t>
            </a:r>
            <a:r>
              <a:rPr lang="ru-RU" sz="1100" dirty="0" err="1" smtClean="0">
                <a:solidFill>
                  <a:schemeClr val="tx2"/>
                </a:solidFill>
              </a:rPr>
              <a:t>винир</a:t>
            </a:r>
            <a:r>
              <a:rPr lang="ru-RU" sz="1100" dirty="0" smtClean="0">
                <a:solidFill>
                  <a:schemeClr val="tx2"/>
                </a:solidFill>
              </a:rPr>
              <a:t>: а - границы препарирования без нарушения межзубных контактных пунктов; б - границы препарирования перекрывают межзубные контактные пункты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161" y="6309320"/>
            <a:ext cx="32403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</a:rPr>
              <a:t>Препарирование режущего края под </a:t>
            </a:r>
            <a:r>
              <a:rPr lang="ru-RU" sz="1100" dirty="0" err="1" smtClean="0">
                <a:solidFill>
                  <a:schemeClr val="tx2"/>
                </a:solidFill>
              </a:rPr>
              <a:t>винир</a:t>
            </a:r>
            <a:endParaRPr lang="ru-RU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0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564904"/>
            <a:ext cx="5112568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При необходимости препарирования этой поверхности следует четко определить границу и глубину препарирования. Глубина препарирования должна обеспечивать будущему </a:t>
            </a:r>
            <a:r>
              <a:rPr lang="ru-RU" dirty="0" err="1"/>
              <a:t>виниру</a:t>
            </a:r>
            <a:r>
              <a:rPr lang="ru-RU" dirty="0"/>
              <a:t> прочность. Граница препарирования не должна располагаться в зоне </a:t>
            </a:r>
            <a:r>
              <a:rPr lang="ru-RU" dirty="0" err="1"/>
              <a:t>окклюзи-онного</a:t>
            </a:r>
            <a:r>
              <a:rPr lang="ru-RU" dirty="0"/>
              <a:t> контакта с зубами-антагонистами. Перекрытие режущего края и нёбной поверхности придает </a:t>
            </a:r>
            <a:r>
              <a:rPr lang="ru-RU" dirty="0" err="1"/>
              <a:t>виниру</a:t>
            </a:r>
            <a:r>
              <a:rPr lang="ru-RU" dirty="0"/>
              <a:t> большую устойчивость во время артикуляционных взаимоотношений </a:t>
            </a:r>
            <a:r>
              <a:rPr lang="ru-RU" dirty="0" smtClean="0"/>
              <a:t>зубов-антагонистов.</a:t>
            </a:r>
            <a:r>
              <a:rPr lang="ru-RU" dirty="0"/>
              <a:t> Завершают препарирование финишной обработкой поверхности зуба мелкодисперсными алмазными борами (например, с красным маркировочным кольцом). Врачу необходимо устранить все острые края и углы, образующиеся при переходе одной поверхности в другую. Здесь могут концентрироваться напряжения, приводящие к поломке </a:t>
            </a:r>
            <a:r>
              <a:rPr lang="ru-RU" dirty="0" err="1"/>
              <a:t>винира</a:t>
            </a:r>
            <a:r>
              <a:rPr lang="ru-RU" dirty="0"/>
              <a:t>, кроме того, такие области затрудняют его изготовление и припасовку.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Препарирование нёбной поверхности </a:t>
            </a:r>
            <a:r>
              <a:rPr lang="ru-RU" dirty="0" smtClean="0"/>
              <a:t>зуба</a:t>
            </a:r>
            <a:endParaRPr lang="ru-RU" dirty="0"/>
          </a:p>
        </p:txBody>
      </p:sp>
      <p:pic>
        <p:nvPicPr>
          <p:cNvPr id="4098" name="Picture 2" descr="C:\Users\Дмитрий\Desktop\расположение винира на небной поверхност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600400" cy="1674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16" y="50753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Расположение </a:t>
            </a:r>
            <a:r>
              <a:rPr lang="ru-RU" sz="1400" dirty="0" err="1">
                <a:solidFill>
                  <a:schemeClr val="tx2"/>
                </a:solidFill>
              </a:rPr>
              <a:t>винира</a:t>
            </a:r>
            <a:r>
              <a:rPr lang="ru-RU" sz="1400" dirty="0">
                <a:solidFill>
                  <a:schemeClr val="tx2"/>
                </a:solidFill>
              </a:rPr>
              <a:t> на нёбной поверхности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9038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732381" cy="39938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Изготовление </a:t>
            </a:r>
            <a:r>
              <a:rPr lang="ru-RU" dirty="0" err="1"/>
              <a:t>виниров</a:t>
            </a:r>
            <a:r>
              <a:rPr lang="ru-RU" dirty="0"/>
              <a:t> лабораторным способом требует высокой точности в отображении рельефа тканей протезного ложа. С этой целью снимают оттиски, методики получения которых различны. Это могут быть одномоментный однослойный, одномоментный двухслойный или </a:t>
            </a:r>
            <a:r>
              <a:rPr lang="ru-RU" dirty="0" err="1"/>
              <a:t>двухмоментный</a:t>
            </a:r>
            <a:r>
              <a:rPr lang="ru-RU" dirty="0"/>
              <a:t> двухслойный оттиски. Выбор методики получения оттиска определяет врач в зависимости от клинической картины и предпочтений. Выбор оттискного материала следует остановить на группе силиконовых или полиэфирных материалов, так как они отвечают всем современным требованиям. В случае формирования уступа в зубодесневой борозде необходимо перед получением оттиска провести ретракцию десны для более четкого отображения границы препарирования.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Получение </a:t>
            </a:r>
            <a:r>
              <a:rPr lang="ru-RU" b="1" dirty="0" smtClean="0"/>
              <a:t>оттиска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34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537520"/>
            <a:ext cx="8280920" cy="432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Припасовка </a:t>
            </a:r>
            <a:r>
              <a:rPr lang="ru-RU" dirty="0" err="1"/>
              <a:t>виниров</a:t>
            </a:r>
            <a:r>
              <a:rPr lang="ru-RU" dirty="0"/>
              <a:t>, изготовленных в лаборатории, условно складывается из следующих этапов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• из оценки полученных </a:t>
            </a:r>
            <a:r>
              <a:rPr lang="ru-RU" dirty="0" err="1"/>
              <a:t>виниров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припасовки каждого </a:t>
            </a:r>
            <a:r>
              <a:rPr lang="ru-RU" dirty="0" err="1"/>
              <a:t>винира</a:t>
            </a:r>
            <a:r>
              <a:rPr lang="ru-RU" dirty="0"/>
              <a:t> на опорном зубе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припасовки всех </a:t>
            </a:r>
            <a:r>
              <a:rPr lang="ru-RU" dirty="0" err="1"/>
              <a:t>виниров</a:t>
            </a:r>
            <a:r>
              <a:rPr lang="ru-RU" dirty="0"/>
              <a:t> вместе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оценки эстетического результата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припасовке </a:t>
            </a:r>
            <a:r>
              <a:rPr lang="ru-RU" dirty="0" err="1"/>
              <a:t>виниров</a:t>
            </a:r>
            <a:r>
              <a:rPr lang="ru-RU" dirty="0"/>
              <a:t> поодиночке необходимо убедиться в том, что каждый из них без усилий накладывается и позиционируется на </a:t>
            </a:r>
            <a:r>
              <a:rPr lang="ru-RU" dirty="0" err="1"/>
              <a:t>отпрепарированной</a:t>
            </a:r>
            <a:r>
              <a:rPr lang="ru-RU" dirty="0"/>
              <a:t> поверхности зуба, имеет хорошее краевое прилегание. При наложении нескольких рядом стоящих </a:t>
            </a:r>
            <a:r>
              <a:rPr lang="ru-RU" dirty="0" err="1"/>
              <a:t>виниров</a:t>
            </a:r>
            <a:r>
              <a:rPr lang="ru-RU" dirty="0"/>
              <a:t> можно использовать водорастворимые гели для коррекции или прозрачную силиконовую массу. Наложенные вместе </a:t>
            </a:r>
            <a:r>
              <a:rPr lang="ru-RU" dirty="0" err="1"/>
              <a:t>виниры</a:t>
            </a:r>
            <a:r>
              <a:rPr lang="ru-RU" dirty="0"/>
              <a:t> не должны смещать друг друга и одновременно должны иметь плотный </a:t>
            </a:r>
            <a:r>
              <a:rPr lang="ru-RU" dirty="0" err="1"/>
              <a:t>апроксимальный</a:t>
            </a:r>
            <a:r>
              <a:rPr lang="ru-RU" dirty="0"/>
              <a:t> контакт. При оценке эстетики обращают внимание на размеры, форму, положение и цвет ортопедических конструкций. Важно продемонстрировать пациенту полученный результат и получить его одобрение. В случае необходимости на этом этапе еще возможна коррекция </a:t>
            </a:r>
            <a:r>
              <a:rPr lang="ru-RU" dirty="0" err="1"/>
              <a:t>виниров</a:t>
            </a:r>
            <a:r>
              <a:rPr lang="ru-RU" dirty="0"/>
              <a:t> зубным техником в лаборатории.</a:t>
            </a:r>
          </a:p>
          <a:p>
            <a:pPr marL="0" indent="0">
              <a:buNone/>
            </a:pPr>
            <a:r>
              <a:rPr lang="ru-RU" dirty="0"/>
              <a:t>После припасовки поверхности </a:t>
            </a:r>
            <a:r>
              <a:rPr lang="ru-RU" dirty="0" err="1"/>
              <a:t>виниров</a:t>
            </a:r>
            <a:r>
              <a:rPr lang="ru-RU" dirty="0"/>
              <a:t> аккуратно протирают влажным тампоном, а затем очищают спиртом или ацетоном для удаления следов слюны или жира.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Припасовка и фиксация </a:t>
            </a:r>
            <a:r>
              <a:rPr lang="ru-RU" b="1" dirty="0" err="1" smtClean="0"/>
              <a:t>винира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22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1" cy="42484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Надежность фиксации </a:t>
            </a:r>
            <a:r>
              <a:rPr lang="ru-RU" dirty="0" err="1"/>
              <a:t>винира</a:t>
            </a:r>
            <a:r>
              <a:rPr lang="ru-RU" dirty="0"/>
              <a:t> обеспечивается прочностью сцепления между тремя основными компонентами: твердые ткани зуба-фиксирующий материал-керамический </a:t>
            </a:r>
            <a:r>
              <a:rPr lang="ru-RU" dirty="0" err="1"/>
              <a:t>винир</a:t>
            </a:r>
            <a:r>
              <a:rPr lang="ru-RU" dirty="0"/>
              <a:t>. Эти компоненты являются химически разнородными материалами. Зубы состоят из эмали (86 % гидроксиапатита, 12 % воды), дентина (45 % гидроксиапатита, 30 % коллагеновых волокон, 25 % воды), пульпы и других структур. Керамика же не имеет органики. Композитные фиксирующие материалы имеют органическую матрицу и неорганический наполнитель. Состав этих компонентов объясняет, почему трудно или невозможно получить их соединение путем прямой химической реакции.</a:t>
            </a:r>
          </a:p>
          <a:p>
            <a:pPr marL="0" indent="0">
              <a:buNone/>
            </a:pPr>
            <a:r>
              <a:rPr lang="ru-RU" dirty="0"/>
              <a:t>Фиксация </a:t>
            </a:r>
            <a:r>
              <a:rPr lang="ru-RU" dirty="0" err="1"/>
              <a:t>виниров</a:t>
            </a:r>
            <a:r>
              <a:rPr lang="ru-RU" dirty="0"/>
              <a:t> состоит из 3 этапов подготовки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поверхности </a:t>
            </a:r>
            <a:r>
              <a:rPr lang="ru-RU" dirty="0" err="1"/>
              <a:t>винира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поверхности зуба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фиксирующего материала.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Фиксация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86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492896"/>
            <a:ext cx="8928991" cy="45365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•</a:t>
            </a:r>
            <a:r>
              <a:rPr lang="ru-RU" dirty="0" smtClean="0"/>
              <a:t>Подготовка </a:t>
            </a:r>
            <a:r>
              <a:rPr lang="ru-RU" dirty="0"/>
              <a:t>поверхности </a:t>
            </a:r>
            <a:r>
              <a:rPr lang="ru-RU" dirty="0" err="1"/>
              <a:t>винира</a:t>
            </a:r>
            <a:r>
              <a:rPr lang="ru-RU" dirty="0"/>
              <a:t> заключается в создании шероховатости его контактной поверхности с тканями зуба. Это достигается путем протравливания 10 % плавиковой кислотой в течение 1-4 мин. Она избирательно растворяет оксид кремния на поверхности керамики, в результате образуются микропоры. Для улучшения ретенции возможна предварительная пескоструйная обработка контактной поверхности </a:t>
            </a:r>
            <a:r>
              <a:rPr lang="ru-RU" dirty="0" err="1"/>
              <a:t>винира</a:t>
            </a:r>
            <a:r>
              <a:rPr lang="ru-RU" dirty="0"/>
              <a:t>. Однако применение такой техники требует особой осторожности, поскольку возможно повреждение наружной поверхности </a:t>
            </a:r>
            <a:r>
              <a:rPr lang="ru-RU" dirty="0" err="1"/>
              <a:t>винира</a:t>
            </a:r>
            <a:r>
              <a:rPr lang="ru-RU" dirty="0"/>
              <a:t>. Перед фиксацией внутренние поверхности </a:t>
            </a:r>
            <a:r>
              <a:rPr lang="ru-RU" dirty="0" err="1"/>
              <a:t>виниров</a:t>
            </a:r>
            <a:r>
              <a:rPr lang="ru-RU" dirty="0"/>
              <a:t> тщательно промывают водой и высушивают. Затем для достижения химической связи между </a:t>
            </a:r>
            <a:r>
              <a:rPr lang="ru-RU" dirty="0" err="1"/>
              <a:t>адгезивом</a:t>
            </a:r>
            <a:r>
              <a:rPr lang="ru-RU" dirty="0"/>
              <a:t> и керамикой на внутреннюю поверхность </a:t>
            </a:r>
            <a:r>
              <a:rPr lang="ru-RU" dirty="0" err="1"/>
              <a:t>винира</a:t>
            </a:r>
            <a:r>
              <a:rPr lang="ru-RU" dirty="0"/>
              <a:t> наносят </a:t>
            </a:r>
            <a:r>
              <a:rPr lang="ru-RU" dirty="0" err="1"/>
              <a:t>силановый</a:t>
            </a:r>
            <a:r>
              <a:rPr lang="ru-RU" dirty="0"/>
              <a:t> связывающий агент. </a:t>
            </a:r>
            <a:r>
              <a:rPr lang="ru-RU" dirty="0" err="1"/>
              <a:t>Силановые</a:t>
            </a:r>
            <a:r>
              <a:rPr lang="ru-RU" dirty="0"/>
              <a:t> группы соединяются с </a:t>
            </a:r>
            <a:r>
              <a:rPr lang="ru-RU" dirty="0" err="1"/>
              <a:t>адгезивом</a:t>
            </a:r>
            <a:r>
              <a:rPr lang="ru-RU" dirty="0"/>
              <a:t> и </a:t>
            </a:r>
            <a:r>
              <a:rPr lang="ru-RU" dirty="0" err="1"/>
              <a:t>гидролизированными</a:t>
            </a:r>
            <a:r>
              <a:rPr lang="ru-RU" dirty="0"/>
              <a:t> молекулами оксида кремния. В результате этого </a:t>
            </a:r>
            <a:r>
              <a:rPr lang="ru-RU" dirty="0" err="1"/>
              <a:t>адгезив</a:t>
            </a:r>
            <a:r>
              <a:rPr lang="ru-RU" dirty="0"/>
              <a:t> лучше смачивает поверхность керамики. </a:t>
            </a:r>
            <a:r>
              <a:rPr lang="ru-RU" dirty="0" err="1"/>
              <a:t>Силан</a:t>
            </a:r>
            <a:r>
              <a:rPr lang="ru-RU" dirty="0"/>
              <a:t> наносят на 60 с, после чего поверхность аккуратно просушивают воздушной струей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</a:t>
            </a:r>
            <a:r>
              <a:rPr lang="ru-RU" dirty="0" smtClean="0"/>
              <a:t>Поверхность </a:t>
            </a:r>
            <a:r>
              <a:rPr lang="ru-RU" dirty="0"/>
              <a:t>зуба очищают от временного цемента, примерочного геля и других посторонних включений. Для этого используют вращающиеся щеточки с абразивной пастой без содержания фторидов или </a:t>
            </a:r>
            <a:r>
              <a:rPr lang="ru-RU" dirty="0" err="1"/>
              <a:t>интраоральный</a:t>
            </a:r>
            <a:r>
              <a:rPr lang="ru-RU" dirty="0"/>
              <a:t> пескоструйный аппарат. Затем поверхность зуба протравливают 37 % фосфорной кислотой. Кислотное травление эмали приводит к деминерализации </a:t>
            </a:r>
            <a:r>
              <a:rPr lang="ru-RU" dirty="0" err="1"/>
              <a:t>межпризматических</a:t>
            </a:r>
            <a:r>
              <a:rPr lang="ru-RU" dirty="0"/>
              <a:t> участков эмали и создает микрорельеф поверхности, способствующий адгезии. При протравливании эмали экспозиция составляет 30-40 с. При протравливании дентина время не должно превышать 15 с во избежание коллапса коллагеновых волокон, что будет препятствовать проникновению </a:t>
            </a:r>
            <a:r>
              <a:rPr lang="ru-RU" dirty="0" err="1" smtClean="0"/>
              <a:t>праймера</a:t>
            </a:r>
            <a:r>
              <a:rPr lang="ru-RU" dirty="0" smtClean="0"/>
              <a:t> </a:t>
            </a:r>
            <a:r>
              <a:rPr lang="ru-RU" dirty="0"/>
              <a:t>в дентинные канальцы. Кислоту смывают обильным количеством воды. Поверхность зуба высушивают и наносят </a:t>
            </a:r>
            <a:r>
              <a:rPr lang="ru-RU" dirty="0" err="1"/>
              <a:t>праймер</a:t>
            </a:r>
            <a:r>
              <a:rPr lang="ru-RU" dirty="0"/>
              <a:t>. Через 30 с поверхность высушивают и наносят </a:t>
            </a:r>
            <a:r>
              <a:rPr lang="ru-RU" dirty="0" err="1"/>
              <a:t>адгезив</a:t>
            </a:r>
            <a:r>
              <a:rPr lang="ru-RU" dirty="0"/>
              <a:t>. Одновременно наносят </a:t>
            </a:r>
            <a:r>
              <a:rPr lang="ru-RU" dirty="0" err="1"/>
              <a:t>адгезив</a:t>
            </a:r>
            <a:r>
              <a:rPr lang="ru-RU" dirty="0"/>
              <a:t> и на </a:t>
            </a:r>
            <a:r>
              <a:rPr lang="ru-RU" dirty="0" err="1"/>
              <a:t>силанизиро</a:t>
            </a:r>
            <a:r>
              <a:rPr lang="ru-RU" dirty="0"/>
              <a:t>-ванную поверхность </a:t>
            </a:r>
            <a:r>
              <a:rPr lang="ru-RU" dirty="0" err="1"/>
              <a:t>винира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•В </a:t>
            </a:r>
            <a:r>
              <a:rPr lang="ru-RU" dirty="0"/>
              <a:t>качестве фиксирующего материала используют композитные </a:t>
            </a:r>
            <a:r>
              <a:rPr lang="ru-RU" dirty="0" err="1"/>
              <a:t>матералы</a:t>
            </a:r>
            <a:r>
              <a:rPr lang="ru-RU" dirty="0"/>
              <a:t> световой полимеризации. Фиксирующий материал наносят на внутреннюю поверхность </a:t>
            </a:r>
            <a:r>
              <a:rPr lang="ru-RU" dirty="0" err="1"/>
              <a:t>винира</a:t>
            </a:r>
            <a:r>
              <a:rPr lang="ru-RU" dirty="0"/>
              <a:t> и аккуратно накладывают его на зуб. Излишки фиксирующего материала удаляют до полимеризации. После полимеризации проводят шлифование и полирование "клеевого шва", проверяют и при необходимости корректируют </a:t>
            </a:r>
            <a:r>
              <a:rPr lang="ru-RU" dirty="0" err="1"/>
              <a:t>окклюзионно</a:t>
            </a:r>
            <a:r>
              <a:rPr lang="ru-RU" dirty="0"/>
              <a:t>-артикуляционные взаимоотношения зубов-антагонистов.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57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564904"/>
            <a:ext cx="8280919" cy="41825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Вкладка - </a:t>
            </a:r>
            <a:r>
              <a:rPr lang="ru-RU" dirty="0" err="1"/>
              <a:t>микропротез</a:t>
            </a:r>
            <a:r>
              <a:rPr lang="ru-RU" dirty="0"/>
              <a:t>, заполняющий дефект </a:t>
            </a:r>
            <a:r>
              <a:rPr lang="ru-RU" dirty="0" err="1"/>
              <a:t>коронковой</a:t>
            </a:r>
            <a:r>
              <a:rPr lang="ru-RU" dirty="0"/>
              <a:t> части зуба, восстанавливающий его анатомическую форму.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Вкладка представляет собой пломбу, выполненную в условиях лаборатории. В отличие от терапевтического лечения дефектов коронок зубов, когда пломбировочный материал вводится в полость зуба в пластическом состоянии, вкладка вводится в сформированную полость в твердом состоянии. Поэтому ортопедическое лечение с применением вкладок имеет очевидные преимущества и обеспечивает: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прочное соединение вкладки с тканями зуба за счет точного прилегания сопрягающихся поверхностей;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возможность надежного восстановления межзубных контактных пунктов, углов и бугорков коронок зубов с учетом возрастных и индивидуальных особенностей естественных зубов;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профилактику рецидива кариеса за счет компенсации усадки материала при изготовлении вкладки, постоянства объема вкладки и ее точного краевого прилегания;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износоустойчивость и долговечность вкладки за счет высоких показателей механической прочности;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цветостабильность</a:t>
            </a:r>
            <a:r>
              <a:rPr lang="ru-RU" dirty="0"/>
              <a:t> за счет более плотной структуры материалов, сформованных в лабораторных условиях.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По этим причинам замещение дефектов твердых тканей зубов вкладками во многих случаях оказывается более надежным, чем пломбирование.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ОРТОПЕДИЧЕСКОЕ ЛЕЧЕНИЕ </a:t>
            </a:r>
            <a:r>
              <a:rPr lang="ru-RU" sz="4000" b="1" dirty="0" smtClean="0"/>
              <a:t>ТВЕРДЫХ </a:t>
            </a:r>
            <a:r>
              <a:rPr lang="ru-RU" sz="4000" b="1" dirty="0"/>
              <a:t>ТКАНЕЙ ЗУБОВ С ПРИМЕНЕНИЕМ ВКЛАДОК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18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424936" cy="49685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Вкладки из диоксида циркония</a:t>
            </a:r>
          </a:p>
          <a:p>
            <a:pPr marL="0" indent="0">
              <a:buNone/>
            </a:pPr>
            <a:r>
              <a:rPr lang="ru-RU" dirty="0"/>
              <a:t>Такие вкладки изготавливаются путем обтачивания готовых заготовок из диоксида циркония. Обтачиваются они на основании слепка, сделанного с поврежденного зуба, а точнее на основании специальной гипсовой модели. Причем обтачивание происходит автоматически, под контролем компьютера. В конце готовая заготовка обжигается, на нее наплавляется фарфоровая масса, и в итоге вкладка фиксируется на зубе пациента.</a:t>
            </a:r>
          </a:p>
          <a:p>
            <a:pPr marL="0" indent="0">
              <a:buNone/>
            </a:pPr>
            <a:r>
              <a:rPr lang="ru-RU" dirty="0"/>
              <a:t>По своим эстетическим качествам циркониевые вкладки не уступают фарфоровым, а благодаря циркониевому каркасу они такие же прочные, как металлические вкладки. Положительную роль играет и автоматизация процесса изготовления вкладки, исключающая человеческий </a:t>
            </a:r>
            <a:r>
              <a:rPr lang="ru-RU" dirty="0" smtClean="0"/>
              <a:t>фактор.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Вкладки из прессованной керамики</a:t>
            </a:r>
          </a:p>
          <a:p>
            <a:pPr marL="0" indent="0">
              <a:buNone/>
            </a:pPr>
            <a:r>
              <a:rPr lang="ru-RU" dirty="0"/>
              <a:t>Эти вкладки изготавливают путем литьевого прессования фарфора под очень высоким давлением и температурой. Фарфоровые вкладки идеальны в эстетическом плане, но менее прочные, чем вкладки из диоксида циркония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Металлокерамические вкладки</a:t>
            </a:r>
          </a:p>
          <a:p>
            <a:pPr marL="0" indent="0">
              <a:buNone/>
            </a:pPr>
            <a:r>
              <a:rPr lang="ru-RU" dirty="0"/>
              <a:t>Вкладки из металлокерамики – это достаточно новое изобретение. По цене они практически аналогичны керамическим, однако их качество на порядок хуже. Металлокерамические вкладки очень часто выпадают из-за разного коэффициента термического расширения у металла и у керамики. Поэтому стоматологи обычно не рекомендуют устанавливать вкладки из металлокерамики – лучше уж ограничиться стандартными керамическими вкладками.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керамических вкладок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57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2564904"/>
            <a:ext cx="5904656" cy="396044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Виниры</a:t>
            </a:r>
            <a:r>
              <a:rPr lang="ru-RU" dirty="0"/>
              <a:t> - несъемный протез части коронки зуба (</a:t>
            </a:r>
            <a:r>
              <a:rPr lang="ru-RU" dirty="0" err="1"/>
              <a:t>микропротез</a:t>
            </a:r>
            <a:r>
              <a:rPr lang="ru-RU" dirty="0"/>
              <a:t>). Применяется для восстановления анатомической формы зуба, а также для восстановления (или изменения) цвета зуба.</a:t>
            </a:r>
          </a:p>
          <a:p>
            <a:endParaRPr lang="ru-RU" dirty="0"/>
          </a:p>
          <a:p>
            <a:r>
              <a:rPr lang="ru-RU" dirty="0" err="1"/>
              <a:t>Виниры</a:t>
            </a:r>
            <a:r>
              <a:rPr lang="ru-RU" dirty="0"/>
              <a:t> могут изготавливаться из пластмассы, композиционных материалов или керамики.</a:t>
            </a:r>
          </a:p>
          <a:p>
            <a:endParaRPr lang="ru-RU" dirty="0"/>
          </a:p>
          <a:p>
            <a:r>
              <a:rPr lang="ru-RU" dirty="0"/>
              <a:t>По методу изготовления их можно разделить на </a:t>
            </a:r>
            <a:r>
              <a:rPr lang="ru-RU" dirty="0" err="1"/>
              <a:t>виниры</a:t>
            </a:r>
            <a:r>
              <a:rPr lang="ru-RU" dirty="0"/>
              <a:t>, полученные клиническим (прямым) методом, и </a:t>
            </a:r>
            <a:r>
              <a:rPr lang="ru-RU" dirty="0" err="1"/>
              <a:t>виниры</a:t>
            </a:r>
            <a:r>
              <a:rPr lang="ru-RU" dirty="0"/>
              <a:t>, полученные лабораторным (непрямым) методом.</a:t>
            </a:r>
          </a:p>
          <a:p>
            <a:endParaRPr lang="ru-RU" dirty="0"/>
          </a:p>
          <a:p>
            <a:r>
              <a:rPr lang="ru-RU" dirty="0"/>
              <a:t>Керамические </a:t>
            </a:r>
            <a:r>
              <a:rPr lang="ru-RU" dirty="0" err="1"/>
              <a:t>виниры</a:t>
            </a:r>
            <a:r>
              <a:rPr lang="ru-RU" dirty="0"/>
              <a:t> в лаборатории могут быть изготовлены посредством нескольких методов: послойного нанесения, литьевого прессования, фрезерования (с помощью CAD/CAM-технологий).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времени использования </a:t>
            </a:r>
            <a:r>
              <a:rPr lang="ru-RU" dirty="0" err="1"/>
              <a:t>виниры</a:t>
            </a:r>
            <a:r>
              <a:rPr lang="ru-RU" dirty="0"/>
              <a:t> могут быть постоянными и временными. Временные изготавливают из композитов (или пластмассы) и применяют на период изготовления постоянных </a:t>
            </a:r>
            <a:r>
              <a:rPr lang="ru-RU" dirty="0" err="1"/>
              <a:t>виниров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Ортопедическое лечение </a:t>
            </a:r>
            <a:r>
              <a:rPr lang="ru-RU" b="1" dirty="0" err="1"/>
              <a:t>винирами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C:\Users\Дмитрий\Desktop\винир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808312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42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2420888"/>
            <a:ext cx="5400600" cy="43204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зависимости от степени разрушения </a:t>
            </a:r>
            <a:r>
              <a:rPr lang="ru-RU" dirty="0" err="1"/>
              <a:t>коронковой</a:t>
            </a:r>
            <a:r>
              <a:rPr lang="ru-RU" dirty="0"/>
              <a:t> части зуба и способа расположения </a:t>
            </a:r>
            <a:r>
              <a:rPr lang="ru-RU" dirty="0" err="1"/>
              <a:t>микропротеза</a:t>
            </a:r>
            <a:r>
              <a:rPr lang="ru-RU" dirty="0"/>
              <a:t> в твердых тканях вкладки могут замещать отсутствующие ткани в большей или меньшей степени. Выделяют четыре основных вида конструкций вкладок 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 </a:t>
            </a:r>
            <a:r>
              <a:rPr lang="ru-RU" b="1" dirty="0" err="1"/>
              <a:t>инлей</a:t>
            </a:r>
            <a:r>
              <a:rPr lang="ru-RU" b="1" dirty="0"/>
              <a:t> (</a:t>
            </a:r>
            <a:r>
              <a:rPr lang="ru-RU" b="1" dirty="0" err="1"/>
              <a:t>inlay</a:t>
            </a:r>
            <a:r>
              <a:rPr lang="ru-RU" b="1" dirty="0"/>
              <a:t>)</a:t>
            </a:r>
            <a:r>
              <a:rPr lang="ru-RU" dirty="0"/>
              <a:t> - </a:t>
            </a:r>
            <a:r>
              <a:rPr lang="ru-RU" dirty="0" err="1"/>
              <a:t>микропротез</a:t>
            </a:r>
            <a:r>
              <a:rPr lang="ru-RU" dirty="0"/>
              <a:t>, расположенный центрально и не затрагивающий бугорков зуба, наименее </a:t>
            </a:r>
            <a:r>
              <a:rPr lang="ru-RU" dirty="0" smtClean="0"/>
              <a:t>инвазивный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 </a:t>
            </a:r>
            <a:r>
              <a:rPr lang="ru-RU" b="1" dirty="0" err="1"/>
              <a:t>онлей</a:t>
            </a:r>
            <a:r>
              <a:rPr lang="ru-RU" b="1" dirty="0"/>
              <a:t> (</a:t>
            </a:r>
            <a:r>
              <a:rPr lang="ru-RU" b="1" dirty="0" err="1"/>
              <a:t>onlay</a:t>
            </a:r>
            <a:r>
              <a:rPr lang="ru-RU" b="1" dirty="0"/>
              <a:t>)</a:t>
            </a:r>
            <a:r>
              <a:rPr lang="ru-RU" dirty="0"/>
              <a:t> - </a:t>
            </a:r>
            <a:r>
              <a:rPr lang="ru-RU" dirty="0" err="1"/>
              <a:t>микропротез</a:t>
            </a:r>
            <a:r>
              <a:rPr lang="ru-RU" dirty="0"/>
              <a:t>, затрагивающий внутренние скаты бугорков в виде </a:t>
            </a:r>
            <a:r>
              <a:rPr lang="ru-RU" dirty="0" smtClean="0"/>
              <a:t>накладки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 </a:t>
            </a:r>
            <a:r>
              <a:rPr lang="ru-RU" b="1" dirty="0"/>
              <a:t>оверлей (</a:t>
            </a:r>
            <a:r>
              <a:rPr lang="ru-RU" b="1" dirty="0" err="1"/>
              <a:t>overlay</a:t>
            </a:r>
            <a:r>
              <a:rPr lang="ru-RU" b="1" dirty="0"/>
              <a:t>) </a:t>
            </a:r>
            <a:r>
              <a:rPr lang="ru-RU" dirty="0"/>
              <a:t>- </a:t>
            </a:r>
            <a:r>
              <a:rPr lang="ru-RU" dirty="0" err="1"/>
              <a:t>микропротез</a:t>
            </a:r>
            <a:r>
              <a:rPr lang="ru-RU" dirty="0"/>
              <a:t>, перекрывающий от 1 до 3 бугорков. Конструкцию, перекрывающую 4 бугорка, уже можно отнести к трехчетвертным </a:t>
            </a:r>
            <a:r>
              <a:rPr lang="ru-RU" dirty="0" smtClean="0"/>
              <a:t>коронкам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 </a:t>
            </a:r>
            <a:r>
              <a:rPr lang="ru-RU" b="1" dirty="0" err="1"/>
              <a:t>пинлей</a:t>
            </a:r>
            <a:r>
              <a:rPr lang="ru-RU" b="1" dirty="0"/>
              <a:t> (</a:t>
            </a:r>
            <a:r>
              <a:rPr lang="ru-RU" b="1" dirty="0" err="1"/>
              <a:t>pinlay</a:t>
            </a:r>
            <a:r>
              <a:rPr lang="ru-RU" b="1" dirty="0"/>
              <a:t>)</a:t>
            </a:r>
            <a:r>
              <a:rPr lang="ru-RU" dirty="0"/>
              <a:t> - </a:t>
            </a:r>
            <a:r>
              <a:rPr lang="ru-RU" dirty="0" err="1"/>
              <a:t>микропротез</a:t>
            </a:r>
            <a:r>
              <a:rPr lang="ru-RU" dirty="0"/>
              <a:t>, укрепляемый в зубе с помощью штифтов (</a:t>
            </a:r>
            <a:r>
              <a:rPr lang="ru-RU" dirty="0" err="1"/>
              <a:t>пинов</a:t>
            </a:r>
            <a:r>
              <a:rPr lang="ru-RU" dirty="0"/>
              <a:t>), расположенных в твердых тканях зуба (рис. 1-1, г). При изготовлении таких конструкций на жевательных зубах, как правило, перекрываются все бугорки. На передних зубах возможно изготовление </a:t>
            </a:r>
            <a:r>
              <a:rPr lang="ru-RU" dirty="0" err="1"/>
              <a:t>пинлея</a:t>
            </a:r>
            <a:r>
              <a:rPr lang="ru-RU" dirty="0"/>
              <a:t> с сохранением вестибулярной поверхности и режущего края. Таким образом, вкладки </a:t>
            </a:r>
            <a:r>
              <a:rPr lang="ru-RU" dirty="0" err="1"/>
              <a:t>пинлей</a:t>
            </a:r>
            <a:r>
              <a:rPr lang="ru-RU" dirty="0"/>
              <a:t> на резцах и клыках напоминают </a:t>
            </a:r>
            <a:r>
              <a:rPr lang="ru-RU" dirty="0" err="1"/>
              <a:t>полукоронку</a:t>
            </a:r>
            <a:r>
              <a:rPr lang="ru-RU" dirty="0"/>
              <a:t> со штифтом.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Классификация вкладок по конструкции</a:t>
            </a:r>
            <a:endParaRPr lang="ru-RU" dirty="0"/>
          </a:p>
        </p:txBody>
      </p:sp>
      <p:pic>
        <p:nvPicPr>
          <p:cNvPr id="5122" name="Picture 2" descr="C:\Users\Дмитрий\Desktop\Vidi_vklado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9" y="2924944"/>
            <a:ext cx="3359909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83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smtClean="0"/>
              <a:t>Ограниченная </a:t>
            </a:r>
            <a:r>
              <a:rPr lang="ru-RU" dirty="0"/>
              <a:t>эмалью полость.</a:t>
            </a:r>
          </a:p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smtClean="0"/>
              <a:t>Большая </a:t>
            </a:r>
            <a:r>
              <a:rPr lang="ru-RU" dirty="0"/>
              <a:t>полость на жевательной </a:t>
            </a:r>
            <a:r>
              <a:rPr lang="ru-RU" dirty="0" smtClean="0"/>
              <a:t>поверхности.</a:t>
            </a:r>
          </a:p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smtClean="0"/>
              <a:t>Полости </a:t>
            </a:r>
            <a:r>
              <a:rPr lang="ru-RU" dirty="0"/>
              <a:t>II класса по </a:t>
            </a:r>
            <a:r>
              <a:rPr lang="ru-RU" dirty="0" err="1" smtClean="0"/>
              <a:t>Блэку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r>
              <a:rPr lang="ru-RU" dirty="0"/>
              <a:t>•Щадящее препарирование тканей в сравнении с препарированием под золотой сплав.</a:t>
            </a:r>
          </a:p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smtClean="0"/>
              <a:t>Эстетические </a:t>
            </a:r>
            <a:r>
              <a:rPr lang="ru-RU" dirty="0"/>
              <a:t>требования пациента.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75239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smtClean="0"/>
              <a:t>Плохая </a:t>
            </a:r>
            <a:r>
              <a:rPr lang="ru-RU" dirty="0"/>
              <a:t>гигиена полости рта.</a:t>
            </a:r>
          </a:p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smtClean="0"/>
              <a:t>Высокая </a:t>
            </a:r>
            <a:r>
              <a:rPr lang="ru-RU" dirty="0"/>
              <a:t>интенсивность течения кариозного процесса.</a:t>
            </a:r>
          </a:p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err="1" smtClean="0"/>
              <a:t>Бруксизм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smtClean="0"/>
              <a:t>Крутые </a:t>
            </a:r>
            <a:r>
              <a:rPr lang="ru-RU" dirty="0"/>
              <a:t>скосы бугров.</a:t>
            </a:r>
          </a:p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smtClean="0"/>
              <a:t>Глубокая </a:t>
            </a:r>
            <a:r>
              <a:rPr lang="ru-RU" dirty="0" err="1"/>
              <a:t>апроксимальная</a:t>
            </a:r>
            <a:r>
              <a:rPr lang="ru-RU" dirty="0"/>
              <a:t> полость, уходящая в дентин.</a:t>
            </a:r>
          </a:p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smtClean="0"/>
              <a:t>Незначительная </a:t>
            </a:r>
            <a:r>
              <a:rPr lang="ru-RU" dirty="0"/>
              <a:t>глубина полости (&lt; 1,5 мм).</a:t>
            </a:r>
          </a:p>
          <a:p>
            <a:pPr marL="0" indent="0" fontAlgn="base">
              <a:buNone/>
            </a:pPr>
            <a:r>
              <a:rPr lang="ru-RU" dirty="0"/>
              <a:t>• </a:t>
            </a:r>
            <a:r>
              <a:rPr lang="ru-RU" dirty="0" smtClean="0"/>
              <a:t>Невозможность </a:t>
            </a:r>
            <a:r>
              <a:rPr lang="ru-RU" dirty="0"/>
              <a:t>обеспечения абсолютной сухости поля.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Противопоказания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596747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2276872"/>
            <a:ext cx="9036495" cy="49685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Главные особенности препарирования зубов под вкладки в отличие от пломб - создание относительной параллельности боковых стенок для возможности введения готовой конструкции, а также необходимость препарирования на глубину, обеспечивающую достаточную прочность вкладки.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Для обеспечения надежной фиксации вкладки при условии сохранения устойчивых к жевательному давлению краев полости и для предупреждения рецидива кариеса при формировании полости необходимо соблюдать определенные принципы.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Полости придается наиболее целесообразная форма, такая, чтобы вкладка могла беспрепятственно из нее выводиться только в одном направлении. При этом вертикальные стенки полости должны быть параллельными или незначительно расходиться (</a:t>
            </a:r>
            <a:r>
              <a:rPr lang="ru-RU" dirty="0" err="1"/>
              <a:t>дивергировать</a:t>
            </a:r>
            <a:r>
              <a:rPr lang="ru-RU" dirty="0"/>
              <a:t>). Наклон стенок не является постоянной величиной и может изменяться в зависимости от глубины полости: при поверхностных полостях наклон должен быть меньшим, при глубоких - большим.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Дно и стенки полости должны хорошо противостоять жевательному давлению, а их взаимоотношения - способствовать устойчивости вкладки. Определенное значение для устойчивости имеет оформление угла, образованного наружными стенками и дном полости. Угол перехода этих стенок в дно должен быть четко выражен и приближаться к прямому.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Дно полости должно быть параллельно крыше полости зуба и иметь достаточную толщину для защиты пульпы от внешних воздействий. В зависимости от возраста безопасная толщина дентина над пульповой полостью может составлять от 0,6 мм для зубов, процесс формирования корней которых уже закончен, и 1,4 мм - для подростковых и юношеских зубов, имеющих широкие и раскрытые дентинные канальцы.</a:t>
            </a:r>
          </a:p>
          <a:p>
            <a:pPr marL="0" indent="0">
              <a:buNone/>
            </a:pPr>
            <a:r>
              <a:rPr lang="ru-RU" dirty="0"/>
              <a:t>• Для предупреждения рецидива кариеса необходимо проводить профилактическое расширение полости.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При формировании сложной полости, захватывающей несколько поверхностей зуба, следует создавать </a:t>
            </a:r>
            <a:r>
              <a:rPr lang="ru-RU" dirty="0" err="1"/>
              <a:t>ретенционные</a:t>
            </a:r>
            <a:r>
              <a:rPr lang="ru-RU" dirty="0"/>
              <a:t> элементы, препятствующие смещению вкладки в различных направлениях. Дополнительные пункты ретенции должны создаваться при отсутствии хотя бы одной наружной стенки или незначительной ее высоте. Элементы фиксации могут иметь различную форму: крестообразную, Т-образную, "ласточкин хвост".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Полость для вкладки должна иметь достаточную глубину с обязательным погружением в дентин.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Сформированная полость должна быть асимметричной или иметь дополнительные углубления, служащие ориентирами при введении ее в полость. Не должно быть </a:t>
            </a:r>
            <a:r>
              <a:rPr lang="ru-RU" dirty="0" err="1"/>
              <a:t>поднутрений</a:t>
            </a:r>
            <a:r>
              <a:rPr lang="ru-RU" dirty="0"/>
              <a:t>, которые препятствовали бы выведению и введению вкладки.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каждом конкретном клиническом случае методика препарирования твердых тканей зубов под вкладку будет отличаться в зависимости от класса дефекта твердых тканей и используемого материала для изготовления вкладки.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Формирование </a:t>
            </a:r>
            <a:r>
              <a:rPr lang="ru-RU" b="1" dirty="0"/>
              <a:t>полости под </a:t>
            </a:r>
            <a:r>
              <a:rPr lang="ru-RU" b="1" dirty="0" smtClean="0"/>
              <a:t>вкладку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0172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2708920"/>
            <a:ext cx="4716512" cy="38498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При изготовлении </a:t>
            </a:r>
            <a:r>
              <a:rPr lang="ru-RU" dirty="0" err="1"/>
              <a:t>безметалловых</a:t>
            </a:r>
            <a:r>
              <a:rPr lang="ru-RU" dirty="0"/>
              <a:t> вкладок создание скосов в эмали противопоказано из-за свойств материалов - их хрупкости при наличии тонкого слоя в области перехода на эмаль зуба. Кроме того, при изготовлении </a:t>
            </a:r>
            <a:r>
              <a:rPr lang="ru-RU" dirty="0" err="1"/>
              <a:t>безметал-ловых</a:t>
            </a:r>
            <a:r>
              <a:rPr lang="ru-RU" dirty="0"/>
              <a:t> вкладок внутренние углы полости должны быть несколько закруглены, наружная граница полости должна находиться в пределах эмали </a:t>
            </a:r>
            <a:r>
              <a:rPr lang="ru-RU" dirty="0" smtClean="0"/>
              <a:t>. </a:t>
            </a:r>
            <a:r>
              <a:rPr lang="ru-RU" dirty="0"/>
              <a:t>При формировании полости под композитные, керамические вкладки не проводится </a:t>
            </a:r>
            <a:r>
              <a:rPr lang="ru-RU" dirty="0" err="1"/>
              <a:t>финирование</a:t>
            </a:r>
            <a:r>
              <a:rPr lang="ru-RU" dirty="0"/>
              <a:t> краев полости для обеспечения высокой степени фиксации.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митрий\Desktop\polost_pod_vkladk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80928"/>
            <a:ext cx="3773903" cy="2911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156" y="5751249"/>
            <a:ext cx="3366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Окончательно сформированная полость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97415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6"/>
            <a:ext cx="8640959" cy="4065901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/>
              <a:t>Керамические </a:t>
            </a:r>
            <a:r>
              <a:rPr lang="ru-RU" b="1" dirty="0" err="1"/>
              <a:t>виниры</a:t>
            </a:r>
            <a:r>
              <a:rPr lang="ru-RU" b="1" dirty="0"/>
              <a:t>.</a:t>
            </a:r>
            <a:r>
              <a:rPr lang="ru-RU" dirty="0"/>
              <a:t> Для их изготовления используется медицинский фарфор и диоксид циркония. Они считаются лучшими, т. к. обладают высокой прочностью, не меняют цвет со временем, и внешне неотличимы от настоящих зубов. Толщина </a:t>
            </a:r>
            <a:r>
              <a:rPr lang="ru-RU" dirty="0" err="1"/>
              <a:t>виниров</a:t>
            </a:r>
            <a:r>
              <a:rPr lang="ru-RU" dirty="0"/>
              <a:t> из керамики составляет всего 0,3 — 0,5 мм.</a:t>
            </a:r>
          </a:p>
          <a:p>
            <a:pPr fontAlgn="base"/>
            <a:r>
              <a:rPr lang="ru-RU" b="1" dirty="0"/>
              <a:t>Композитные </a:t>
            </a:r>
            <a:r>
              <a:rPr lang="ru-RU" b="1" dirty="0" err="1"/>
              <a:t>виниры</a:t>
            </a:r>
            <a:r>
              <a:rPr lang="ru-RU" b="1" dirty="0"/>
              <a:t>.</a:t>
            </a:r>
            <a:r>
              <a:rPr lang="ru-RU" dirty="0"/>
              <a:t> Этот вид </a:t>
            </a:r>
            <a:r>
              <a:rPr lang="ru-RU" dirty="0" err="1"/>
              <a:t>виниров</a:t>
            </a:r>
            <a:r>
              <a:rPr lang="ru-RU" dirty="0"/>
              <a:t> является устаревшим и менее предпочтительным, так как имеет много недостатков с эстетической точки зрения и ограничений в сроке службы. Преимуществами их использования являются быстрота установки (в кабинете стоматолога) и щадящая методика.</a:t>
            </a:r>
          </a:p>
          <a:p>
            <a:pPr fontAlgn="base"/>
            <a:r>
              <a:rPr lang="ru-RU" b="1" dirty="0"/>
              <a:t>Разновидность керамики из фарфора – голливудские </a:t>
            </a:r>
            <a:r>
              <a:rPr lang="ru-RU" b="1" dirty="0" err="1"/>
              <a:t>ламинаты</a:t>
            </a:r>
            <a:r>
              <a:rPr lang="ru-RU" b="1" dirty="0"/>
              <a:t>.</a:t>
            </a:r>
            <a:r>
              <a:rPr lang="ru-RU" dirty="0"/>
              <a:t> Толщина таких пластинок составляет всего 0,2 мм. По – сравнению, с обычными фарфоровыми </a:t>
            </a:r>
            <a:r>
              <a:rPr lang="ru-RU" dirty="0" err="1"/>
              <a:t>винирами</a:t>
            </a:r>
            <a:r>
              <a:rPr lang="ru-RU" dirty="0"/>
              <a:t>, они проще в использовании и имеют более длительный срок службы. Методика их изготовления позволяет не обтачивать эмаль зуба.  Голливудские </a:t>
            </a:r>
            <a:r>
              <a:rPr lang="ru-RU" dirty="0" err="1"/>
              <a:t>виниры</a:t>
            </a:r>
            <a:r>
              <a:rPr lang="ru-RU" dirty="0"/>
              <a:t> можно приклеивать на искусственные коронки.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Autofit/>
          </a:bodyPr>
          <a:lstStyle/>
          <a:p>
            <a:r>
              <a:rPr lang="ru-RU" sz="3200" b="1" dirty="0"/>
              <a:t>Классификация</a:t>
            </a:r>
            <a:r>
              <a:rPr lang="ru-RU" sz="3200" dirty="0"/>
              <a:t> </a:t>
            </a:r>
            <a:r>
              <a:rPr lang="ru-RU" sz="3200" b="1" dirty="0" err="1" smtClean="0"/>
              <a:t>виниров</a:t>
            </a:r>
            <a:r>
              <a:rPr lang="ru-RU" sz="3200" b="1" dirty="0" smtClean="0"/>
              <a:t> по </a:t>
            </a:r>
            <a:r>
              <a:rPr lang="ru-RU" sz="3200" b="1" dirty="0"/>
              <a:t>виду применяемого для изготовления пластинок материала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72828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403244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Послойное нанесение керамической массы с последующим обжигом (непрессованная керамика).</a:t>
            </a:r>
          </a:p>
          <a:p>
            <a:pPr fontAlgn="base"/>
            <a:r>
              <a:rPr lang="ru-RU" dirty="0"/>
              <a:t>Литьевое прессование при высокой температуре под давлением (прессованная керамика). Такая технология позволяет создавать очень прочные </a:t>
            </a:r>
            <a:r>
              <a:rPr lang="ru-RU" dirty="0" err="1"/>
              <a:t>виниры</a:t>
            </a:r>
            <a:r>
              <a:rPr lang="ru-RU" dirty="0"/>
              <a:t>. Срок их службы более продолжителен, чем конструкций, изготовленных из непрессованной керамики. </a:t>
            </a:r>
            <a:endParaRPr lang="ru-RU" dirty="0" smtClean="0"/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b="1" dirty="0" smtClean="0"/>
              <a:t>Композитные </a:t>
            </a:r>
            <a:r>
              <a:rPr lang="ru-RU" b="1" dirty="0" err="1"/>
              <a:t>виниры</a:t>
            </a:r>
            <a:r>
              <a:rPr lang="ru-RU" b="1" dirty="0"/>
              <a:t> могут быть изготовлены двумя </a:t>
            </a:r>
            <a:r>
              <a:rPr lang="ru-RU" b="1" dirty="0" smtClean="0"/>
              <a:t>способами:</a:t>
            </a:r>
          </a:p>
          <a:p>
            <a:pPr marL="0" indent="0" fontAlgn="base">
              <a:buNone/>
            </a:pPr>
            <a:endParaRPr lang="ru-RU" b="1" dirty="0" smtClean="0"/>
          </a:p>
          <a:p>
            <a:pPr fontAlgn="base"/>
            <a:r>
              <a:rPr lang="ru-RU" dirty="0" smtClean="0"/>
              <a:t>В </a:t>
            </a:r>
            <a:r>
              <a:rPr lang="ru-RU" dirty="0"/>
              <a:t>кабинете стоматолога. Такие конструкции носят название </a:t>
            </a:r>
            <a:r>
              <a:rPr lang="ru-RU" dirty="0" err="1"/>
              <a:t>виниры</a:t>
            </a:r>
            <a:r>
              <a:rPr lang="ru-RU" dirty="0"/>
              <a:t> терапевтические или прямые </a:t>
            </a:r>
            <a:r>
              <a:rPr lang="ru-RU" dirty="0" err="1"/>
              <a:t>виниры</a:t>
            </a:r>
            <a:r>
              <a:rPr lang="ru-RU" dirty="0"/>
              <a:t>. Врач снимает небольшой слой эмали на передней поверхности зуба, а затем, послойно наносит на нее </a:t>
            </a:r>
            <a:r>
              <a:rPr lang="ru-RU" dirty="0" err="1"/>
              <a:t>светополимерный</a:t>
            </a:r>
            <a:r>
              <a:rPr lang="ru-RU" dirty="0"/>
              <a:t> композитный материал, восстанавливая его поверхность.</a:t>
            </a:r>
          </a:p>
          <a:p>
            <a:pPr fontAlgn="base"/>
            <a:r>
              <a:rPr lang="ru-RU" dirty="0"/>
              <a:t>В кабинете зубного техника. Для этого стоматолог обтачивает зуб под </a:t>
            </a:r>
            <a:r>
              <a:rPr lang="ru-RU" dirty="0" err="1"/>
              <a:t>винир</a:t>
            </a:r>
            <a:r>
              <a:rPr lang="ru-RU" dirty="0"/>
              <a:t> и снимает слепок. В лаборатории, по слепку делается гипсовый оттиск зубов. На нем будет смоделирован </a:t>
            </a:r>
            <a:r>
              <a:rPr lang="ru-RU" dirty="0" err="1"/>
              <a:t>винир</a:t>
            </a:r>
            <a:r>
              <a:rPr lang="ru-RU" dirty="0"/>
              <a:t> из композитных материалов.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изготовления </a:t>
            </a:r>
            <a:r>
              <a:rPr lang="ru-RU" dirty="0" err="1"/>
              <a:t>виниров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153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Препарирование под </a:t>
            </a:r>
            <a:r>
              <a:rPr lang="ru-RU" dirty="0" err="1"/>
              <a:t>виниры</a:t>
            </a:r>
            <a:r>
              <a:rPr lang="ru-RU" dirty="0"/>
              <a:t> зубов и  изготовление трехмерного слепка.</a:t>
            </a:r>
          </a:p>
          <a:p>
            <a:r>
              <a:rPr lang="ru-RU" dirty="0"/>
              <a:t>На компьютере производят моделирование будущего </a:t>
            </a:r>
            <a:r>
              <a:rPr lang="ru-RU" dirty="0" err="1"/>
              <a:t>винира</a:t>
            </a:r>
            <a:r>
              <a:rPr lang="ru-RU" dirty="0"/>
              <a:t>.</a:t>
            </a:r>
          </a:p>
          <a:p>
            <a:r>
              <a:rPr lang="ru-RU" dirty="0"/>
              <a:t>Вытачивание конструкции на фрезеровальном станке из диоксида циркония (без участия человека).</a:t>
            </a:r>
          </a:p>
          <a:p>
            <a:r>
              <a:rPr lang="ru-RU" dirty="0"/>
              <a:t>На обточенный зуб накладывается временный </a:t>
            </a:r>
            <a:r>
              <a:rPr lang="ru-RU" dirty="0" err="1"/>
              <a:t>ламинат</a:t>
            </a:r>
            <a:r>
              <a:rPr lang="ru-RU" dirty="0"/>
              <a:t>.</a:t>
            </a:r>
          </a:p>
          <a:p>
            <a:r>
              <a:rPr lang="ru-RU" dirty="0"/>
              <a:t>Обработка внутренней поверхности </a:t>
            </a:r>
            <a:r>
              <a:rPr lang="ru-RU" dirty="0" err="1"/>
              <a:t>винира</a:t>
            </a:r>
            <a:r>
              <a:rPr lang="ru-RU" dirty="0"/>
              <a:t> (придание ей шероховатости) для лучшей установки.</a:t>
            </a:r>
          </a:p>
          <a:p>
            <a:r>
              <a:rPr lang="ru-RU" dirty="0"/>
              <a:t>Нанесение цемента на зуб и внутреннюю часть пластинки и фиксация ее на зуб.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Изготовление </a:t>
            </a:r>
            <a:r>
              <a:rPr lang="ru-RU" dirty="0" err="1"/>
              <a:t>виниров</a:t>
            </a:r>
            <a:r>
              <a:rPr lang="ru-RU" dirty="0"/>
              <a:t> из керамики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21381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780928"/>
            <a:ext cx="7344816" cy="432047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Применение эстетических (керамических и металлокерамических) коронок имеет ряд негативных особенностей, заложенных в эту технологию. Прежде всего имеется в виду обширное препарирование, приводящее к необратимой утрате значительного объема твердых тканей зуба, а также возможная в дальнейшем </a:t>
            </a:r>
            <a:r>
              <a:rPr lang="ru-RU" dirty="0" err="1"/>
              <a:t>девитализация</a:t>
            </a:r>
            <a:r>
              <a:rPr lang="ru-RU" dirty="0"/>
              <a:t> зуба. Следствием этого может стать состояние физического и психологического дискомфорта пациента. Желание скрыть край металлокерамической коронки заставляет врача погружать границу препарирования в зубодесневую борозду, что не всегда адекватно воспринимается краевой десной. Кроме того, наличие металлического каркаса может проявляться его просвечиванием у шеек зубов в области краевой десны, особенно у лиц с тонким биотипом тканей пародонта.</a:t>
            </a:r>
          </a:p>
          <a:p>
            <a:r>
              <a:rPr lang="ru-RU" dirty="0"/>
              <a:t>В этой связи </a:t>
            </a:r>
            <a:r>
              <a:rPr lang="ru-RU" dirty="0" err="1"/>
              <a:t>виниры</a:t>
            </a:r>
            <a:r>
              <a:rPr lang="ru-RU" dirty="0"/>
              <a:t> обладают неоспоримым преимуществом, так как требуют значительно меньшего препарирования тканей опорного зуба - лечение ими менее инвазивно, а отсутствие металлического каркаса позволяет оставлять границу препарирования на уровне </a:t>
            </a:r>
            <a:r>
              <a:rPr lang="ru-RU" dirty="0" err="1"/>
              <a:t>десневого</a:t>
            </a:r>
            <a:r>
              <a:rPr lang="ru-RU" dirty="0"/>
              <a:t> края, не нарушая динамического равновесия в зубодесневой борозде.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сравнении с композитными </a:t>
            </a:r>
            <a:r>
              <a:rPr lang="ru-RU" dirty="0" err="1"/>
              <a:t>винирами</a:t>
            </a:r>
            <a:r>
              <a:rPr lang="ru-RU" dirty="0"/>
              <a:t> керамические обладают большей износостойкостью, цветовой стабильностью. На их гладкой поверхности меньше скапливается зубной налет.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 недостаткам керамических </a:t>
            </a:r>
            <a:r>
              <a:rPr lang="ru-RU" dirty="0" err="1"/>
              <a:t>виниров</a:t>
            </a:r>
            <a:r>
              <a:rPr lang="ru-RU" dirty="0"/>
              <a:t> можно отнести необходимость в относительно дорогостоящем оборудовании для их изготовления.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100" dirty="0"/>
              <a:t>Преимущества и недостатки </a:t>
            </a:r>
            <a:r>
              <a:rPr lang="ru-RU" sz="4100" dirty="0" err="1"/>
              <a:t>виниров</a:t>
            </a:r>
            <a:r>
              <a:rPr lang="ru-RU" sz="4100" dirty="0"/>
              <a:t> в сравнении с эстетическими коронками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778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• </a:t>
            </a:r>
            <a:r>
              <a:rPr lang="ru-RU" dirty="0" err="1" smtClean="0"/>
              <a:t>Виниры</a:t>
            </a:r>
            <a:r>
              <a:rPr lang="ru-RU" dirty="0" smtClean="0"/>
              <a:t> </a:t>
            </a:r>
            <a:r>
              <a:rPr lang="ru-RU" dirty="0"/>
              <a:t>применяют на полностью прорезавшихся постоянных зубах, чаще на верхних резцах и клыках, иногда на </a:t>
            </a:r>
            <a:r>
              <a:rPr lang="ru-RU" dirty="0" err="1"/>
              <a:t>премолярах</a:t>
            </a:r>
            <a:r>
              <a:rPr lang="ru-RU" dirty="0"/>
              <a:t>. Они могут быть использованы также и на нижних передних зубах.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 </a:t>
            </a:r>
            <a:r>
              <a:rPr lang="ru-RU" dirty="0" smtClean="0"/>
              <a:t>Возможно </a:t>
            </a:r>
            <a:r>
              <a:rPr lang="ru-RU" dirty="0"/>
              <a:t>использование </a:t>
            </a:r>
            <a:r>
              <a:rPr lang="ru-RU" dirty="0" err="1"/>
              <a:t>виниров</a:t>
            </a:r>
            <a:r>
              <a:rPr lang="ru-RU" dirty="0"/>
              <a:t> при несостоятельности ранее изготовленных металлокерамических конструкций, например для реставрации сколов керамической облицовки.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 </a:t>
            </a:r>
            <a:r>
              <a:rPr lang="ru-RU" dirty="0" smtClean="0"/>
              <a:t>К </a:t>
            </a:r>
            <a:r>
              <a:rPr lang="ru-RU" dirty="0"/>
              <a:t>абсолютным противопоказаниям можно отнести наличие повышенных (стрессовых) нагрузок на </a:t>
            </a:r>
            <a:r>
              <a:rPr lang="ru-RU" dirty="0" err="1"/>
              <a:t>винир</a:t>
            </a:r>
            <a:r>
              <a:rPr lang="ru-RU" dirty="0"/>
              <a:t>. Такие нагрузки могут возникать при </a:t>
            </a:r>
            <a:r>
              <a:rPr lang="ru-RU" dirty="0" err="1"/>
              <a:t>суперконтактах</a:t>
            </a:r>
            <a:r>
              <a:rPr lang="ru-RU" dirty="0"/>
              <a:t>, при </a:t>
            </a:r>
            <a:r>
              <a:rPr lang="ru-RU" dirty="0" err="1"/>
              <a:t>окклюзионно</a:t>
            </a:r>
            <a:r>
              <a:rPr lang="ru-RU" dirty="0"/>
              <a:t>-артикуляционной дисгармонии, а также в случае отсутствия </a:t>
            </a:r>
            <a:r>
              <a:rPr lang="ru-RU" dirty="0" err="1"/>
              <a:t>антагонирующих</a:t>
            </a:r>
            <a:r>
              <a:rPr lang="ru-RU" dirty="0"/>
              <a:t> пар зубов в боковых отделах.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К относительным противопоказаниям относятся низкие клинические коронки зубов. Здесь проблема сводится к трудностям, возникающим при манипуляциях с мелкими и хрупкими </a:t>
            </a:r>
            <a:r>
              <a:rPr lang="ru-RU" dirty="0" err="1"/>
              <a:t>винирами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Показания и противопоказания к применению </a:t>
            </a:r>
            <a:r>
              <a:rPr lang="ru-RU" dirty="0" err="1"/>
              <a:t>виниров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90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•</a:t>
            </a:r>
            <a:r>
              <a:rPr lang="ru-RU" dirty="0" smtClean="0"/>
              <a:t> </a:t>
            </a:r>
            <a:r>
              <a:rPr lang="ru-RU" dirty="0"/>
              <a:t>Осмотр, обследование, постановка диагноза, составление плана лечения, получение информированного добровольного согласия пациента на лечение.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</a:t>
            </a:r>
            <a:r>
              <a:rPr lang="ru-RU" dirty="0" smtClean="0"/>
              <a:t> </a:t>
            </a:r>
            <a:r>
              <a:rPr lang="ru-RU" dirty="0"/>
              <a:t>Определение цвета зуба.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</a:t>
            </a:r>
            <a:r>
              <a:rPr lang="ru-RU" dirty="0" smtClean="0"/>
              <a:t> Анестезия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</a:t>
            </a:r>
            <a:r>
              <a:rPr lang="ru-RU" dirty="0" smtClean="0"/>
              <a:t> </a:t>
            </a:r>
            <a:r>
              <a:rPr lang="ru-RU" dirty="0"/>
              <a:t>Препарирование зубов.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</a:t>
            </a:r>
            <a:r>
              <a:rPr lang="ru-RU" dirty="0" smtClean="0"/>
              <a:t> </a:t>
            </a:r>
            <a:r>
              <a:rPr lang="ru-RU" dirty="0"/>
              <a:t>Получение оттисков.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</a:t>
            </a:r>
            <a:r>
              <a:rPr lang="ru-RU" dirty="0" smtClean="0"/>
              <a:t> </a:t>
            </a:r>
            <a:r>
              <a:rPr lang="ru-RU" dirty="0"/>
              <a:t>Изготовление </a:t>
            </a:r>
            <a:r>
              <a:rPr lang="ru-RU" dirty="0" err="1"/>
              <a:t>винира</a:t>
            </a:r>
            <a:r>
              <a:rPr lang="ru-RU" dirty="0"/>
              <a:t> в лаборатории.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</a:t>
            </a:r>
            <a:r>
              <a:rPr lang="ru-RU" dirty="0" smtClean="0"/>
              <a:t> </a:t>
            </a:r>
            <a:r>
              <a:rPr lang="ru-RU" dirty="0"/>
              <a:t>Припасовка и фиксация </a:t>
            </a:r>
            <a:r>
              <a:rPr lang="ru-RU" dirty="0" err="1"/>
              <a:t>винира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Autofit/>
          </a:bodyPr>
          <a:lstStyle/>
          <a:p>
            <a:r>
              <a:rPr lang="ru-RU" sz="3200" dirty="0"/>
              <a:t>Основные клинико-лабораторные этапы лечения </a:t>
            </a:r>
            <a:r>
              <a:rPr lang="ru-RU" sz="3200" dirty="0" err="1"/>
              <a:t>винирами</a:t>
            </a:r>
            <a:r>
              <a:rPr lang="ru-RU" sz="3200" dirty="0"/>
              <a:t>, изготовленными непрямым (лабораторным) способом</a:t>
            </a:r>
          </a:p>
        </p:txBody>
      </p:sp>
    </p:spTree>
    <p:extLst>
      <p:ext uri="{BB962C8B-B14F-4D97-AF65-F5344CB8AC3E}">
        <p14:creationId xmlns="" xmlns:p14="http://schemas.microsoft.com/office/powerpoint/2010/main" val="21959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• Обследование пациента проводят по общепринятой методике с применением клинических и специальных методов исследования. С помощью </a:t>
            </a:r>
            <a:r>
              <a:rPr lang="ru-RU" dirty="0" err="1"/>
              <a:t>стоматоскопии</a:t>
            </a:r>
            <a:r>
              <a:rPr lang="ru-RU" dirty="0"/>
              <a:t>, зондирования, прицельной рентгенографии, </a:t>
            </a:r>
            <a:r>
              <a:rPr lang="ru-RU" dirty="0" err="1" smtClean="0"/>
              <a:t>радиовизиографии</a:t>
            </a:r>
            <a:r>
              <a:rPr lang="ru-RU" dirty="0" smtClean="0"/>
              <a:t> </a:t>
            </a:r>
            <a:r>
              <a:rPr lang="ru-RU" dirty="0"/>
              <a:t>определяют состояние зубных тканей и </a:t>
            </a:r>
            <a:r>
              <a:rPr lang="ru-RU" dirty="0" err="1"/>
              <a:t>пародонтального</a:t>
            </a:r>
            <a:r>
              <a:rPr lang="ru-RU" dirty="0"/>
              <a:t> комплекса. При необходимости получают диагностические модели челюстей, которые позволяют уточнить особенности прикуса, состояние опорных зубов и зубов-антагонистов, спланировать тактику препарирования. На моделях можно провести предварительное изготовление </a:t>
            </a:r>
            <a:r>
              <a:rPr lang="ru-RU" dirty="0" err="1"/>
              <a:t>виниров</a:t>
            </a:r>
            <a:r>
              <a:rPr lang="ru-RU" dirty="0"/>
              <a:t> для ознакомления пациента с ожидаемой формой и размерами.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Выбор цвета. Поверхность зуба очищается от налета, зубного камня с помощью щеток и специальных паст, после чего зуб промывают водой. При подборе цвета поверхность зуба должна быть влажной, что сохраняет его естественный вид. Предпочтительно определение цвета при естественном освещении в середине дня при ясной погоде.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Клинические этапы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26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185</TotalTime>
  <Words>1884</Words>
  <Application>Microsoft Office PowerPoint</Application>
  <PresentationFormat>On-screen Show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Волна</vt:lpstr>
      <vt:lpstr>                                                                                                     Современные методы ортопедического лечения больных с дефектами твердых тканей зубов с применением керамических вкладок , виниров .</vt:lpstr>
      <vt:lpstr>Ортопедическое лечение винирами </vt:lpstr>
      <vt:lpstr>Классификация виниров по виду применяемого для изготовления пластинок материала</vt:lpstr>
      <vt:lpstr>Этапы изготовления виниров</vt:lpstr>
      <vt:lpstr>Изготовление виниров из керамики</vt:lpstr>
      <vt:lpstr>Преимущества и недостатки виниров в сравнении с эстетическими коронками </vt:lpstr>
      <vt:lpstr>Показания и противопоказания к применению виниров</vt:lpstr>
      <vt:lpstr>Основные клинико-лабораторные этапы лечения винирами, изготовленными непрямым (лабораторным) способом</vt:lpstr>
      <vt:lpstr>Клинические этапы</vt:lpstr>
      <vt:lpstr>Препарирование зубов под виниры.Фиксация виниров </vt:lpstr>
      <vt:lpstr>Препарирование вестибулярной поверхности.</vt:lpstr>
      <vt:lpstr>Препарирование апроксимальных поверхностей</vt:lpstr>
      <vt:lpstr>Препарирование нёбной поверхности зуба</vt:lpstr>
      <vt:lpstr>Получение оттиска</vt:lpstr>
      <vt:lpstr>Припасовка и фиксация винира </vt:lpstr>
      <vt:lpstr>Фиксация</vt:lpstr>
      <vt:lpstr>Slide 17</vt:lpstr>
      <vt:lpstr>ОРТОПЕДИЧЕСКОЕ ЛЕЧЕНИЕ ТВЕРДЫХ ТКАНЕЙ ЗУБОВ С ПРИМЕНЕНИЕМ ВКЛАДОК   </vt:lpstr>
      <vt:lpstr>Виды керамических вкладок </vt:lpstr>
      <vt:lpstr>Классификация вкладок по конструкции</vt:lpstr>
      <vt:lpstr>Показания</vt:lpstr>
      <vt:lpstr>Противопоказания</vt:lpstr>
      <vt:lpstr>Формирование полости под вкладку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ортопедического лечения больных с дефектами твердых ткан</dc:title>
  <dc:creator>CRUNK</dc:creator>
  <cp:lastModifiedBy>Windows User</cp:lastModifiedBy>
  <cp:revision>17</cp:revision>
  <dcterms:created xsi:type="dcterms:W3CDTF">2015-09-28T15:51:44Z</dcterms:created>
  <dcterms:modified xsi:type="dcterms:W3CDTF">2018-02-27T21:01:21Z</dcterms:modified>
</cp:coreProperties>
</file>