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6"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14.03.2023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14.03.2023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59632" y="5733256"/>
            <a:ext cx="6858000" cy="990600"/>
          </a:xfrm>
        </p:spPr>
        <p:txBody>
          <a:bodyPr/>
          <a:lstStyle/>
          <a:p>
            <a:endParaRPr lang="ru-RU" dirty="0"/>
          </a:p>
        </p:txBody>
      </p:sp>
      <p:sp>
        <p:nvSpPr>
          <p:cNvPr id="2" name="Заголовок 1"/>
          <p:cNvSpPr>
            <a:spLocks noGrp="1"/>
          </p:cNvSpPr>
          <p:nvPr>
            <p:ph type="ctrTitle"/>
          </p:nvPr>
        </p:nvSpPr>
        <p:spPr>
          <a:xfrm>
            <a:off x="899592" y="1844824"/>
            <a:ext cx="7543800" cy="1524000"/>
          </a:xfrm>
        </p:spPr>
        <p:txBody>
          <a:bodyPr>
            <a:normAutofit fontScale="90000"/>
          </a:bodyPr>
          <a:lstStyle/>
          <a:p>
            <a:r>
              <a:rPr lang="ru-RU" sz="4000" dirty="0" smtClean="0"/>
              <a:t>Протезирование больных с дефектами зубов и зубных рядов несъемными фарфоровыми, металлокерамическими, металлоакриловыми протезами.</a:t>
            </a:r>
            <a:endParaRPr lang="ru-RU" sz="4000" dirty="0"/>
          </a:p>
        </p:txBody>
      </p:sp>
    </p:spTree>
    <p:extLst>
      <p:ext uri="{BB962C8B-B14F-4D97-AF65-F5344CB8AC3E}">
        <p14:creationId xmlns:p14="http://schemas.microsoft.com/office/powerpoint/2010/main" val="261064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Мостовидные протезы из фарфора</a:t>
            </a:r>
            <a:br>
              <a:rPr lang="ru-RU" b="1" dirty="0"/>
            </a:br>
            <a:endParaRPr lang="ru-RU" dirty="0"/>
          </a:p>
        </p:txBody>
      </p:sp>
      <p:sp>
        <p:nvSpPr>
          <p:cNvPr id="3" name="Объект 2"/>
          <p:cNvSpPr>
            <a:spLocks noGrp="1"/>
          </p:cNvSpPr>
          <p:nvPr>
            <p:ph sz="quarter" idx="13"/>
          </p:nvPr>
        </p:nvSpPr>
        <p:spPr/>
        <p:txBody>
          <a:bodyPr>
            <a:normAutofit/>
          </a:bodyPr>
          <a:lstStyle/>
          <a:p>
            <a:r>
              <a:rPr lang="ru-RU" sz="2400" dirty="0"/>
              <a:t>При небольших дефектах зубного ряда в переднем отделе (отсутствие одного зуба), параллельности опорных зубов и небольшом резцовом перекрытии возможно применение мостовидного протеза из фарфора. Этим достигается максимальный эстетический эффект, предупреждается раздражение слизистой оболочки </a:t>
            </a:r>
            <a:r>
              <a:rPr lang="ru-RU" sz="2400" dirty="0" err="1"/>
              <a:t>десневого</a:t>
            </a:r>
            <a:r>
              <a:rPr lang="ru-RU" sz="2400" dirty="0"/>
              <a:t> края и увеличиваются сроки пользования протезом. Технология изготовления (рис. 50). На препарированные зубы изготавливают провизорные защитные коронки из пластмассы и после их наложения на зубы снимают слепок со всего зубного ряда. </a:t>
            </a:r>
          </a:p>
        </p:txBody>
      </p:sp>
    </p:spTree>
    <p:extLst>
      <p:ext uri="{BB962C8B-B14F-4D97-AF65-F5344CB8AC3E}">
        <p14:creationId xmlns:p14="http://schemas.microsoft.com/office/powerpoint/2010/main" val="51815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620688"/>
            <a:ext cx="7924800" cy="5094312"/>
          </a:xfrm>
        </p:spPr>
        <p:txBody>
          <a:bodyPr>
            <a:noAutofit/>
          </a:bodyPr>
          <a:lstStyle/>
          <a:p>
            <a:r>
              <a:rPr lang="ru-RU" sz="2800" dirty="0"/>
              <a:t>Коронки переносят в слепок, устанавливают в коронках металлические культи опорных зубов и отливают комбинированную модель. Выделив металлические зубы из модели, изготавливают фарфоровые коронки, обжигая их до стадии «бисквита», и вновь устанавливают на гипсовой модели. Соединив коронки стандартной фарфоровой балкой, приклеивают их к коронкам липким воском, снимают с модели и, заполнив платиновые колпачки коронок огнеупорной массой, погружают всю конструкцию в новую порцию огнеупорной массы. </a:t>
            </a:r>
          </a:p>
        </p:txBody>
      </p:sp>
    </p:spTree>
    <p:extLst>
      <p:ext uri="{BB962C8B-B14F-4D97-AF65-F5344CB8AC3E}">
        <p14:creationId xmlns:p14="http://schemas.microsoft.com/office/powerpoint/2010/main" val="330328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404664"/>
            <a:ext cx="7924800" cy="4114800"/>
          </a:xfrm>
        </p:spPr>
        <p:txBody>
          <a:bodyPr>
            <a:noAutofit/>
          </a:bodyPr>
          <a:lstStyle/>
          <a:p>
            <a:r>
              <a:rPr lang="ru-RU" sz="3200" dirty="0"/>
              <a:t> Высушивание и </a:t>
            </a:r>
            <a:r>
              <a:rPr lang="ru-RU" sz="3200" dirty="0" err="1"/>
              <a:t>выплавление</a:t>
            </a:r>
            <a:r>
              <a:rPr lang="ru-RU" sz="3200" dirty="0"/>
              <a:t> воска производят в электрической печи при температуре 850° С. Затем на место стыка балки с коронками наносят фарфоровую массу, которая подвергается спеканию. После проверки конструкции на модели производят моделирование фарфоровой массой промежуточной части мостовидного </a:t>
            </a:r>
            <a:r>
              <a:rPr lang="ru-RU" sz="3200" dirty="0" smtClean="0"/>
              <a:t>протеза и ее обжиг. Выверив положение </a:t>
            </a:r>
            <a:r>
              <a:rPr lang="ru-RU" sz="3200" dirty="0"/>
              <a:t>мостовидного протеза на модели и в полости рта, проводят окончательный обжиг фарфоровой массы (глазирование).</a:t>
            </a:r>
          </a:p>
          <a:p>
            <a:endParaRPr lang="ru-RU" sz="3200" dirty="0"/>
          </a:p>
        </p:txBody>
      </p:sp>
    </p:spTree>
    <p:extLst>
      <p:ext uri="{BB962C8B-B14F-4D97-AF65-F5344CB8AC3E}">
        <p14:creationId xmlns:p14="http://schemas.microsoft.com/office/powerpoint/2010/main" val="319206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7924800" cy="1143000"/>
          </a:xfrm>
        </p:spPr>
        <p:txBody>
          <a:bodyPr/>
          <a:lstStyle/>
          <a:p>
            <a:r>
              <a:rPr lang="ru-RU" dirty="0"/>
              <a:t>Последовательность изготовления мостовидного протеза из фарфора (В. Ю. </a:t>
            </a:r>
            <a:r>
              <a:rPr lang="ru-RU" dirty="0" err="1"/>
              <a:t>Курляндскии</a:t>
            </a:r>
            <a:r>
              <a:rPr lang="ru-RU" dirty="0"/>
              <a:t>):.</a:t>
            </a:r>
            <a:br>
              <a:rPr lang="ru-RU" dirty="0"/>
            </a:br>
            <a:r>
              <a:rPr lang="ru-RU" dirty="0"/>
              <a:t>а — зубы после препарирований: б—металлические колпачки; н—протез после второго обжига; г— готовый протез на модели</a:t>
            </a:r>
            <a:br>
              <a:rPr lang="ru-RU" dirty="0"/>
            </a:b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3501008"/>
            <a:ext cx="8712968" cy="3253983"/>
          </a:xfrm>
        </p:spPr>
      </p:pic>
    </p:spTree>
    <p:extLst>
      <p:ext uri="{BB962C8B-B14F-4D97-AF65-F5344CB8AC3E}">
        <p14:creationId xmlns:p14="http://schemas.microsoft.com/office/powerpoint/2010/main" val="348912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476672"/>
            <a:ext cx="7924800" cy="5238328"/>
          </a:xfrm>
        </p:spPr>
        <p:txBody>
          <a:bodyPr>
            <a:normAutofit/>
          </a:bodyPr>
          <a:lstStyle/>
          <a:p>
            <a:r>
              <a:rPr lang="ru-RU" sz="2000" dirty="0"/>
              <a:t>Металлокерамические несъемные протезы. Наиболее эстетичной, биологически индифферентной и рациональной конструкцией несъемных зубных протезов являются цельнолитые металлокерамические, которые лишены недостатков, свойственных штампованно-паяным цельнометаллическим и комбинированным несъемным протезам.</a:t>
            </a:r>
          </a:p>
          <a:p>
            <a:r>
              <a:rPr lang="ru-RU" sz="2000" dirty="0"/>
              <a:t>Металлокерамические зубные протезы плотно охватывают шейку зуба, не вызывая хронического воспаления окружающих мягких тканей, устойчивы на истирание, хорошо имитируют естественные зубы и не изменяют цвета, однородны по составу металла и, следовательно, не вызывают явлений гальванизма, парестезии и аллергии, не влияют на биохимические и ферментативные процессы в слюне.</a:t>
            </a:r>
          </a:p>
          <a:p>
            <a:r>
              <a:rPr lang="ru-RU" sz="2000" dirty="0"/>
              <a:t>Для изготовления качественных металлокерамических зубных протезов необходимо оптимальное физико-механическое соответствие сплава металла и керамики.</a:t>
            </a:r>
          </a:p>
          <a:p>
            <a:endParaRPr lang="ru-RU" sz="2000" dirty="0"/>
          </a:p>
        </p:txBody>
      </p:sp>
    </p:spTree>
    <p:extLst>
      <p:ext uri="{BB962C8B-B14F-4D97-AF65-F5344CB8AC3E}">
        <p14:creationId xmlns:p14="http://schemas.microsoft.com/office/powerpoint/2010/main" val="264311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88640"/>
            <a:ext cx="7924800" cy="4114800"/>
          </a:xfrm>
        </p:spPr>
        <p:txBody>
          <a:bodyPr>
            <a:noAutofit/>
          </a:bodyPr>
          <a:lstStyle/>
          <a:p>
            <a:r>
              <a:rPr lang="ru-RU" sz="2400" dirty="0"/>
              <a:t>Фарфоровая масса должна удовлетворять следующим требованиям: I) во время обжига иметь небольшие объемные изменения; 2) после обжига обладать достаточной механической прочностью; 3) создавать хороший оптический эффект; 4) термический коэффициент объемного расширения всех слоев керамики должен быть близким или ниже этого коэффициента сплава. Это обеспечивает охват фарфоровой массой металлической основы и предупреждает возникновение напряжении в сплаве и фарфоре, ведущих к нарушению их связи.</a:t>
            </a:r>
          </a:p>
          <a:p>
            <a:r>
              <a:rPr lang="ru-RU" sz="2400" dirty="0"/>
              <a:t>Фарфоровые массы для металлокерамики </a:t>
            </a:r>
            <a:r>
              <a:rPr lang="ru-RU" sz="2400" dirty="0" err="1"/>
              <a:t>многокомпонентны</a:t>
            </a:r>
            <a:r>
              <a:rPr lang="ru-RU" sz="2400" dirty="0"/>
              <a:t> н состоят в основном из окислов кремния, алюминия, калия, натрия, кальция с незначительным количеством окислов олова, железа, титана, магния.</a:t>
            </a:r>
          </a:p>
          <a:p>
            <a:endParaRPr lang="ru-RU" sz="2400" dirty="0"/>
          </a:p>
        </p:txBody>
      </p:sp>
    </p:spTree>
    <p:extLst>
      <p:ext uri="{BB962C8B-B14F-4D97-AF65-F5344CB8AC3E}">
        <p14:creationId xmlns:p14="http://schemas.microsoft.com/office/powerpoint/2010/main" val="252957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332656"/>
            <a:ext cx="7924800" cy="4114800"/>
          </a:xfrm>
        </p:spPr>
        <p:txBody>
          <a:bodyPr>
            <a:normAutofit/>
          </a:bodyPr>
          <a:lstStyle/>
          <a:p>
            <a:r>
              <a:rPr lang="ru-RU" sz="2000" dirty="0"/>
              <a:t>Прогресс в стоматологических услугах шагнул далеко вперед, и на сегодняшний день протезирование с применением </a:t>
            </a:r>
            <a:r>
              <a:rPr lang="ru-RU" sz="2400" dirty="0" err="1">
                <a:solidFill>
                  <a:srgbClr val="FF0000"/>
                </a:solidFill>
              </a:rPr>
              <a:t>металлоакриловых</a:t>
            </a:r>
            <a:r>
              <a:rPr lang="ru-RU" sz="2400" dirty="0">
                <a:solidFill>
                  <a:srgbClr val="FF0000"/>
                </a:solidFill>
              </a:rPr>
              <a:t> коронок</a:t>
            </a:r>
            <a:r>
              <a:rPr lang="ru-RU" sz="2000" dirty="0"/>
              <a:t> является самым распространенным, который удовлетворяет практически все поставленные требования пациента. Достаточно часто их называют металлопластмассовыми, что не совсем верно, так как пластмассовая коронка не обязательно будет на акриловой основе. Данный метод протезирования используется в тех случаях, когда степень поврежденности зуба весьма велика, и сохранить его возможно лишь при использования жесткого металлического каркаса. К тому же, </a:t>
            </a:r>
            <a:r>
              <a:rPr lang="ru-RU" sz="2000" dirty="0" err="1"/>
              <a:t>металлоакриловые</a:t>
            </a:r>
            <a:r>
              <a:rPr lang="ru-RU" sz="2000" dirty="0"/>
              <a:t> коронки возможно устанавливать как на переднем зубном ряде, так и на заднем.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726" y="3857898"/>
            <a:ext cx="4752528" cy="2978251"/>
          </a:xfrm>
          <a:prstGeom prst="rect">
            <a:avLst/>
          </a:prstGeom>
        </p:spPr>
      </p:pic>
    </p:spTree>
    <p:extLst>
      <p:ext uri="{BB962C8B-B14F-4D97-AF65-F5344CB8AC3E}">
        <p14:creationId xmlns:p14="http://schemas.microsoft.com/office/powerpoint/2010/main" val="202704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Коронки из </a:t>
            </a:r>
            <a:r>
              <a:rPr lang="ru-RU" dirty="0" err="1"/>
              <a:t>металлоакрила</a:t>
            </a:r>
            <a:r>
              <a:rPr lang="ru-RU" dirty="0"/>
              <a:t> достаточно практичны, и стоит выделить несколько пунктов:</a:t>
            </a:r>
          </a:p>
        </p:txBody>
      </p:sp>
      <p:sp>
        <p:nvSpPr>
          <p:cNvPr id="3" name="Объект 2"/>
          <p:cNvSpPr>
            <a:spLocks noGrp="1"/>
          </p:cNvSpPr>
          <p:nvPr>
            <p:ph sz="quarter" idx="13"/>
          </p:nvPr>
        </p:nvSpPr>
        <p:spPr/>
        <p:txBody>
          <a:bodyPr>
            <a:noAutofit/>
          </a:bodyPr>
          <a:lstStyle/>
          <a:p>
            <a:r>
              <a:rPr lang="ru-RU" sz="2400" dirty="0" err="1"/>
              <a:t>металлоакриловые</a:t>
            </a:r>
            <a:r>
              <a:rPr lang="ru-RU" sz="2400" dirty="0"/>
              <a:t> коронки (зубы) практически идентичны по цвету с зубным рядом;</a:t>
            </a:r>
          </a:p>
          <a:p>
            <a:r>
              <a:rPr lang="ru-RU" sz="2400" dirty="0"/>
              <a:t>есть возможность установки съемных или же несъемных конструкций;</a:t>
            </a:r>
          </a:p>
          <a:p>
            <a:r>
              <a:rPr lang="ru-RU" sz="2400" dirty="0" err="1"/>
              <a:t>металлоакриловая</a:t>
            </a:r>
            <a:r>
              <a:rPr lang="ru-RU" sz="2400" dirty="0"/>
              <a:t> поверхность менее подвержена микробной бляшке, что весьма важно для пациентов страдающих </a:t>
            </a:r>
            <a:r>
              <a:rPr lang="ru-RU" sz="2400" dirty="0" err="1"/>
              <a:t>парадонтитом</a:t>
            </a:r>
            <a:r>
              <a:rPr lang="ru-RU" sz="2400" dirty="0"/>
              <a:t>;</a:t>
            </a:r>
          </a:p>
          <a:p>
            <a:r>
              <a:rPr lang="ru-RU" sz="2400" dirty="0"/>
              <a:t>грамотно и правильно установленная </a:t>
            </a:r>
            <a:r>
              <a:rPr lang="ru-RU" sz="2400" dirty="0" err="1"/>
              <a:t>металлоакриловая</a:t>
            </a:r>
            <a:r>
              <a:rPr lang="ru-RU" sz="2400" dirty="0"/>
              <a:t> коронка исключает появление кровоточивости или же изменения цвета;</a:t>
            </a:r>
          </a:p>
          <a:p>
            <a:r>
              <a:rPr lang="ru-RU" sz="2400" dirty="0"/>
              <a:t>достаточно длительный срок использования, который достигает десяти а то и выше лет;</a:t>
            </a:r>
          </a:p>
          <a:p>
            <a:endParaRPr lang="ru-RU" sz="2400" dirty="0"/>
          </a:p>
        </p:txBody>
      </p:sp>
    </p:spTree>
    <p:extLst>
      <p:ext uri="{BB962C8B-B14F-4D97-AF65-F5344CB8AC3E}">
        <p14:creationId xmlns:p14="http://schemas.microsoft.com/office/powerpoint/2010/main" val="266384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1524" y="0"/>
            <a:ext cx="9312711" cy="6858000"/>
          </a:xfrm>
        </p:spPr>
      </p:pic>
    </p:spTree>
    <p:extLst>
      <p:ext uri="{BB962C8B-B14F-4D97-AF65-F5344CB8AC3E}">
        <p14:creationId xmlns:p14="http://schemas.microsoft.com/office/powerpoint/2010/main" val="118751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ЦЕЛЬНОЛИТЫЕ МЕТАЛЛОАКРИЛОВЫЕ МОСТОВИДНЫЕ ПРОТЕЗЫ</a:t>
            </a:r>
            <a:br>
              <a:rPr lang="ru-RU" b="1" dirty="0"/>
            </a:br>
            <a:endParaRPr lang="ru-RU" dirty="0"/>
          </a:p>
        </p:txBody>
      </p:sp>
      <p:sp>
        <p:nvSpPr>
          <p:cNvPr id="3" name="Объект 2"/>
          <p:cNvSpPr>
            <a:spLocks noGrp="1"/>
          </p:cNvSpPr>
          <p:nvPr>
            <p:ph sz="quarter" idx="13"/>
          </p:nvPr>
        </p:nvSpPr>
        <p:spPr/>
        <p:txBody>
          <a:bodyPr>
            <a:normAutofit fontScale="92500" lnSpcReduction="10000"/>
          </a:bodyPr>
          <a:lstStyle/>
          <a:p>
            <a:r>
              <a:rPr lang="ru-RU" sz="2800" dirty="0"/>
              <a:t>Цельнолитые мостовидные протезы отливают из золотых, серебряно-палладиевых и хромокобальтовых сплавов.</a:t>
            </a:r>
          </a:p>
          <a:p>
            <a:r>
              <a:rPr lang="ru-RU" sz="2800" dirty="0"/>
              <a:t>Последовательность лабораторного изготовления протеза следующая: 1) предварительное моделирование опорных зубов; 2) окончательное моделирование опорных зубов; 3) моделирование тела мостовидного протеза; 4) перевод восковой модели протеза в металл; 5) отделка и полировка протеза; 6) облицовка коронок и искусственных зубов </a:t>
            </a:r>
          </a:p>
          <a:p>
            <a:endParaRPr lang="ru-RU" dirty="0"/>
          </a:p>
        </p:txBody>
      </p:sp>
    </p:spTree>
    <p:extLst>
      <p:ext uri="{BB962C8B-B14F-4D97-AF65-F5344CB8AC3E}">
        <p14:creationId xmlns:p14="http://schemas.microsoft.com/office/powerpoint/2010/main" val="312302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7924800" cy="1143000"/>
          </a:xfrm>
        </p:spPr>
        <p:txBody>
          <a:bodyPr/>
          <a:lstStyle/>
          <a:p>
            <a:r>
              <a:rPr lang="ru-RU" b="1" dirty="0"/>
              <a:t/>
            </a:r>
            <a:br>
              <a:rPr lang="ru-RU" b="1" dirty="0"/>
            </a:br>
            <a:r>
              <a:rPr lang="ru-RU" b="1" dirty="0" smtClean="0"/>
              <a:t/>
            </a:r>
            <a:br>
              <a:rPr lang="ru-RU" b="1" dirty="0" smtClean="0"/>
            </a:br>
            <a:r>
              <a:rPr lang="ru-RU" b="1" dirty="0" smtClean="0"/>
              <a:t>НЕСЪЕМНЫЕ </a:t>
            </a:r>
            <a:r>
              <a:rPr lang="ru-RU" b="1" dirty="0"/>
              <a:t>ПРОТЕЗЫ И ТЕХНОЛОГИЯ ИХ ИЗГОТОВЛЕНИЯ</a:t>
            </a:r>
            <a:br>
              <a:rPr lang="ru-RU" b="1" dirty="0"/>
            </a:br>
            <a:endParaRPr lang="ru-RU" dirty="0"/>
          </a:p>
        </p:txBody>
      </p:sp>
      <p:sp>
        <p:nvSpPr>
          <p:cNvPr id="3" name="Объект 2"/>
          <p:cNvSpPr>
            <a:spLocks noGrp="1"/>
          </p:cNvSpPr>
          <p:nvPr>
            <p:ph sz="quarter" idx="13"/>
          </p:nvPr>
        </p:nvSpPr>
        <p:spPr>
          <a:xfrm>
            <a:off x="683568" y="1988840"/>
            <a:ext cx="7924800" cy="4114800"/>
          </a:xfrm>
        </p:spPr>
        <p:txBody>
          <a:bodyPr>
            <a:noAutofit/>
          </a:bodyPr>
          <a:lstStyle/>
          <a:p>
            <a:r>
              <a:rPr lang="ru-RU" sz="2800" dirty="0"/>
              <a:t>К несъемным протезам зуба и зубного ряда относят протезы, которые фиксируют на коронках естественных зубов или их корнях с помощью специальных цементов.</a:t>
            </a:r>
          </a:p>
          <a:p>
            <a:r>
              <a:rPr lang="ru-RU" sz="2800" dirty="0"/>
              <a:t>По степени поражения коронки зуба или зубного ряда их подразделяют на следующие виды: 1) протезы зуба — вкладки, искусственные коронки, штифтовые зубы; 2) протез зубного ряда — мостовидные, консольные.</a:t>
            </a:r>
          </a:p>
          <a:p>
            <a:endParaRPr lang="ru-RU" sz="2800" dirty="0"/>
          </a:p>
        </p:txBody>
      </p:sp>
    </p:spTree>
    <p:extLst>
      <p:ext uri="{BB962C8B-B14F-4D97-AF65-F5344CB8AC3E}">
        <p14:creationId xmlns:p14="http://schemas.microsoft.com/office/powerpoint/2010/main" val="235989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04664"/>
            <a:ext cx="9144000" cy="6336704"/>
          </a:xfrm>
        </p:spPr>
        <p:txBody>
          <a:bodyPr>
            <a:normAutofit/>
          </a:bodyPr>
          <a:lstStyle/>
          <a:p>
            <a:r>
              <a:rPr lang="ru-RU" dirty="0"/>
              <a:t>Цельнолитой мостовидный протез можно отливать как на огнеупорной модели, так и путем формовки в огнеупорной массе. Моделирование опорных коронок проводят по методике, описанной в главе IX. После окончательного моделирования опорных коронок моделируют тело мостовидного протеза с ложем для пластмассовых или фарфоровых облицовок.</a:t>
            </a:r>
          </a:p>
          <a:p>
            <a:r>
              <a:rPr lang="ru-RU" dirty="0"/>
              <a:t>Трудность изготовления заключается в снятии восковой репродукции протеза с модели. Поэтому необходимо установить </a:t>
            </a:r>
            <a:r>
              <a:rPr lang="ru-RU" dirty="0" err="1"/>
              <a:t>литникобразующие</a:t>
            </a:r>
            <a:r>
              <a:rPr lang="ru-RU" dirty="0"/>
              <a:t> штифты в направлении снятия протеза в количестве не менее одного на каждую опорную коронку и фасетку. К коронке штифт лучше подводить в области бугорка с оральной стороны. Все литники сводят в одну точку, место их перекрещивания склеивают липким воском.</a:t>
            </a:r>
          </a:p>
          <a:p>
            <a:r>
              <a:rPr lang="ru-RU" dirty="0"/>
              <a:t>Есть мнение, что в процессе моделировки в воске возникают внутренние напряжения, которые могут деформировать деталь из воска после снятия ее с модели. Для устранения этих напряжений рекомендуется перед снятием восковой композиции протеза поместить всю модель после установки </a:t>
            </a:r>
            <a:r>
              <a:rPr lang="ru-RU" dirty="0" err="1"/>
              <a:t>литникобразующих</a:t>
            </a:r>
            <a:r>
              <a:rPr lang="ru-RU" dirty="0"/>
              <a:t> штифтов на 10—15 мин в воду температуры 30—35°С.</a:t>
            </a:r>
          </a:p>
          <a:p>
            <a:r>
              <a:rPr lang="ru-RU" dirty="0"/>
              <a:t>Снимают восковую модель осторожно за центральный литник. Следует помнить, что точность литья во многом зависит от отводных каналов для воздуха, которые устанавливают в процессе изготовления литниковой системы. Заготовленную восковую модель протеза тщательно покрывают облицовочным слоем огнеупорной массы, затем гипсуют в кювету и отливают. Отделка протеза, полировка и процесс изготовления облицовки не отличаются от описанных ранее приемов.</a:t>
            </a:r>
          </a:p>
          <a:p>
            <a:endParaRPr lang="ru-RU" dirty="0"/>
          </a:p>
        </p:txBody>
      </p:sp>
    </p:spTree>
    <p:extLst>
      <p:ext uri="{BB962C8B-B14F-4D97-AF65-F5344CB8AC3E}">
        <p14:creationId xmlns:p14="http://schemas.microsoft.com/office/powerpoint/2010/main" val="246676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ЛИТЫЕ МЕТАЛЛОАКРИЛОВЫЕ КОРОНКИ</a:t>
            </a:r>
            <a:br>
              <a:rPr lang="ru-RU" b="1" dirty="0"/>
            </a:br>
            <a:endParaRPr lang="ru-RU" dirty="0"/>
          </a:p>
        </p:txBody>
      </p:sp>
      <p:sp>
        <p:nvSpPr>
          <p:cNvPr id="3" name="Объект 2"/>
          <p:cNvSpPr>
            <a:spLocks noGrp="1"/>
          </p:cNvSpPr>
          <p:nvPr>
            <p:ph sz="quarter" idx="13"/>
          </p:nvPr>
        </p:nvSpPr>
        <p:spPr/>
        <p:txBody>
          <a:bodyPr>
            <a:noAutofit/>
          </a:bodyPr>
          <a:lstStyle/>
          <a:p>
            <a:r>
              <a:rPr lang="ru-RU" sz="2400" dirty="0"/>
              <a:t>Выделяют следующие этапы: 1) </a:t>
            </a:r>
            <a:r>
              <a:rPr lang="ru-RU" sz="2400" dirty="0" err="1"/>
              <a:t>препаровка</a:t>
            </a:r>
            <a:r>
              <a:rPr lang="ru-RU" sz="2400" dirty="0"/>
              <a:t> зуба (зубов); 2) получение слепков; 3) изготовление разборных моделей; 4) определение центральной окклюзии или складывание моделей в центральной окклюзии; 5) фиксация моделей в </a:t>
            </a:r>
            <a:r>
              <a:rPr lang="ru-RU" sz="2400" dirty="0" err="1"/>
              <a:t>окклюдаторе</a:t>
            </a:r>
            <a:r>
              <a:rPr lang="ru-RU" sz="2400" dirty="0"/>
              <a:t> (</a:t>
            </a:r>
            <a:r>
              <a:rPr lang="ru-RU" sz="2400" dirty="0" err="1"/>
              <a:t>артикуляторе</a:t>
            </a:r>
            <a:r>
              <a:rPr lang="ru-RU" sz="2400" dirty="0"/>
              <a:t>); 6) распиливание и получение извлекаемых моделей культей препарированных зубов; 7) нанесение на модель культи зуба изоляционных слоев; 8) получение воскового или пластмассового колпачка методом обтяжки; 9) моделирование композиции металлического остова коронки; 10) получение металлического каркаса методом литья; 11) припасовка металлического каркаса; 12) моделирование и получение пластмассовой облицовки; 13) отделка и полировка коронки; 14) фиксация коронки в полости рта.</a:t>
            </a:r>
          </a:p>
        </p:txBody>
      </p:sp>
    </p:spTree>
    <p:extLst>
      <p:ext uri="{BB962C8B-B14F-4D97-AF65-F5344CB8AC3E}">
        <p14:creationId xmlns:p14="http://schemas.microsoft.com/office/powerpoint/2010/main" val="240042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0"/>
            <a:ext cx="7924800" cy="4114800"/>
          </a:xfrm>
        </p:spPr>
        <p:txBody>
          <a:bodyPr>
            <a:noAutofit/>
          </a:bodyPr>
          <a:lstStyle/>
          <a:p>
            <a:r>
              <a:rPr lang="ru-RU" sz="2400" dirty="0" err="1"/>
              <a:t>Препаровка</a:t>
            </a:r>
            <a:r>
              <a:rPr lang="ru-RU" sz="2400" dirty="0"/>
              <a:t> зуба под </a:t>
            </a:r>
            <a:r>
              <a:rPr lang="ru-RU" sz="2400" dirty="0" err="1"/>
              <a:t>металлоакриловые</a:t>
            </a:r>
            <a:r>
              <a:rPr lang="ru-RU" sz="2400" dirty="0"/>
              <a:t> и металлокерамические коронки отличается от подготовки зуба под обычные коронки следующим: ткани зуба снимают на большую величину, </a:t>
            </a:r>
            <a:r>
              <a:rPr lang="ru-RU" sz="2400" dirty="0" err="1"/>
              <a:t>апроксимальные</a:t>
            </a:r>
            <a:r>
              <a:rPr lang="ru-RU" sz="2400" dirty="0"/>
              <a:t> стенки обрабатывают так, чтобы они имели скос 11—15° к вертикальной оси культи зуба. При такой </a:t>
            </a:r>
            <a:r>
              <a:rPr lang="ru-RU" sz="2400" dirty="0" err="1"/>
              <a:t>препаровке</a:t>
            </a:r>
            <a:r>
              <a:rPr lang="ru-RU" sz="2400" dirty="0"/>
              <a:t> в области шейки создается уступ, который, по современным представлениям, имеет четыре </a:t>
            </a:r>
            <a:r>
              <a:rPr lang="ru-RU" sz="2400" dirty="0" smtClean="0"/>
              <a:t>разновидности. </a:t>
            </a:r>
            <a:r>
              <a:rPr lang="ru-RU" sz="2400" dirty="0"/>
              <a:t> Для техника важно найти, оценить и воспроизвести данный уступ как на слепке, так и на модели Воспроизведение этого уступа на металлическом остове коронки является основой качества протеза, его эстетичности.</a:t>
            </a:r>
          </a:p>
          <a:p>
            <a:r>
              <a:rPr lang="ru-RU" sz="2400" dirty="0"/>
              <a:t>Слепки при этом виде протезирования снимают кольцом или делают двухслойные слепки. Они позволяют получить точное изображение, глубину и объем </a:t>
            </a:r>
            <a:r>
              <a:rPr lang="ru-RU" sz="2400" dirty="0" err="1"/>
              <a:t>десневого</a:t>
            </a:r>
            <a:r>
              <a:rPr lang="ru-RU" sz="2400" dirty="0"/>
              <a:t> кармана, а, следовательно, по этим ориентирам техник обязан определить контуры металлического края коронки, протяженность и вид уступа, а по ним и уровень</a:t>
            </a:r>
          </a:p>
          <a:p>
            <a:endParaRPr lang="ru-RU" sz="2400" dirty="0"/>
          </a:p>
        </p:txBody>
      </p:sp>
    </p:spTree>
    <p:extLst>
      <p:ext uri="{BB962C8B-B14F-4D97-AF65-F5344CB8AC3E}">
        <p14:creationId xmlns:p14="http://schemas.microsoft.com/office/powerpoint/2010/main" val="253387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332656"/>
            <a:ext cx="7924800" cy="4114800"/>
          </a:xfrm>
        </p:spPr>
        <p:txBody>
          <a:bodyPr>
            <a:normAutofit fontScale="77500" lnSpcReduction="20000"/>
          </a:bodyPr>
          <a:lstStyle/>
          <a:p>
            <a:r>
              <a:rPr lang="ru-RU" sz="2200" dirty="0"/>
              <a:t>облицовки с вестибулярной стороны — пластмасса и керамическая масса не должны заходить в </a:t>
            </a:r>
            <a:r>
              <a:rPr lang="ru-RU" sz="2200" dirty="0" err="1"/>
              <a:t>десневой</a:t>
            </a:r>
            <a:r>
              <a:rPr lang="ru-RU" sz="2200" dirty="0"/>
              <a:t> карман. Контуры коронки, уступ и соотношение облицовочного слоя показаны </a:t>
            </a:r>
            <a:r>
              <a:rPr lang="ru-RU" sz="2200" dirty="0" smtClean="0"/>
              <a:t>на рисунке.</a:t>
            </a:r>
            <a:endParaRPr lang="ru-RU" sz="2200" dirty="0"/>
          </a:p>
          <a:p>
            <a:r>
              <a:rPr lang="ru-RU" sz="2200" dirty="0"/>
              <a:t>На модели из прочного гипса, полученной по двухслойному слепку, карандашом очерчивают линию шейки зуба и границы уступа. Покрыв гипс тонким слоем лака, густой краски, обжимают культю зуба пластинкой розового </a:t>
            </a:r>
            <a:r>
              <a:rPr lang="ru-RU" sz="2200" dirty="0" err="1"/>
              <a:t>бюгельного</a:t>
            </a:r>
            <a:r>
              <a:rPr lang="ru-RU" sz="2200" dirty="0"/>
              <a:t> </a:t>
            </a:r>
            <a:r>
              <a:rPr lang="ru-RU" sz="2200" dirty="0" err="1"/>
              <a:t>моделировочного</a:t>
            </a:r>
            <a:r>
              <a:rPr lang="ru-RU" sz="2200" dirty="0"/>
              <a:t> воска. Излишки воска подрезают по линии шейки зуба (линия карандаша хорошо просматривается через тонкий слой воска). Особое внимание следует уделить воспроизведению уступа при обтяжке воском культи зуба —уступ лаком не покрывают. Затем синим </a:t>
            </a:r>
            <a:r>
              <a:rPr lang="ru-RU" sz="2200" dirty="0" err="1"/>
              <a:t>моделировочным</a:t>
            </a:r>
            <a:r>
              <a:rPr lang="ru-RU" sz="2200" dirty="0"/>
              <a:t> воском моделируют язычную, жевательную (или режущий край) и боковые поверхности.</a:t>
            </a:r>
          </a:p>
          <a:p>
            <a:r>
              <a:rPr lang="ru-RU" sz="2200" dirty="0"/>
              <a:t>Боковые поверхности и режущий край моделируют постепенным наслоением воска, под некоторым углом к вестибулярной поверхности, в месте перехода в вестибулярную поверхность коронки их истончают (рис. 83), одновременно создавая захваты для пластмассы. Сочетание розового и синего воска позволяет свободно ориентироваться при создании захватов, не опасаясь истончить воск, покрывающий культю, — </a:t>
            </a:r>
            <a:r>
              <a:rPr lang="ru-RU" sz="2200" dirty="0" err="1"/>
              <a:t>поднутрения</a:t>
            </a:r>
            <a:r>
              <a:rPr lang="ru-RU" sz="2200" dirty="0"/>
              <a:t> делают в воске синего цвета.</a:t>
            </a:r>
          </a:p>
          <a:p>
            <a:endParaRPr lang="ru-RU" dirty="0"/>
          </a:p>
          <a:p>
            <a:endParaRPr lang="ru-RU" dirty="0"/>
          </a:p>
        </p:txBody>
      </p:sp>
    </p:spTree>
    <p:extLst>
      <p:ext uri="{BB962C8B-B14F-4D97-AF65-F5344CB8AC3E}">
        <p14:creationId xmlns:p14="http://schemas.microsoft.com/office/powerpoint/2010/main" val="145093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7924800" cy="1143000"/>
          </a:xfrm>
        </p:spPr>
        <p:txBody>
          <a:bodyPr/>
          <a:lstStyle/>
          <a:p>
            <a:r>
              <a:rPr lang="ru-RU" sz="2000" dirty="0"/>
              <a:t>Комбинированные слепки (слева) и разъемные модели (справа) при изготовлении </a:t>
            </a:r>
            <a:r>
              <a:rPr lang="ru-RU" sz="2000" dirty="0" err="1"/>
              <a:t>металлоакриловых</a:t>
            </a:r>
            <a:r>
              <a:rPr lang="ru-RU" sz="2000" dirty="0"/>
              <a:t> и металлокерамических коронок.</a:t>
            </a:r>
            <a:br>
              <a:rPr lang="ru-RU" sz="2000" dirty="0"/>
            </a:br>
            <a:r>
              <a:rPr lang="ru-RU" sz="2000" dirty="0"/>
              <a:t>а — получение слепка с зубов с применением колец; 6 ~ комбинированный слепок; в — форма культей препарированных зубов, видны уступы </a:t>
            </a:r>
            <a:r>
              <a:rPr lang="ru-RU" sz="2000" dirty="0" err="1"/>
              <a:t>линнн</a:t>
            </a:r>
            <a:r>
              <a:rPr lang="ru-RU" sz="2000" dirty="0"/>
              <a:t> шеек зубов; г — части разъемной модели.</a:t>
            </a:r>
            <a:br>
              <a:rPr lang="ru-RU" sz="2000" dirty="0"/>
            </a:br>
            <a:endParaRPr lang="ru-RU" sz="2000"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60" y="2348879"/>
            <a:ext cx="7560840" cy="4322689"/>
          </a:xfrm>
        </p:spPr>
      </p:pic>
    </p:spTree>
    <p:extLst>
      <p:ext uri="{BB962C8B-B14F-4D97-AF65-F5344CB8AC3E}">
        <p14:creationId xmlns:p14="http://schemas.microsoft.com/office/powerpoint/2010/main" val="201516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784976" cy="6192688"/>
          </a:xfrm>
        </p:spPr>
        <p:txBody>
          <a:bodyPr>
            <a:noAutofit/>
          </a:bodyPr>
          <a:lstStyle/>
          <a:p>
            <a:r>
              <a:rPr lang="ru-RU" sz="2000" dirty="0"/>
              <a:t>Боковые поверхности и режущий край моделируют постепенным наслоением воска, под некоторым углом к вестибулярной поверхности, в месте перехода в вестибулярную поверхность коронки их истончают (рис. 83), одновременно создавая захваты для пластмассы. Сочетание розового и синего воска позволяет свободно ориентироваться при создании захватов, не опасаясь истончить воск, покрывающий культю, — </a:t>
            </a:r>
            <a:r>
              <a:rPr lang="ru-RU" sz="2000" dirty="0" err="1"/>
              <a:t>поднутрения</a:t>
            </a:r>
            <a:r>
              <a:rPr lang="ru-RU" sz="2000" dirty="0"/>
              <a:t> делают в воске синего цвета.</a:t>
            </a:r>
          </a:p>
          <a:p>
            <a:r>
              <a:rPr lang="ru-RU" sz="2000" dirty="0"/>
              <a:t>На вестибулярную поверхность восковой репродукции коронки, проведя по воску целлулоидным клеем, насыпают порошок пластмассы (диаметр шариков 0,4 мм) и сдувают излишки. Образующиеся после литья выступы шарообразной формы в сочетании с </a:t>
            </a:r>
            <a:r>
              <a:rPr lang="ru-RU" sz="2000" dirty="0" err="1"/>
              <a:t>ящикообразным</a:t>
            </a:r>
            <a:r>
              <a:rPr lang="ru-RU" sz="2000" dirty="0"/>
              <a:t> ложем являются хорошими </a:t>
            </a:r>
            <a:r>
              <a:rPr lang="ru-RU" sz="2000" dirty="0" err="1"/>
              <a:t>ретенционными</a:t>
            </a:r>
            <a:r>
              <a:rPr lang="ru-RU" sz="2000" dirty="0"/>
              <a:t> пунктами для удержания пластмассовой облицовки (рис. 84).</a:t>
            </a:r>
          </a:p>
          <a:p>
            <a:r>
              <a:rPr lang="ru-RU" sz="2000" dirty="0"/>
              <a:t>При небольших размерах культи зуба можно ввести в конструкцию дополнительные петли для фиксации пластмассы. Если при улыбке не просматриваются шейки зуба, то в пришеечной области коронок создают дополнительный край наподобие, кармана. Этот край (карман) позволяет избежать контакта пластмассы со слизистой оболочкой </a:t>
            </a:r>
            <a:r>
              <a:rPr lang="ru-RU" sz="2000" dirty="0" err="1"/>
              <a:t>десневого</a:t>
            </a:r>
            <a:r>
              <a:rPr lang="ru-RU" sz="2000" dirty="0"/>
              <a:t> края и, кроме того, предупреждает отставание пластмассы от металла вследствие температурных колебаний. Весь дальнейший ход работы такой же, как и при изготовлении литых коронок.</a:t>
            </a:r>
          </a:p>
          <a:p>
            <a:endParaRPr lang="ru-RU" sz="2000" dirty="0"/>
          </a:p>
        </p:txBody>
      </p:sp>
    </p:spTree>
    <p:extLst>
      <p:ext uri="{BB962C8B-B14F-4D97-AF65-F5344CB8AC3E}">
        <p14:creationId xmlns:p14="http://schemas.microsoft.com/office/powerpoint/2010/main" val="252832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7924800" cy="1143000"/>
          </a:xfrm>
        </p:spPr>
        <p:txBody>
          <a:bodyPr/>
          <a:lstStyle/>
          <a:p>
            <a:r>
              <a:rPr lang="ru-RU" dirty="0" smtClean="0"/>
              <a:t>варианты </a:t>
            </a:r>
            <a:r>
              <a:rPr lang="ru-RU" dirty="0"/>
              <a:t>моделирования литой основы комбинированных коронок.</a:t>
            </a:r>
            <a:br>
              <a:rPr lang="ru-RU" dirty="0"/>
            </a:br>
            <a:r>
              <a:rPr lang="ru-RU" dirty="0"/>
              <a:t>а — виды металлического остова коронок на резцы, </a:t>
            </a:r>
            <a:r>
              <a:rPr lang="ru-RU" dirty="0" err="1"/>
              <a:t>клыкн</a:t>
            </a:r>
            <a:r>
              <a:rPr lang="ru-RU" dirty="0"/>
              <a:t> и </a:t>
            </a:r>
            <a:r>
              <a:rPr lang="ru-RU" dirty="0" err="1"/>
              <a:t>премоляры</a:t>
            </a:r>
            <a:r>
              <a:rPr lang="ru-RU" dirty="0"/>
              <a:t>; б — изготовление коронок с применением стандартных зубов из пластмассы.</a:t>
            </a:r>
            <a:br>
              <a:rPr lang="ru-RU" dirty="0"/>
            </a:b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3528" y="3717032"/>
            <a:ext cx="8321266" cy="2553052"/>
          </a:xfrm>
        </p:spPr>
      </p:pic>
    </p:spTree>
    <p:extLst>
      <p:ext uri="{BB962C8B-B14F-4D97-AF65-F5344CB8AC3E}">
        <p14:creationId xmlns:p14="http://schemas.microsoft.com/office/powerpoint/2010/main" val="305116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243830"/>
            <a:ext cx="7924800" cy="4114800"/>
          </a:xfrm>
        </p:spPr>
        <p:txBody>
          <a:bodyPr>
            <a:normAutofit/>
          </a:bodyPr>
          <a:lstStyle/>
          <a:p>
            <a:r>
              <a:rPr lang="ru-RU" sz="3200" dirty="0"/>
              <a:t>Схема расположения </a:t>
            </a:r>
            <a:r>
              <a:rPr lang="ru-RU" sz="3200" dirty="0" err="1"/>
              <a:t>ретенционных</a:t>
            </a:r>
            <a:r>
              <a:rPr lang="ru-RU" sz="3200" dirty="0"/>
              <a:t> пунктов на поверхности каркаса коронки для удержания облицовочного слоя пластмассы (стрелками указаны зоны ретенции).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752344"/>
            <a:ext cx="5802151" cy="3845008"/>
          </a:xfrm>
          <a:prstGeom prst="rect">
            <a:avLst/>
          </a:prstGeom>
        </p:spPr>
      </p:pic>
    </p:spTree>
    <p:extLst>
      <p:ext uri="{BB962C8B-B14F-4D97-AF65-F5344CB8AC3E}">
        <p14:creationId xmlns:p14="http://schemas.microsoft.com/office/powerpoint/2010/main" val="118736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332656"/>
            <a:ext cx="7994848" cy="6192688"/>
          </a:xfrm>
        </p:spPr>
        <p:txBody>
          <a:bodyPr>
            <a:noAutofit/>
          </a:bodyPr>
          <a:lstStyle/>
          <a:p>
            <a:r>
              <a:rPr lang="ru-RU" sz="2800" dirty="0"/>
              <a:t>После того как коронка отлита, ее полируют. В некоторых случаях в вестибулярной поверхности приходится углублять нарезки. Это делают на бормашине колесовидным бором. Далее моделируют воском вестибулярную поверхность коронки, снимают ее с модели и гипсуют в кювете. Затем следуют </a:t>
            </a:r>
            <a:r>
              <a:rPr lang="ru-RU" sz="2800" dirty="0" err="1"/>
              <a:t>выплавление</a:t>
            </a:r>
            <a:r>
              <a:rPr lang="ru-RU" sz="2800" dirty="0"/>
              <a:t> воска, формование, полимеризация, отделка и полировка пластмассовой облицовки и коронки.</a:t>
            </a:r>
          </a:p>
          <a:p>
            <a:r>
              <a:rPr lang="ru-RU" sz="2800" dirty="0"/>
              <a:t>Перед формованием необходимо тщательно промыть мономером вестибулярную поверхность коронки, особенно имеющиеся на ней гранулы и нарезки, и покрыть ее тонким слоем косметического разделительного лака.</a:t>
            </a:r>
          </a:p>
          <a:p>
            <a:endParaRPr lang="ru-RU" sz="2800" dirty="0"/>
          </a:p>
        </p:txBody>
      </p:sp>
    </p:spTree>
    <p:extLst>
      <p:ext uri="{BB962C8B-B14F-4D97-AF65-F5344CB8AC3E}">
        <p14:creationId xmlns:p14="http://schemas.microsoft.com/office/powerpoint/2010/main" val="243189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84784"/>
            <a:ext cx="7924800" cy="1143000"/>
          </a:xfrm>
        </p:spPr>
        <p:txBody>
          <a:bodyPr/>
          <a:lstStyle/>
          <a:p>
            <a:r>
              <a:rPr lang="ru-RU" b="1" dirty="0"/>
              <a:t>Протезирование металлокерамическими конструкциями</a:t>
            </a:r>
            <a:r>
              <a:rPr lang="ru-RU" dirty="0"/>
              <a:t> (металлокерамика) осуществляется в несколько этапов.</a:t>
            </a:r>
            <a:r>
              <a:rPr lang="ru-RU" b="1" dirty="0"/>
              <a:t/>
            </a:r>
            <a:br>
              <a:rPr lang="ru-RU" b="1" dirty="0"/>
            </a:br>
            <a:endParaRPr lang="ru-RU" dirty="0"/>
          </a:p>
        </p:txBody>
      </p:sp>
      <p:sp>
        <p:nvSpPr>
          <p:cNvPr id="3" name="Объект 2"/>
          <p:cNvSpPr>
            <a:spLocks noGrp="1"/>
          </p:cNvSpPr>
          <p:nvPr>
            <p:ph sz="quarter" idx="13"/>
          </p:nvPr>
        </p:nvSpPr>
        <p:spPr>
          <a:xfrm>
            <a:off x="683568" y="2564904"/>
            <a:ext cx="7924800" cy="4114800"/>
          </a:xfrm>
        </p:spPr>
        <p:txBody>
          <a:bodyPr>
            <a:normAutofit/>
          </a:bodyPr>
          <a:lstStyle/>
          <a:p>
            <a:r>
              <a:rPr lang="ru-RU" sz="2400" dirty="0"/>
              <a:t>Сначала готовятся сами зубы - проводится терапевтическое лечение, а при необходимости, </a:t>
            </a:r>
            <a:r>
              <a:rPr lang="ru-RU" sz="2400" dirty="0" err="1"/>
              <a:t>депульпирование</a:t>
            </a:r>
            <a:r>
              <a:rPr lang="ru-RU" sz="2400" dirty="0"/>
              <a:t>. Потом зубы обрабатываются и стоматолог-ортопед снимает слепки. Модели передаются в зуботехническую лабораторию, где моделируются и отливаются металлические каркасы. После примерки каркасов и выбора цвета, на каркасы наносится фарфоровая масса нужных оттенков и запекается. После того, как протезы уже готовы, на них наносится глазурь для придания им более эстетического вида и натурального блеска.</a:t>
            </a:r>
          </a:p>
        </p:txBody>
      </p:sp>
    </p:spTree>
    <p:extLst>
      <p:ext uri="{BB962C8B-B14F-4D97-AF65-F5344CB8AC3E}">
        <p14:creationId xmlns:p14="http://schemas.microsoft.com/office/powerpoint/2010/main" val="214804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908720"/>
            <a:ext cx="9144000" cy="5184576"/>
          </a:xfrm>
        </p:spPr>
      </p:pic>
    </p:spTree>
    <p:extLst>
      <p:ext uri="{BB962C8B-B14F-4D97-AF65-F5344CB8AC3E}">
        <p14:creationId xmlns:p14="http://schemas.microsoft.com/office/powerpoint/2010/main" val="76498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332656"/>
            <a:ext cx="7924800" cy="4114800"/>
          </a:xfrm>
        </p:spPr>
        <p:txBody>
          <a:bodyPr>
            <a:noAutofit/>
          </a:bodyPr>
          <a:lstStyle/>
          <a:p>
            <a:r>
              <a:rPr lang="ru-RU" sz="2800" dirty="0"/>
              <a:t>Далее протезы фиксируются на подготовленных зубах в полости рта пациента на специальные цементы.</a:t>
            </a:r>
          </a:p>
          <a:p>
            <a:r>
              <a:rPr lang="ru-RU" sz="2800" dirty="0"/>
              <a:t>По показаниям в конструкции протеза можно комбинировать металлокерамику и цельнолитые металлические коронки.</a:t>
            </a:r>
          </a:p>
          <a:p>
            <a:r>
              <a:rPr lang="ru-RU" sz="2800" dirty="0"/>
              <a:t>Иногда для удешевления пациенту предлагается </a:t>
            </a:r>
            <a:r>
              <a:rPr lang="ru-RU" sz="2800" dirty="0" err="1"/>
              <a:t>металлоакриловая</a:t>
            </a:r>
            <a:r>
              <a:rPr lang="ru-RU" sz="2800" dirty="0"/>
              <a:t> (металлопластмассовая) конструкция протеза. Но такой протез значительно уступает металлокерамике по прочности и эстетике. Так же мономеры акриловых пластмасс оказывают неблагоприятное воздействие на слизистую оболочку полости рта, что у металлокерамики отсутствует.</a:t>
            </a:r>
          </a:p>
          <a:p>
            <a:r>
              <a:rPr lang="ru-RU" sz="2800" dirty="0"/>
              <a:t/>
            </a:r>
            <a:br>
              <a:rPr lang="ru-RU" sz="2800" dirty="0"/>
            </a:br>
            <a:endParaRPr lang="ru-RU" sz="2800" dirty="0"/>
          </a:p>
        </p:txBody>
      </p:sp>
    </p:spTree>
    <p:extLst>
      <p:ext uri="{BB962C8B-B14F-4D97-AF65-F5344CB8AC3E}">
        <p14:creationId xmlns:p14="http://schemas.microsoft.com/office/powerpoint/2010/main" val="96498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116632"/>
            <a:ext cx="7924800" cy="5598368"/>
          </a:xfrm>
        </p:spPr>
        <p:txBody>
          <a:bodyPr>
            <a:normAutofit/>
          </a:bodyPr>
          <a:lstStyle/>
          <a:p>
            <a:r>
              <a:rPr lang="ru-RU" sz="2400" dirty="0"/>
              <a:t>Несъемные протезы могут быть выполнены -из металла, пластмассы, керамических </a:t>
            </a:r>
            <a:r>
              <a:rPr lang="ru-RU" sz="2400" dirty="0" err="1"/>
              <a:t>материалрв</a:t>
            </a:r>
            <a:r>
              <a:rPr lang="ru-RU" sz="2400" dirty="0"/>
              <a:t>. Протезы из металла не отвечают современным эстетическим требованиям. Поэтому широкое распространение получили протезы, состоящие из металлической основы облицованной пластмассой (</a:t>
            </a:r>
            <a:r>
              <a:rPr lang="ru-RU" sz="2400" dirty="0" err="1"/>
              <a:t>металлоакриловые</a:t>
            </a:r>
            <a:r>
              <a:rPr lang="ru-RU" sz="2400" dirty="0"/>
              <a:t> протезы) или керамической массой (металлокерамические протезы). Эти виды протезов являются наиболее эффективными как в функциональном, так и в эстетическом отношении.</a:t>
            </a:r>
          </a:p>
          <a:p>
            <a:r>
              <a:rPr lang="ru-RU" sz="2400" dirty="0"/>
              <a:t>По форме и величине несъемные протезы должны соответствовать естественным коронкам зубов.</a:t>
            </a:r>
          </a:p>
          <a:p>
            <a:r>
              <a:rPr lang="ru-RU" sz="2400" dirty="0"/>
              <a:t>Искусственные зубы в несъемных протезах имеют форму и величину, отвечающие косметическим, функциональным и гигиеническим требованиям.</a:t>
            </a:r>
          </a:p>
          <a:p>
            <a:endParaRPr lang="ru-RU" sz="2400" dirty="0"/>
          </a:p>
        </p:txBody>
      </p:sp>
    </p:spTree>
    <p:extLst>
      <p:ext uri="{BB962C8B-B14F-4D97-AF65-F5344CB8AC3E}">
        <p14:creationId xmlns:p14="http://schemas.microsoft.com/office/powerpoint/2010/main" val="158816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04048" y="3068960"/>
            <a:ext cx="3759200" cy="35306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4429269" cy="2736304"/>
          </a:xfrm>
          <a:prstGeom prst="rect">
            <a:avLst/>
          </a:prstGeom>
        </p:spPr>
      </p:pic>
    </p:spTree>
    <p:extLst>
      <p:ext uri="{BB962C8B-B14F-4D97-AF65-F5344CB8AC3E}">
        <p14:creationId xmlns:p14="http://schemas.microsoft.com/office/powerpoint/2010/main" val="135662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13"/>
          </p:nvPr>
        </p:nvSpPr>
        <p:spPr>
          <a:xfrm>
            <a:off x="179512" y="260648"/>
            <a:ext cx="8568952" cy="4968552"/>
          </a:xfrm>
        </p:spPr>
        <p:txBody>
          <a:bodyPr>
            <a:noAutofit/>
          </a:bodyPr>
          <a:lstStyle/>
          <a:p>
            <a:r>
              <a:rPr lang="ru-RU" sz="2400" dirty="0"/>
              <a:t>Восстановление формы и величины коронок зубов при их поражении достигается различными способами протезирования и производится с учетом функции восстанавливаемых зубов. Знание особенностей строения каждого зуба в отдельности и их взаимоотношений с зубами-антагонистами является основой успеха клинической и лабораторной техники.</a:t>
            </a:r>
          </a:p>
          <a:p>
            <a:r>
              <a:rPr lang="ru-RU" sz="2400" dirty="0"/>
              <a:t>Следует помнить, что правильная форма коронки зуба придает естественный вид протезу и предохраняет десну от травмирования пищей.</a:t>
            </a:r>
          </a:p>
          <a:p>
            <a:r>
              <a:rPr lang="ru-RU" sz="2400" dirty="0"/>
              <a:t>Форму несъемных протезов воссоздают моделированием от руки в соответствии с анатомической особенностью естественных коронок зубов.</a:t>
            </a:r>
          </a:p>
          <a:p>
            <a:r>
              <a:rPr lang="ru-RU" sz="2400" dirty="0"/>
              <a:t>При изготовлении несъемных протезов во всех случаях приходится сошлифовывать (обтачивать) твердые ткани естественного зуба. </a:t>
            </a:r>
          </a:p>
          <a:p>
            <a:endParaRPr lang="ru-RU" sz="2400" dirty="0"/>
          </a:p>
        </p:txBody>
      </p:sp>
    </p:spTree>
    <p:extLst>
      <p:ext uri="{BB962C8B-B14F-4D97-AF65-F5344CB8AC3E}">
        <p14:creationId xmlns:p14="http://schemas.microsoft.com/office/powerpoint/2010/main" val="77182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7924800" cy="4114800"/>
          </a:xfrm>
        </p:spPr>
        <p:txBody>
          <a:bodyPr>
            <a:noAutofit/>
          </a:bodyPr>
          <a:lstStyle/>
          <a:p>
            <a:r>
              <a:rPr lang="ru-RU" sz="3200" dirty="0"/>
              <a:t>Некачественно изготовленный протез: неточность воссоздания формы зуба, плохой контактный пункт между искусственной и естественной коронками, невыверенные окклюзионные контакты, нарушение технологии изготовления протезов — может привести к весьма разнообразным, подчас тяжелым, осложнениям и заболеваниям (воспаление — острое или хроническое, травма пародонта, явление гальванизма и т. д.)</a:t>
            </a:r>
          </a:p>
        </p:txBody>
      </p:sp>
    </p:spTree>
    <p:extLst>
      <p:ext uri="{BB962C8B-B14F-4D97-AF65-F5344CB8AC3E}">
        <p14:creationId xmlns:p14="http://schemas.microsoft.com/office/powerpoint/2010/main" val="342596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7924800" cy="4114800"/>
          </a:xfrm>
        </p:spPr>
        <p:txBody>
          <a:bodyPr>
            <a:noAutofit/>
          </a:bodyPr>
          <a:lstStyle/>
          <a:p>
            <a:r>
              <a:rPr lang="ru-RU" sz="2800" dirty="0"/>
              <a:t> К </a:t>
            </a:r>
            <a:r>
              <a:rPr lang="ru-RU" sz="2800" b="1" dirty="0" smtClean="0"/>
              <a:t>несъемным </a:t>
            </a:r>
            <a:r>
              <a:rPr lang="ru-RU" sz="2800" dirty="0" smtClean="0"/>
              <a:t>относят</a:t>
            </a:r>
            <a:r>
              <a:rPr lang="ru-RU" sz="2800" dirty="0"/>
              <a:t> </a:t>
            </a:r>
            <a:r>
              <a:rPr lang="ru-RU" sz="2800" b="1" dirty="0">
                <a:solidFill>
                  <a:srgbClr val="FF0000"/>
                </a:solidFill>
              </a:rPr>
              <a:t>искусственные коронки и мостовидные протезы</a:t>
            </a:r>
            <a:r>
              <a:rPr lang="ru-RU" sz="2800" dirty="0"/>
              <a:t>. </a:t>
            </a:r>
            <a:endParaRPr lang="ru-RU" sz="2800" dirty="0" smtClean="0"/>
          </a:p>
          <a:p>
            <a:r>
              <a:rPr lang="ru-RU" sz="2800" dirty="0" smtClean="0"/>
              <a:t>В </a:t>
            </a:r>
            <a:r>
              <a:rPr lang="ru-RU" sz="2800" dirty="0"/>
              <a:t>свою очередь коронки бывают </a:t>
            </a:r>
            <a:r>
              <a:rPr lang="ru-RU" sz="2800" b="1" dirty="0">
                <a:solidFill>
                  <a:srgbClr val="FF0000"/>
                </a:solidFill>
              </a:rPr>
              <a:t>восстановительные</a:t>
            </a:r>
            <a:r>
              <a:rPr lang="ru-RU" sz="2800" dirty="0"/>
              <a:t>(восстанавливают анатомическую форму зуба и предупреждают его дальнейшее разрушение) и </a:t>
            </a:r>
            <a:r>
              <a:rPr lang="ru-RU" sz="2800" b="1" dirty="0">
                <a:solidFill>
                  <a:srgbClr val="FF0000"/>
                </a:solidFill>
              </a:rPr>
              <a:t>фиксирующие</a:t>
            </a:r>
            <a:r>
              <a:rPr lang="ru-RU" sz="2800" dirty="0"/>
              <a:t>(закрепляют мостовидный протез на опорных зубах). Материалом для изготовления коронок и мостовидных протезов служат: </a:t>
            </a:r>
            <a:r>
              <a:rPr lang="ru-RU" sz="2800" b="1" dirty="0">
                <a:solidFill>
                  <a:srgbClr val="FF0000"/>
                </a:solidFill>
              </a:rPr>
              <a:t>нержавеющая сталь, пластмасса, керамика, сплавы из золота</a:t>
            </a:r>
            <a:r>
              <a:rPr lang="ru-RU" sz="2800" dirty="0">
                <a:solidFill>
                  <a:srgbClr val="FF0000"/>
                </a:solidFill>
              </a:rPr>
              <a:t> и др</a:t>
            </a:r>
            <a:r>
              <a:rPr lang="ru-RU" sz="2800" dirty="0" smtClean="0"/>
              <a:t>.</a:t>
            </a:r>
          </a:p>
          <a:p>
            <a:r>
              <a:rPr lang="ru-RU" sz="2800" dirty="0" smtClean="0"/>
              <a:t> </a:t>
            </a:r>
            <a:r>
              <a:rPr lang="ru-RU" sz="2800" dirty="0"/>
              <a:t>По способу изготовления коронки делят на </a:t>
            </a:r>
            <a:r>
              <a:rPr lang="ru-RU" sz="2800" b="1" dirty="0">
                <a:solidFill>
                  <a:srgbClr val="FF0000"/>
                </a:solidFill>
              </a:rPr>
              <a:t>штампованные</a:t>
            </a:r>
            <a:r>
              <a:rPr lang="ru-RU" sz="2800" dirty="0"/>
              <a:t> (изготавливают из стандартных металлических гильз) и </a:t>
            </a:r>
            <a:r>
              <a:rPr lang="ru-RU" sz="2800" b="1" dirty="0">
                <a:solidFill>
                  <a:srgbClr val="FF0000"/>
                </a:solidFill>
              </a:rPr>
              <a:t>литые</a:t>
            </a:r>
            <a:r>
              <a:rPr lang="ru-RU" sz="2800" dirty="0">
                <a:solidFill>
                  <a:srgbClr val="FF0000"/>
                </a:solidFill>
              </a:rPr>
              <a:t>.</a:t>
            </a:r>
          </a:p>
        </p:txBody>
      </p:sp>
    </p:spTree>
    <p:extLst>
      <p:ext uri="{BB962C8B-B14F-4D97-AF65-F5344CB8AC3E}">
        <p14:creationId xmlns:p14="http://schemas.microsoft.com/office/powerpoint/2010/main" val="171802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327" y="-13467"/>
            <a:ext cx="3204673" cy="6858000"/>
          </a:xfrm>
          <a:prstGeom prst="rect">
            <a:avLst/>
          </a:prstGeom>
        </p:spPr>
      </p:pic>
      <p:sp>
        <p:nvSpPr>
          <p:cNvPr id="3" name="Объект 2"/>
          <p:cNvSpPr>
            <a:spLocks noGrp="1"/>
          </p:cNvSpPr>
          <p:nvPr>
            <p:ph sz="quarter" idx="13"/>
          </p:nvPr>
        </p:nvSpPr>
        <p:spPr>
          <a:xfrm>
            <a:off x="-8028" y="332656"/>
            <a:ext cx="7924800" cy="2520280"/>
          </a:xfrm>
        </p:spPr>
        <p:txBody>
          <a:bodyPr>
            <a:noAutofit/>
          </a:bodyPr>
          <a:lstStyle/>
          <a:p>
            <a:r>
              <a:rPr lang="ru-RU" sz="2400" b="1" dirty="0"/>
              <a:t>Штампованные металлические коронки и фиксирующиеся на них мостовидные протезы</a:t>
            </a:r>
            <a:r>
              <a:rPr lang="ru-RU" sz="2400" dirty="0"/>
              <a:t> (рис.1). Отличаются высокой прочностью и долговечностью. Достаточно просты в изготовлении. Самый главный недостаток — </a:t>
            </a:r>
            <a:r>
              <a:rPr lang="ru-RU" sz="2400" b="1" dirty="0"/>
              <a:t>отсутствие эстетики</a:t>
            </a:r>
            <a:r>
              <a:rPr lang="ru-RU" sz="2400" dirty="0"/>
              <a:t>. Не рекомендуется ставить в полость рта коронки из разных сплавов, т.к. могут развиться явления </a:t>
            </a:r>
            <a:r>
              <a:rPr lang="ru-RU" sz="2400" dirty="0" err="1"/>
              <a:t>гальваноза</a:t>
            </a:r>
            <a:r>
              <a:rPr lang="ru-RU" sz="2400" dirty="0"/>
              <a:t>. Чтобы облагородить металлические коронки, был предложен способ напыления их нитридом титана. Внешне такие коронки не отличить от золотых, однако на «желтые» зубы мода, кажется, безвозвратно уходит в прошлое.</a:t>
            </a:r>
          </a:p>
        </p:txBody>
      </p:sp>
    </p:spTree>
    <p:extLst>
      <p:ext uri="{BB962C8B-B14F-4D97-AF65-F5344CB8AC3E}">
        <p14:creationId xmlns:p14="http://schemas.microsoft.com/office/powerpoint/2010/main" val="654972312"/>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TotalTime>
  <Words>1844</Words>
  <Application>Microsoft Office PowerPoint</Application>
  <PresentationFormat>Экран (4:3)</PresentationFormat>
  <Paragraphs>61</Paragraphs>
  <Slides>30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30</vt:i4>
      </vt:variant>
    </vt:vector>
  </HeadingPairs>
  <TitlesOfParts>
    <vt:vector size="33" baseType="lpstr">
      <vt:lpstr>Arial</vt:lpstr>
      <vt:lpstr>Arial Narrow</vt:lpstr>
      <vt:lpstr>Горизонт</vt:lpstr>
      <vt:lpstr>Протезирование больных с дефектами зубов и зубных рядов несъемными фарфоровыми, металлокерамическими, металлоакриловыми протезами.</vt:lpstr>
      <vt:lpstr>  НЕСЪЕМНЫЕ ПРОТЕЗЫ И ТЕХНОЛОГИЯ ИХ ИЗГОТОВЛЕНИЯ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Мостовидные протезы из фарфора </vt:lpstr>
      <vt:lpstr>Презентация PowerPoint</vt:lpstr>
      <vt:lpstr>Презентация PowerPoint</vt:lpstr>
      <vt:lpstr>Последовательность изготовления мостовидного протеза из фарфора (В. Ю. Курляндскии):. а — зубы после препарирований: б—металлические колпачки; н—протез после второго обжига; г— готовый протез на модели </vt:lpstr>
      <vt:lpstr>Презентация PowerPoint</vt:lpstr>
      <vt:lpstr>Презентация PowerPoint</vt:lpstr>
      <vt:lpstr>Презентация PowerPoint</vt:lpstr>
      <vt:lpstr>Коронки из металлоакрила достаточно практичны, и стоит выделить несколько пунктов:</vt:lpstr>
      <vt:lpstr>Презентация PowerPoint</vt:lpstr>
      <vt:lpstr>ЦЕЛЬНОЛИТЫЕ МЕТАЛЛОАКРИЛОВЫЕ МОСТОВИДНЫЕ ПРОТЕЗЫ </vt:lpstr>
      <vt:lpstr>Презентация PowerPoint</vt:lpstr>
      <vt:lpstr>ЛИТЫЕ МЕТАЛЛОАКРИЛОВЫЕ КОРОНКИ </vt:lpstr>
      <vt:lpstr>Презентация PowerPoint</vt:lpstr>
      <vt:lpstr>Презентация PowerPoint</vt:lpstr>
      <vt:lpstr>Комбинированные слепки (слева) и разъемные модели (справа) при изготовлении металлоакриловых и металлокерамических коронок. а — получение слепка с зубов с применением колец; 6 ~ комбинированный слепок; в — форма культей препарированных зубов, видны уступы линнн шеек зубов; г — части разъемной модели. </vt:lpstr>
      <vt:lpstr>Презентация PowerPoint</vt:lpstr>
      <vt:lpstr>варианты моделирования литой основы комбинированных коронок. а — виды металлического остова коронок на резцы, клыкн и премоляры; б — изготовление коронок с применением стандартных зубов из пластмассы. </vt:lpstr>
      <vt:lpstr>Презентация PowerPoint</vt:lpstr>
      <vt:lpstr>Презентация PowerPoint</vt:lpstr>
      <vt:lpstr>Протезирование металлокерамическими конструкциями (металлокерамика) осуществляется в несколько этапов.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Протезирование больных с дефектами зубов и зубных рядов несъемными фарфоровыми, металлокерамическими, металлоакриловыми протезами.</dc:title>
  <dc:creator>SJ</dc:creator>
  <cp:lastModifiedBy>Пользователь Windows</cp:lastModifiedBy>
  <cp:revision>6</cp:revision>
  <dcterms:created xsi:type="dcterms:W3CDTF">2014-10-13T19:53:45Z</dcterms:created>
  <dcterms:modified xsi:type="dcterms:W3CDTF">2023-03-14T10:26:29Z</dcterms:modified>
</cp:coreProperties>
</file>