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6" r:id="rId22"/>
    <p:sldId id="287" r:id="rId23"/>
    <p:sldId id="289" r:id="rId24"/>
    <p:sldId id="290" r:id="rId25"/>
    <p:sldId id="291" r:id="rId26"/>
    <p:sldId id="29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6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0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2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9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4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0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4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6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8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4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5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1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4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7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2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B03B34-307D-4EFA-82F2-8C24B5AA0344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C233EF-5C56-4A0D-914E-0BC1D59CF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0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9" y="1679336"/>
            <a:ext cx="6815669" cy="1881553"/>
          </a:xfrm>
        </p:spPr>
        <p:txBody>
          <a:bodyPr/>
          <a:lstStyle/>
          <a:p>
            <a:r>
              <a:rPr lang="ru-RU" sz="4000" b="1" dirty="0"/>
              <a:t>Клинико-лабораторные этапы изготовления литых коронок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8192" y="3701563"/>
            <a:ext cx="3094893" cy="15122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14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оттиска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3" y="2556932"/>
            <a:ext cx="4525106" cy="3318936"/>
          </a:xfrm>
        </p:spPr>
        <p:txBody>
          <a:bodyPr/>
          <a:lstStyle/>
          <a:p>
            <a:pPr algn="just"/>
            <a:r>
              <a:rPr lang="ru-RU" dirty="0" smtClean="0"/>
              <a:t>Ортопедическое </a:t>
            </a:r>
            <a:r>
              <a:rPr lang="ru-RU" dirty="0"/>
              <a:t>лечение цельнолитыми мостовидными протезами предусматривает снятие двойного оттиска современными силиконовыми массами. </a:t>
            </a:r>
          </a:p>
        </p:txBody>
      </p:sp>
    </p:spTree>
    <p:extLst>
      <p:ext uri="{BB962C8B-B14F-4D97-AF65-F5344CB8AC3E}">
        <p14:creationId xmlns:p14="http://schemas.microsoft.com/office/powerpoint/2010/main" val="262798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22711" r="191" b="16641"/>
          <a:stretch/>
        </p:blipFill>
        <p:spPr>
          <a:xfrm>
            <a:off x="1017790" y="949569"/>
            <a:ext cx="10456736" cy="47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5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Лабораторный этап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5756029" cy="3318936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зуботехнической лаборатории техник- лаборант, получив двойной отпечаток, готовит комбинированную разборную модель.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846" t="28769" r="2846" b="5231"/>
          <a:stretch/>
        </p:blipFill>
        <p:spPr>
          <a:xfrm>
            <a:off x="7315200" y="2103968"/>
            <a:ext cx="3833446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9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6914" y="1391334"/>
            <a:ext cx="4246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Модели верхней и нижней челюстей </a:t>
            </a:r>
            <a:r>
              <a:rPr lang="ru-RU" sz="2400" dirty="0" err="1" smtClean="0"/>
              <a:t>загипсовывают</a:t>
            </a:r>
            <a:r>
              <a:rPr lang="ru-RU" sz="2400" dirty="0" smtClean="0"/>
              <a:t> в </a:t>
            </a:r>
            <a:r>
              <a:rPr lang="ru-RU" sz="2400" dirty="0" err="1" smtClean="0"/>
              <a:t>артикулятор</a:t>
            </a:r>
            <a:r>
              <a:rPr lang="ru-RU" sz="2400" dirty="0" smtClean="0"/>
              <a:t> в положении центральной окклюзии.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5246" y="1391334"/>
            <a:ext cx="4026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Далее техник-лаборант моделирует восковую композицию цельнолитого мостовидного протеза.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595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5854" y="1033028"/>
            <a:ext cx="7578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 Снятие восковой композиции, создание литниковой системы.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Перевод воска в металл методом литья.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317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5756029" cy="3318936"/>
          </a:xfrm>
        </p:spPr>
        <p:txBody>
          <a:bodyPr/>
          <a:lstStyle/>
          <a:p>
            <a:pPr algn="just"/>
            <a:r>
              <a:rPr lang="ru-RU" dirty="0"/>
              <a:t>Зубной техник проводит припасовки сначала каждой цельнолитой коронки на гипсовых культях зуба, а затем - всего мостовидного протеза.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3424" t="23385" r="4922" b="25846"/>
          <a:stretch/>
        </p:blipFill>
        <p:spPr>
          <a:xfrm>
            <a:off x="7570176" y="2765669"/>
            <a:ext cx="3174024" cy="29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1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клинический этап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3" y="2576146"/>
            <a:ext cx="9601196" cy="3318936"/>
          </a:xfrm>
        </p:spPr>
        <p:txBody>
          <a:bodyPr/>
          <a:lstStyle/>
          <a:p>
            <a:r>
              <a:rPr lang="ru-RU" dirty="0" smtClean="0"/>
              <a:t>Готовый </a:t>
            </a:r>
            <a:r>
              <a:rPr lang="ru-RU" dirty="0"/>
              <a:t>цельнолитой мостовидный протез подробно осматривают, оценивают его. Перед наложением на опорные зубы необходимо осмотреть внутреннюю поверхность искусственных коронок, производится шлифовка. </a:t>
            </a:r>
          </a:p>
        </p:txBody>
      </p:sp>
    </p:spTree>
    <p:extLst>
      <p:ext uri="{BB962C8B-B14F-4D97-AF65-F5344CB8AC3E}">
        <p14:creationId xmlns:p14="http://schemas.microsoft.com/office/powerpoint/2010/main" val="12073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90246"/>
            <a:ext cx="9932375" cy="4941276"/>
          </a:xfrm>
        </p:spPr>
        <p:txBody>
          <a:bodyPr/>
          <a:lstStyle/>
          <a:p>
            <a:pPr algn="just"/>
            <a:r>
              <a:rPr lang="ru-RU" dirty="0"/>
              <a:t>Оценка качества готового мостовидного протеза завершается проверкой состояния промывного пространства или касательной формы промежуточной части. </a:t>
            </a:r>
            <a:endParaRPr lang="ru-RU" dirty="0" smtClean="0"/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протез полностью соответствует указанным требованиям и после коррекции восстановлена полированная поверхность. Фиксацию мостовидного протеза проводим с помощью цемента. </a:t>
            </a:r>
          </a:p>
        </p:txBody>
      </p:sp>
    </p:spTree>
    <p:extLst>
      <p:ext uri="{BB962C8B-B14F-4D97-AF65-F5344CB8AC3E}">
        <p14:creationId xmlns:p14="http://schemas.microsoft.com/office/powerpoint/2010/main" val="150765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Металлокерамические мостовидные протезы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6081344" cy="3318936"/>
          </a:xfrm>
        </p:spPr>
        <p:txBody>
          <a:bodyPr/>
          <a:lstStyle/>
          <a:p>
            <a:pPr algn="just"/>
            <a:r>
              <a:rPr lang="ru-RU" dirty="0" smtClean="0"/>
              <a:t>Металлокерамические </a:t>
            </a:r>
            <a:r>
              <a:rPr lang="ru-RU" dirty="0"/>
              <a:t>мостовидные конструкции сочетают в себе преимущества цельнолитых и фарфоровых протезов, отличаясь высокой прочностью, эстетичностью, устойчивостью к стиранию, индифферентностью к ним тканей полости рта. </a:t>
            </a:r>
          </a:p>
        </p:txBody>
      </p:sp>
    </p:spTree>
    <p:extLst>
      <p:ext uri="{BB962C8B-B14F-4D97-AF65-F5344CB8AC3E}">
        <p14:creationId xmlns:p14="http://schemas.microsoft.com/office/powerpoint/2010/main" val="539051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Показания к применению металлокерамических мостовидных протезов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6476998" cy="3318936"/>
          </a:xfrm>
        </p:spPr>
        <p:txBody>
          <a:bodyPr/>
          <a:lstStyle/>
          <a:p>
            <a:pPr algn="just"/>
            <a:r>
              <a:rPr lang="ru-RU" dirty="0" smtClean="0"/>
              <a:t>Основным </a:t>
            </a:r>
            <a:r>
              <a:rPr lang="ru-RU" dirty="0"/>
              <a:t>показанием к применению металлокерамических мостовидных протезов является замещение, как правило, небольших (12 зуба) дефектов зубного ряда. </a:t>
            </a:r>
          </a:p>
        </p:txBody>
      </p:sp>
    </p:spTree>
    <p:extLst>
      <p:ext uri="{BB962C8B-B14F-4D97-AF65-F5344CB8AC3E}">
        <p14:creationId xmlns:p14="http://schemas.microsoft.com/office/powerpoint/2010/main" val="401614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Современный технический уровень ортопедической  стоматологии способ­ствует широкому внедрению в практику литых металлических коронок. По конструкции они разделяют на: цельнолитые (без облицовки), литые с пластмас­совой облицовкой (</a:t>
            </a:r>
            <a:r>
              <a:rPr lang="ru-RU" dirty="0" err="1"/>
              <a:t>металлоакриловые</a:t>
            </a:r>
            <a:r>
              <a:rPr lang="ru-RU" dirty="0"/>
              <a:t>) и металлокерамические. По сравнению со штампованными литые коронки обладают рядом преимуществ: более точно прилегают к зубам в области шеек, менее травмируют ткани десны, так как края коронок возможно располагать в зависимости от клинических требо­ваний на заданном уровне, не создают </a:t>
            </a:r>
            <a:r>
              <a:rPr lang="ru-RU" dirty="0" err="1"/>
              <a:t>ретенционных</a:t>
            </a:r>
            <a:r>
              <a:rPr lang="ru-RU" dirty="0"/>
              <a:t> пунктов для задержки пищи, лучше восстанавливают анатомическую форму зубов, </a:t>
            </a:r>
            <a:r>
              <a:rPr lang="ru-RU" dirty="0" err="1"/>
              <a:t>окклюзионные</a:t>
            </a:r>
            <a:r>
              <a:rPr lang="ru-RU" dirty="0"/>
              <a:t> контакты. Меньше или почти не истираются. При применении фарфоровой или пластмассовой облицовки достигается высокий эстетический эффект. К недостаткам можно отнести необходимость несколько большего препарирования твердых тканей зубов, а также сложность снятия литых коронок.</a:t>
            </a:r>
          </a:p>
        </p:txBody>
      </p:sp>
    </p:spTree>
    <p:extLst>
      <p:ext uri="{BB962C8B-B14F-4D97-AF65-F5344CB8AC3E}">
        <p14:creationId xmlns:p14="http://schemas.microsoft.com/office/powerpoint/2010/main" val="1060972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123" y="1338581"/>
            <a:ext cx="4346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Абсолютными противопоказаниями к применению металлокерамических протезов являются: 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Зубы с живой пульпой у детей и подростков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Пародонтит тяжелой формы.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1154" y="1338581"/>
            <a:ext cx="39858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Относительные противопоказания к применению металлокерамических протезов: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Аномалии прикуса с глубоким резцовым перекрытием.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Патологическая </a:t>
            </a:r>
            <a:r>
              <a:rPr lang="ru-RU" dirty="0" err="1" smtClean="0"/>
              <a:t>стираемость</a:t>
            </a:r>
            <a:r>
              <a:rPr lang="ru-RU" dirty="0" smtClean="0"/>
              <a:t> твердых тканей зубов.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Парафункции</a:t>
            </a:r>
            <a:r>
              <a:rPr lang="ru-RU" dirty="0" smtClean="0"/>
              <a:t> жевательных мышц (</a:t>
            </a:r>
            <a:r>
              <a:rPr lang="ru-RU" dirty="0" err="1" smtClean="0"/>
              <a:t>бруксизм</a:t>
            </a:r>
            <a:r>
              <a:rPr lang="ru-RU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Недостаточная высота коронок естественных зубов, особенно при наличии значительных дефектов зубных рядов.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47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248508"/>
            <a:ext cx="9601196" cy="4627360"/>
          </a:xfrm>
        </p:spPr>
        <p:txBody>
          <a:bodyPr/>
          <a:lstStyle/>
          <a:p>
            <a:r>
              <a:rPr lang="ru-RU" dirty="0"/>
              <a:t> Внутренняя часть металлокерамической коронки состоит из сплавов металла. Внутри коронки находится литой каркас толщиной от 0,3 до 0,5 мм. </a:t>
            </a:r>
          </a:p>
        </p:txBody>
      </p:sp>
    </p:spTree>
    <p:extLst>
      <p:ext uri="{BB962C8B-B14F-4D97-AF65-F5344CB8AC3E}">
        <p14:creationId xmlns:p14="http://schemas.microsoft.com/office/powerpoint/2010/main" val="241968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3894992"/>
            <a:ext cx="10178560" cy="198087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Впоследствии каркас облицовывается специальной керамической массой, которую изготавливают специально для стоматологических потребностей. Облицовка наносится вручную в несколько слоев. После нанесения отдельного слоя конструкция проходит обжиг в специальной печи, где удерживается температура в 950 градусов.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692" t="56462" r="20269" b="5692"/>
          <a:stretch/>
        </p:blipFill>
        <p:spPr>
          <a:xfrm>
            <a:off x="3439259" y="1107829"/>
            <a:ext cx="5591908" cy="2600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804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385" t="20309" r="16346" b="11690"/>
          <a:stretch/>
        </p:blipFill>
        <p:spPr>
          <a:xfrm>
            <a:off x="3024556" y="1213340"/>
            <a:ext cx="6101860" cy="46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71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3" y="914400"/>
            <a:ext cx="4824044" cy="496146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Фиксацию металлокерамического протеза лучше сначала провести временно (например водным дентином), что позволит в случае возникновения каких-либо осложнений ликвидировать их, не нарушая целостности каркаса, а иногда и всего протеза. Окончательную фиксацию металлокерамического мостовидного протеза цементом проводят традиционным способом. </a:t>
            </a:r>
          </a:p>
        </p:txBody>
      </p:sp>
    </p:spTree>
    <p:extLst>
      <p:ext uri="{BB962C8B-B14F-4D97-AF65-F5344CB8AC3E}">
        <p14:creationId xmlns:p14="http://schemas.microsoft.com/office/powerpoint/2010/main" val="42524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и минусы металлокерамики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5166944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Плюсы </a:t>
            </a:r>
            <a:r>
              <a:rPr lang="ru-RU" b="1" u="sng" dirty="0"/>
              <a:t>металлокерамики: </a:t>
            </a:r>
            <a:endParaRPr lang="ru-RU" b="1" u="sng" dirty="0" smtClean="0"/>
          </a:p>
          <a:p>
            <a:r>
              <a:rPr lang="ru-RU" dirty="0" smtClean="0"/>
              <a:t>Гигиеничная </a:t>
            </a:r>
          </a:p>
          <a:p>
            <a:r>
              <a:rPr lang="ru-RU" dirty="0" smtClean="0"/>
              <a:t>Имеет </a:t>
            </a:r>
            <a:r>
              <a:rPr lang="ru-RU" dirty="0"/>
              <a:t>малый вес, не перегружает опорные зубы </a:t>
            </a:r>
            <a:endParaRPr lang="ru-RU" dirty="0" smtClean="0"/>
          </a:p>
          <a:p>
            <a:r>
              <a:rPr lang="ru-RU" dirty="0" smtClean="0"/>
              <a:t>Прекрасно </a:t>
            </a:r>
            <a:r>
              <a:rPr lang="ru-RU" dirty="0"/>
              <a:t>выдерживает жевательную нагрузку от зубов антагонистов </a:t>
            </a:r>
            <a:endParaRPr lang="ru-RU" dirty="0" smtClean="0"/>
          </a:p>
          <a:p>
            <a:r>
              <a:rPr lang="ru-RU" dirty="0" smtClean="0"/>
              <a:t>Долговечна </a:t>
            </a:r>
            <a:r>
              <a:rPr lang="ru-RU" dirty="0"/>
              <a:t>(средний срок годности лет)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меру эстетична и естественна </a:t>
            </a:r>
            <a:endParaRPr lang="ru-RU" dirty="0" smtClean="0"/>
          </a:p>
          <a:p>
            <a:r>
              <a:rPr lang="ru-RU" dirty="0" smtClean="0"/>
              <a:t>Доступна </a:t>
            </a:r>
            <a:r>
              <a:rPr lang="ru-RU" dirty="0"/>
              <a:t>по цене. </a:t>
            </a:r>
          </a:p>
        </p:txBody>
      </p:sp>
    </p:spTree>
    <p:extLst>
      <p:ext uri="{BB962C8B-B14F-4D97-AF65-F5344CB8AC3E}">
        <p14:creationId xmlns:p14="http://schemas.microsoft.com/office/powerpoint/2010/main" val="183897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Минусы металлокерамики: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редких случаях, (менее 5%) возможна аллергия на металлический сплав каркаса металлокерамической коронки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Крайне редко (менее 0.1%) возможно окисление каркаса металлокерамического моста или коронки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со временем, появилась рецессия (убыль) десны, в районе шейки опорного зуба, при отсутствии на металлокерамических коронках плечевой керамической массы, может просвечивать торцевой металлический край коронки. </a:t>
            </a:r>
          </a:p>
        </p:txBody>
      </p:sp>
    </p:spTree>
    <p:extLst>
      <p:ext uri="{BB962C8B-B14F-4D97-AF65-F5344CB8AC3E}">
        <p14:creationId xmlns:p14="http://schemas.microsoft.com/office/powerpoint/2010/main" val="343855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6" y="615466"/>
            <a:ext cx="9601196" cy="901327"/>
          </a:xfrm>
        </p:spPr>
        <p:txBody>
          <a:bodyPr>
            <a:normAutofit/>
          </a:bodyPr>
          <a:lstStyle/>
          <a:p>
            <a:r>
              <a:rPr lang="ru-RU" dirty="0"/>
              <a:t>Мостовидный протез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406" y="2725616"/>
            <a:ext cx="3590855" cy="22496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73365" y="2532187"/>
            <a:ext cx="3657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Любая конструкция ортопедического мостовидного протеза включает две опоры и более (медиальную и дистальную) и промежуточную часть (тело) в виде искусственных зубов. </a:t>
            </a:r>
          </a:p>
        </p:txBody>
      </p:sp>
    </p:spTree>
    <p:extLst>
      <p:ext uri="{BB962C8B-B14F-4D97-AF65-F5344CB8AC3E}">
        <p14:creationId xmlns:p14="http://schemas.microsoft.com/office/powerpoint/2010/main" val="217504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Цельнолитые металлические мостовидные протезы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468208" cy="3318936"/>
          </a:xfrm>
        </p:spPr>
        <p:txBody>
          <a:bodyPr/>
          <a:lstStyle/>
          <a:p>
            <a:pPr algn="just"/>
            <a:r>
              <a:rPr lang="ru-RU" dirty="0" smtClean="0"/>
              <a:t>Главным </a:t>
            </a:r>
            <a:r>
              <a:rPr lang="ru-RU" dirty="0"/>
              <a:t>преимуществом цельнолитых мостовидных протезов является то, что с их помощью создается возможность обеспечения равномерного и плотного прилегания искусственных коронок к поверхности культи зуба, в том числе и в пришеечной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375611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Показания к применению цельнолитых мостовидных протезов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в случае потери от одного до четырех резцов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-в случае потери клыка;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/>
              <a:t>в случае потери </a:t>
            </a:r>
            <a:r>
              <a:rPr lang="ru-RU" dirty="0" err="1"/>
              <a:t>премоляра</a:t>
            </a:r>
            <a:r>
              <a:rPr lang="ru-RU" dirty="0"/>
              <a:t> или </a:t>
            </a:r>
            <a:r>
              <a:rPr lang="ru-RU" dirty="0" err="1"/>
              <a:t>премоляров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-в случае потери двух </a:t>
            </a:r>
            <a:r>
              <a:rPr lang="ru-RU" dirty="0" err="1"/>
              <a:t>премоляров</a:t>
            </a:r>
            <a:r>
              <a:rPr lang="ru-RU" dirty="0"/>
              <a:t> и первого моляра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-допускается в случае потери с одной стороны челюсти двух </a:t>
            </a:r>
            <a:r>
              <a:rPr lang="ru-RU" dirty="0" err="1"/>
              <a:t>премоляров</a:t>
            </a:r>
            <a:r>
              <a:rPr lang="ru-RU" dirty="0"/>
              <a:t>, первого и второго моляров, но при наличии сохраненного и хорошо развитого третьего моляра. </a:t>
            </a:r>
          </a:p>
        </p:txBody>
      </p:sp>
    </p:spTree>
    <p:extLst>
      <p:ext uri="{BB962C8B-B14F-4D97-AF65-F5344CB8AC3E}">
        <p14:creationId xmlns:p14="http://schemas.microsoft.com/office/powerpoint/2010/main" val="304797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Противопоказания к использованию цельнолитых мостовидных протезов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дефекты, ограниченные зубами с низкими клиническими коронками; -наличии рудиментарного третьего моляра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-дефекты, ограниченные дистально зубом патологической подвижностью;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/>
              <a:t>большие дефекты (отсутствие клыка, двух </a:t>
            </a:r>
            <a:r>
              <a:rPr lang="ru-RU" dirty="0" err="1"/>
              <a:t>премоляров</a:t>
            </a:r>
            <a:r>
              <a:rPr lang="ru-RU" dirty="0"/>
              <a:t> и первого моляра). </a:t>
            </a:r>
          </a:p>
        </p:txBody>
      </p:sp>
    </p:spTree>
    <p:extLst>
      <p:ext uri="{BB962C8B-B14F-4D97-AF65-F5344CB8AC3E}">
        <p14:creationId xmlns:p14="http://schemas.microsoft.com/office/powerpoint/2010/main" val="1275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789" y="1382544"/>
            <a:ext cx="6227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Отливают цельнолитые мостовидные протезы из золотых, серебряно- палладиевый и хромо- кобальтовых сплавов.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00" t="54769" r="50038" b="6154"/>
          <a:stretch/>
        </p:blipFill>
        <p:spPr>
          <a:xfrm>
            <a:off x="2013439" y="3077313"/>
            <a:ext cx="3349869" cy="22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6" y="982137"/>
            <a:ext cx="9601196" cy="1119231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Первый клинический этап изготовления цельнолитого мостовидного протеза </a:t>
            </a:r>
            <a:br>
              <a:rPr lang="ru-RU" dirty="0"/>
            </a:br>
            <a:r>
              <a:rPr lang="ru-RU" dirty="0"/>
              <a:t>Выбор опорных зубов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723184" cy="331893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Сделать </a:t>
            </a:r>
            <a:r>
              <a:rPr lang="ru-RU" dirty="0"/>
              <a:t>правильный выбор опорных зубов для мостовидных протезов можно только с помощью детального клинического и пара клинического обследования больных. О состоянии тканей пародонта можно судить по устойчивости, подвижности зубов, соотношениями клинической коронки и корня. Важное значение имеют результаты изучения прикуса </a:t>
            </a:r>
            <a:r>
              <a:rPr lang="ru-RU" dirty="0" err="1"/>
              <a:t>окклюзионных</a:t>
            </a:r>
            <a:r>
              <a:rPr lang="ru-RU" dirty="0"/>
              <a:t> соотношений в области дефекта зубного ряда. </a:t>
            </a:r>
          </a:p>
        </p:txBody>
      </p:sp>
    </p:spTree>
    <p:extLst>
      <p:ext uri="{BB962C8B-B14F-4D97-AF65-F5344CB8AC3E}">
        <p14:creationId xmlns:p14="http://schemas.microsoft.com/office/powerpoint/2010/main" val="242381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6" y="982133"/>
            <a:ext cx="9601196" cy="1066475"/>
          </a:xfrm>
        </p:spPr>
        <p:txBody>
          <a:bodyPr/>
          <a:lstStyle/>
          <a:p>
            <a:r>
              <a:rPr lang="ru-RU" dirty="0"/>
              <a:t>Препарирование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6652845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Препарирование </a:t>
            </a:r>
            <a:r>
              <a:rPr lang="ru-RU" dirty="0"/>
              <a:t>опорных зубов проводят под местным обезболиванием, в пришеечной области создают уступ или препарируют без его создания. Препарирование с уступом предусматривает значительное удаление твердых тканей зубов, поэтому его создание на молярах, а также при условии низких клинических коронок необязательно, а у молодых людей - при наличии большого пульповой камеры. </a:t>
            </a:r>
          </a:p>
        </p:txBody>
      </p:sp>
    </p:spTree>
    <p:extLst>
      <p:ext uri="{BB962C8B-B14F-4D97-AF65-F5344CB8AC3E}">
        <p14:creationId xmlns:p14="http://schemas.microsoft.com/office/powerpoint/2010/main" val="1712507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932</Words>
  <Application>Microsoft Office PowerPoint</Application>
  <PresentationFormat>Широкоэкранный</PresentationFormat>
  <Paragraphs>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Garamond</vt:lpstr>
      <vt:lpstr>Натуральные материалы</vt:lpstr>
      <vt:lpstr>Клинико-лабораторные этапы изготовления литых коронок</vt:lpstr>
      <vt:lpstr>Презентация PowerPoint</vt:lpstr>
      <vt:lpstr>Мостовидный протез </vt:lpstr>
      <vt:lpstr> Цельнолитые металлические мостовидные протезы </vt:lpstr>
      <vt:lpstr>Показания к применению цельнолитых мостовидных протезов </vt:lpstr>
      <vt:lpstr>Противопоказания к использованию цельнолитых мостовидных протезов </vt:lpstr>
      <vt:lpstr>Презентация PowerPoint</vt:lpstr>
      <vt:lpstr>Первый клинический этап изготовления цельнолитого мостовидного протеза  Выбор опорных зубов </vt:lpstr>
      <vt:lpstr>Препарирование </vt:lpstr>
      <vt:lpstr>Получение оттиска </vt:lpstr>
      <vt:lpstr>Презентация PowerPoint</vt:lpstr>
      <vt:lpstr>Лабораторный этап </vt:lpstr>
      <vt:lpstr>Презентация PowerPoint</vt:lpstr>
      <vt:lpstr>Презентация PowerPoint</vt:lpstr>
      <vt:lpstr>Презентация PowerPoint</vt:lpstr>
      <vt:lpstr>Второй клинический этап </vt:lpstr>
      <vt:lpstr>Презентация PowerPoint</vt:lpstr>
      <vt:lpstr>Металлокерамические мостовидные протезы </vt:lpstr>
      <vt:lpstr>Показания к применению металлокерамических мостовидных протезов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Плюсы и минусы металлокерамики </vt:lpstr>
      <vt:lpstr> Минусы металлокерамики: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Клинико-лабораторные этапы изготовления литых коронок</dc:title>
  <dc:creator>Милана Курбанмагомедова</dc:creator>
  <cp:lastModifiedBy>Пользователь Windows</cp:lastModifiedBy>
  <cp:revision>14</cp:revision>
  <dcterms:created xsi:type="dcterms:W3CDTF">2018-02-16T13:40:33Z</dcterms:created>
  <dcterms:modified xsi:type="dcterms:W3CDTF">2023-03-14T10:51:50Z</dcterms:modified>
</cp:coreProperties>
</file>