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65" r:id="rId2"/>
    <p:sldId id="296" r:id="rId3"/>
    <p:sldId id="300" r:id="rId4"/>
    <p:sldId id="301" r:id="rId5"/>
    <p:sldId id="297" r:id="rId6"/>
    <p:sldId id="362" r:id="rId7"/>
    <p:sldId id="302" r:id="rId8"/>
    <p:sldId id="303" r:id="rId9"/>
    <p:sldId id="298" r:id="rId10"/>
    <p:sldId id="404" r:id="rId11"/>
    <p:sldId id="283" r:id="rId12"/>
    <p:sldId id="363" r:id="rId13"/>
    <p:sldId id="392" r:id="rId14"/>
    <p:sldId id="393" r:id="rId15"/>
    <p:sldId id="405" r:id="rId16"/>
    <p:sldId id="406" r:id="rId17"/>
    <p:sldId id="394" r:id="rId18"/>
    <p:sldId id="364" r:id="rId19"/>
    <p:sldId id="366" r:id="rId20"/>
    <p:sldId id="389" r:id="rId21"/>
    <p:sldId id="390" r:id="rId22"/>
    <p:sldId id="365" r:id="rId23"/>
    <p:sldId id="367" r:id="rId24"/>
    <p:sldId id="391" r:id="rId25"/>
    <p:sldId id="306" r:id="rId26"/>
    <p:sldId id="368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26" r:id="rId39"/>
    <p:sldId id="322" r:id="rId40"/>
    <p:sldId id="323" r:id="rId41"/>
    <p:sldId id="324" r:id="rId42"/>
    <p:sldId id="350" r:id="rId43"/>
    <p:sldId id="291" r:id="rId44"/>
    <p:sldId id="328" r:id="rId45"/>
    <p:sldId id="329" r:id="rId46"/>
    <p:sldId id="330" r:id="rId47"/>
    <p:sldId id="371" r:id="rId48"/>
    <p:sldId id="292" r:id="rId49"/>
    <p:sldId id="293" r:id="rId50"/>
    <p:sldId id="332" r:id="rId51"/>
    <p:sldId id="333" r:id="rId52"/>
    <p:sldId id="334" r:id="rId53"/>
    <p:sldId id="347" r:id="rId54"/>
    <p:sldId id="348" r:id="rId55"/>
    <p:sldId id="343" r:id="rId56"/>
    <p:sldId id="395" r:id="rId57"/>
    <p:sldId id="349" r:id="rId58"/>
    <p:sldId id="284" r:id="rId59"/>
    <p:sldId id="369" r:id="rId60"/>
    <p:sldId id="344" r:id="rId61"/>
    <p:sldId id="261" r:id="rId62"/>
    <p:sldId id="351" r:id="rId63"/>
    <p:sldId id="386" r:id="rId64"/>
    <p:sldId id="387" r:id="rId65"/>
    <p:sldId id="400" r:id="rId66"/>
    <p:sldId id="401" r:id="rId67"/>
    <p:sldId id="280" r:id="rId68"/>
    <p:sldId id="281" r:id="rId69"/>
    <p:sldId id="360" r:id="rId70"/>
    <p:sldId id="359" r:id="rId71"/>
    <p:sldId id="356" r:id="rId72"/>
    <p:sldId id="266" r:id="rId73"/>
    <p:sldId id="267" r:id="rId74"/>
    <p:sldId id="268" r:id="rId75"/>
    <p:sldId id="276" r:id="rId76"/>
    <p:sldId id="277" r:id="rId77"/>
    <p:sldId id="278" r:id="rId78"/>
    <p:sldId id="407" r:id="rId7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5243" autoAdjust="0"/>
  </p:normalViewPr>
  <p:slideViewPr>
    <p:cSldViewPr>
      <p:cViewPr varScale="1">
        <p:scale>
          <a:sx n="95" d="100"/>
          <a:sy n="95" d="100"/>
        </p:scale>
        <p:origin x="20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348B13-19F8-4C43-BC34-DFD86F40B46B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7BA60A-8E28-4350-8F96-B624EBDCC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CF0B40-BACA-493A-A1D4-F5A920456CB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Начнем с того, что такое Адентия?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А)</a:t>
            </a:r>
            <a:r>
              <a:rPr 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односторонний включенный дефект;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Б) двусторонние включенные дефекты;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В) односторонний концевой дефект;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Г) двусторонние концевые дефекты</a:t>
            </a:r>
            <a:r>
              <a:rPr lang="en-US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Д) комбинированные дефекты.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98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A2314C-DA79-43D5-9F31-2F915CA23A6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А) сочетание дефекта в переднем отделе с    	   			                 односторонним  включенным дефектом;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Б) сочетание дефектов в переднем отделе с   				                 двусторонними включенными дефектами;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В) сочетание дефекта в переднем отделе с   				                 односторонним концевым дефектом;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Г) сочетание дефектов в переднем отделе с 		                    	                 двусторонними концевыми дефектами;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Д) одиночно стоящий зуб.</a:t>
            </a:r>
            <a:endParaRPr lang="ru-RU" dirty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4BE0F2-46C2-46BE-9F71-47854367A56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	Феномен Попова-Годона (дентоальвеолярное удлинение) – это смещение зубов в результате потери антагониста. Антагонистами называют аналогичные зубы на верхней и нижней челюстях. Например, пятый верхний левый – пятый нижний левый и т.д</a:t>
            </a:r>
          </a:p>
        </p:txBody>
      </p:sp>
      <p:sp>
        <p:nvSpPr>
          <p:cNvPr id="849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96D7A7-27BD-44D6-8F68-07F5C6D34A6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	Удаление зуба или нескольких зубов вызывает компенсационную реакцию со стороны организма, которая выражается в деформации зубной дуги и самой челюсти. Соседние зубы начинают смещаться в сторону отсутствующего. В результате происходит увеличение промежутков между остальными зубами. Деформируется не только тот зубной ряд, в котором отсутствует зуб, но и зубной ряд противоположной челюсти. При феномене Попова-Годона происходит значительное смещение зуба противоположной челюсти. Зуб как бы «вырастает» из зубной дуги и создает «замок» при движении челюстей</a:t>
            </a:r>
          </a:p>
        </p:txBody>
      </p:sp>
      <p:sp>
        <p:nvSpPr>
          <p:cNvPr id="870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21ACC0-E189-457E-8F64-BE59745748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	Одновременно со смещением зубов может наблюдаться увеличение альвеолярного отростка (дентоальвеолярное удлинение), что приводит к образованию десневого кармана и обнажению корня зуба. Дентоальвеолярное удлинение происходит из-за изменения строения пародонта вследствие потери привычной функциональной нагрузки (адаптационная перестройка), при которой происходит нарушение обменных процессов и микроциркуляции в пародонте, увеличение размеров альвеолярного отростка и объема костной ткани. В начале процесса адаптационной перестройки пародонта происходит увеличение объема образующихся тканей, при этом зуб смещается за окклюзионную плоскость, а в более позднем периоде преобладает атрофический процесс с явлениями резорбции пародонта («атрофия от бездействия»).</a:t>
            </a:r>
          </a:p>
        </p:txBody>
      </p:sp>
      <p:sp>
        <p:nvSpPr>
          <p:cNvPr id="890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EBC5F9-B333-4977-A822-33224B322AA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	Еще один вариантов нарушения зубных рядов, вследствие частичной адентии</a:t>
            </a:r>
          </a:p>
        </p:txBody>
      </p:sp>
      <p:sp>
        <p:nvSpPr>
          <p:cNvPr id="911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13475-EB6F-4ACC-9934-5064341564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52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171D40-69DA-47F8-BDBB-DA4D4B5FB9A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972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F583C8-2D21-4227-B894-A6635FC92B4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	Обследование как любого стоматологического больного, так и пациента с полным отсутствием зубов состоит </a:t>
            </a:r>
            <a:r>
              <a:rPr lang="ru-RU" b="1" smtClean="0"/>
              <a:t>ВОПРОС </a:t>
            </a:r>
            <a:r>
              <a:rPr lang="ru-RU" smtClean="0"/>
              <a:t>из субъективного и  объективного обследования. В свою очередь, субъективное обследование делится на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опрос, сбор жалоб, сбор анамнеза заболевания и жизни. </a:t>
            </a:r>
          </a:p>
          <a:p>
            <a:r>
              <a:rPr lang="ru-RU" smtClean="0"/>
              <a:t>	Объективное обследование делится на физические и специальные методы.</a:t>
            </a:r>
          </a:p>
          <a:p>
            <a:r>
              <a:rPr lang="ru-RU" smtClean="0"/>
              <a:t>Диагностика полного отсутствия зубов (полной адентии) производится путем клинического осмотра и сбора анамнеза. Диагностика направлена на исключение факторов, которые препятствуют немедленному началу протезирования. Такими факторами могут быть наличие: не удаленных корней под слизистой оболочкой; экзостозов; опухолеподобных заболеваний; воспалительных процессов; заболеваний и поражений слизистой оболочки полости рта.</a:t>
            </a:r>
          </a:p>
          <a:p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4662AC-1225-4C02-BCE6-E35278EE0BDB}" type="slidenum">
              <a:rPr lang="ru-RU" smtClean="0"/>
              <a:pPr>
                <a:defRPr/>
              </a:pPr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smtClean="0"/>
              <a:t>Субъективное обследование.</a:t>
            </a:r>
            <a:endParaRPr lang="ru-RU" smtClean="0"/>
          </a:p>
          <a:p>
            <a:r>
              <a:rPr lang="en-US" smtClean="0"/>
              <a:t>	</a:t>
            </a:r>
            <a:r>
              <a:rPr lang="ru-RU" smtClean="0"/>
              <a:t>Анамнез включает жалобы больного, изучение состояния всего организма, условия жизни, профессиональные вредности, аллергологический анамнез. 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D77471-A175-476D-B0AB-C297399EBD28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8B394-C282-4797-A6E9-BF13A297F4A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b="1" smtClean="0"/>
              <a:t>Область саггитального шва</a:t>
            </a:r>
            <a:r>
              <a:rPr lang="ru-RU" smtClean="0"/>
              <a:t> – слизистая тонкая, не имеет подслизистого слоя –медиальная фиброзная зона.</a:t>
            </a:r>
          </a:p>
          <a:p>
            <a:pPr eaLnBrk="1" hangingPunct="1">
              <a:lnSpc>
                <a:spcPct val="80000"/>
              </a:lnSpc>
            </a:pPr>
            <a:r>
              <a:rPr lang="ru-RU" b="1" smtClean="0"/>
              <a:t>Задняя треть твердого неба</a:t>
            </a:r>
            <a:r>
              <a:rPr lang="ru-RU" smtClean="0"/>
              <a:t> – наибольшая степени податливости слизистой оболочки, имеет подслизистый слой – железистая зона.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8A6757-7AB2-4FF8-B79A-F535A7A67A0B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b="1" smtClean="0"/>
              <a:t>Альвеолярный отросток</a:t>
            </a:r>
            <a:r>
              <a:rPr lang="ru-RU" smtClean="0"/>
              <a:t> – слизистая почти лишена– периферическая фиброзная зона.</a:t>
            </a:r>
          </a:p>
          <a:p>
            <a:pPr eaLnBrk="1" hangingPunct="1">
              <a:lnSpc>
                <a:spcPct val="80000"/>
              </a:lnSpc>
            </a:pPr>
            <a:r>
              <a:rPr lang="ru-RU" b="1" smtClean="0"/>
              <a:t>Область поперечной складок</a:t>
            </a:r>
            <a:r>
              <a:rPr lang="ru-RU" smtClean="0"/>
              <a:t> – слизистая оболочка средней степени податливости.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F35008-0238-4E3D-B461-851D032B1F65}" type="slidenum">
              <a:rPr lang="ru-RU" smtClean="0"/>
              <a:pPr>
                <a:defRPr/>
              </a:pPr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13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AADBB7-86DC-42FD-A930-F8292A5940D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75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1FC99B-67DB-44E1-9FFA-048F3FF427E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	Бюгельный протез (от нем. bugel - дуга) - это съемный протез, состоящий из двух основных элементов: металлического каркаса (дуги с опорно-удерживающими элементами) и пластмассового базиса (пластинки, имитирующей десну) с искусственными зубами.</a:t>
            </a:r>
          </a:p>
        </p:txBody>
      </p:sp>
      <p:sp>
        <p:nvSpPr>
          <p:cNvPr id="1157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6458C4-41AF-4625-B032-F8461F8FB4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FB2DB5-38A7-44DC-BFDD-1C4A21B700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Межзубные контакты, обеспечивая непрерывность зубного ряда, являются также путями распределения жевательного давления по дуге (а). Сила Р разлагается на силу, действующую вдоль корня, а также на силы /&gt;; и Р2, действующие вдоль дуги через межзубные промежутки. При появлении дефекта (б) сила Р разлагается на две силы, одна из которых (Р,) наклоняет зуб в сторону дефекта. Таким образом появляется травматогенная окклюзия.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48EE0-90A9-441D-8ED1-561B0877A75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1" smtClean="0"/>
              <a:t>1. 2 —при генерализованном пародонтозе;</a:t>
            </a:r>
          </a:p>
          <a:p>
            <a:pPr eaLnBrk="1" hangingPunct="1"/>
            <a:r>
              <a:rPr lang="ru-RU" b="1" smtClean="0"/>
              <a:t> 3 —при очаговом пародонтозе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38CB92-18B4-4F65-9F9A-C9EEFC868D1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/ — </a:t>
            </a:r>
            <a:r>
              <a:rPr lang="ru-RU" i="1" smtClean="0"/>
              <a:t>опорная часть (периодонт),</a:t>
            </a:r>
          </a:p>
          <a:p>
            <a:pPr eaLnBrk="1" hangingPunct="1">
              <a:lnSpc>
                <a:spcPct val="90000"/>
              </a:lnSpc>
            </a:pPr>
            <a:r>
              <a:rPr lang="ru-RU" i="1" smtClean="0"/>
              <a:t> 2 — моторная часть (мускулатура), </a:t>
            </a:r>
          </a:p>
          <a:p>
            <a:pPr eaLnBrk="1" hangingPunct="1">
              <a:lnSpc>
                <a:spcPct val="90000"/>
              </a:lnSpc>
            </a:pPr>
            <a:r>
              <a:rPr lang="ru-RU" i="1" smtClean="0"/>
              <a:t>3 — нервнорегулирующая часть,</a:t>
            </a:r>
          </a:p>
          <a:p>
            <a:pPr eaLnBrk="1" hangingPunct="1">
              <a:lnSpc>
                <a:spcPct val="90000"/>
              </a:lnSpc>
            </a:pPr>
            <a:r>
              <a:rPr lang="ru-RU" i="1" smtClean="0"/>
              <a:t> 4 — система кровеносных сосудов и трофической иннервации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E1BE2F-70D2-4FEE-ACEE-DF59EA8B0095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	Несвоевременное и/или некачественное лечение частичного отсутствия зубов ведет к развитию таких заболеваний зубочелюстной системы, как болезни пародонта, в отдаленной перспективе — к полной утрате зубов — полной адентии обеих челюстей.</a:t>
            </a:r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C6402C-12F2-469F-888D-690980C5571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9A57B6-7934-4DF0-8627-6EDA8C6808E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А) отсутствие одного зуба;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Б) отсутствие нескольких зубов;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В) отсутствие всей фронтальной группы зубов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78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D7F450-09BB-4939-9FC6-E0F2A22AE6D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8F371-E95B-4524-AECF-D938B50B12F9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DBC8C-72F6-4D27-B567-1084653D0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736DD-644D-4BEA-8526-6E3DED326934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61AD-FA36-4B4C-A9F2-624148106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E5FA6-23B0-4D9E-A9B5-5FCD55329AAE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0E44-8E70-4770-B9E2-71D40402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D793F-A6BF-4E66-9DE7-D560DFEAB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522B0-CC50-4E57-AF76-C2104952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F7A11-90E4-4DA2-B470-A78A66BDF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934EB-F2CA-488E-AEE1-A5A49FBF7280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1BD50-E548-434A-BA2B-BD09B8955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D6D8-C551-4D24-A182-0031E0BCD320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7FEA3-D626-48C9-955F-4A85968C0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08AC-8C8A-4F40-92E5-10C9619ADB5F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3F17B-4950-4D31-98AA-81D4B6E58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13C5D-18D1-4F69-AA7E-EA43B7BBEDE1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CBA03-6931-4E36-9FB8-7C77EB3ED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183BE-94F8-4345-B0E7-ADD63BFF23E5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315EE-9C67-4C4B-A414-6503644B7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B56CA-A3FF-4D4F-A549-A2F69AEAC80B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EB31-3669-4503-A1C5-B069BF39B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7B471-0F73-4BE3-B7F5-D4590EE458DE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2A85D-8354-4312-AA34-68532DADC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782F4-F970-4ACC-BF3D-CCC0A42E7EE5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0A30-DF9D-420D-AA7E-54A7C578E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9FB488-8B04-4FA3-94C1-E7AABBD24407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28B5F7-B27A-453B-A679-A3BC8B2D0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67.jpeg"/><Relationship Id="rId4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7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2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7.jpeg"/><Relationship Id="rId4" Type="http://schemas.openxmlformats.org/officeDocument/2006/relationships/image" Target="../media/image9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style.ru/images/art/nevero12_b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1357313"/>
            <a:ext cx="7772400" cy="15843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FF33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rgbClr val="66FF33"/>
                </a:solidFill>
                <a:latin typeface="Times New Roman" pitchFamily="18" charset="0"/>
              </a:rPr>
            </a:br>
            <a:endParaRPr lang="ru-RU" sz="2400" b="1" dirty="0">
              <a:solidFill>
                <a:srgbClr val="66FF33"/>
              </a:solidFill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8" y="2571750"/>
            <a:ext cx="8353425" cy="38576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ru-RU" sz="1500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Arial" charset="0"/>
              </a:rPr>
              <a:t>Частичное </a:t>
            </a:r>
            <a:r>
              <a:rPr lang="ru-RU" sz="2400" b="1" dirty="0" smtClean="0">
                <a:solidFill>
                  <a:schemeClr val="accent2"/>
                </a:solidFill>
                <a:latin typeface="Arial" charset="0"/>
              </a:rPr>
              <a:t>отсутствие зубов(частичная адентия).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b="1" i="1" dirty="0" smtClean="0">
                <a:solidFill>
                  <a:schemeClr val="accent2"/>
                </a:solidFill>
                <a:latin typeface="Arial" charset="0"/>
              </a:rPr>
              <a:t>Этиология, патогенез. Функциональные нарушения. Диагностика. Клиника. Классификация дефектов зубных рядов. Обследование больного. Постановка диагноза.</a:t>
            </a: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2400" b="1" i="1" dirty="0" smtClean="0">
                <a:solidFill>
                  <a:schemeClr val="accent2"/>
                </a:solidFill>
                <a:latin typeface="Arial" charset="0"/>
              </a:rPr>
              <a:t>Виды конструкций съемных протезов.</a:t>
            </a:r>
          </a:p>
          <a:p>
            <a:pPr eaLnBrk="1" hangingPunct="1">
              <a:lnSpc>
                <a:spcPct val="70000"/>
              </a:lnSpc>
            </a:pPr>
            <a:endParaRPr lang="ru-RU" sz="2000" b="1" dirty="0" smtClean="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ru-RU" sz="2000" b="1" dirty="0" smtClean="0">
              <a:solidFill>
                <a:srgbClr val="CC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ru-RU" sz="2000" b="1" dirty="0" smtClean="0">
              <a:solidFill>
                <a:srgbClr val="CC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B0F0"/>
                </a:solidFill>
              </a:rPr>
              <a:t>Ведущие симптомы в клинике ортопедической стоматологии при частичном отсутствии зубов.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sz="2800" smtClean="0"/>
              <a:t>Нарушение непрерывности зубного ряда.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800" smtClean="0"/>
              <a:t>Распад зубных дуг на функционирующие и нефункционирующие группы.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800" smtClean="0"/>
              <a:t>Функциональная перегрузка оставшихся зубов (отдельных групп зубов).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800" smtClean="0"/>
              <a:t>Вторичное перемещение зубов (вторичная деформация прикуса).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800" smtClean="0"/>
              <a:t>Нарушение функции жевания и речи.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800" smtClean="0"/>
              <a:t>Нарушение эстетических норм.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800" smtClean="0"/>
              <a:t>Нарушение функции ВНЧС и жевательных мышц.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428875"/>
            <a:ext cx="8001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143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Ведущие симптомы в клинике ортопедической стоматологии при частичном отсутствии зубов.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sz="2800" smtClean="0"/>
              <a:t>Нарушение непрерывности зубного ряда.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2800" smtClean="0"/>
          </a:p>
        </p:txBody>
      </p:sp>
      <p:pic>
        <p:nvPicPr>
          <p:cNvPr id="21509" name="Рисунок 9" descr="38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Распад зубных дуг на функционирующие и нефункционирующие группы.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50"/>
            <a:ext cx="920273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Характер деформации стенок альвеол под влиянием жевательных сил.</a:t>
            </a:r>
          </a:p>
        </p:txBody>
      </p:sp>
      <p:pic>
        <p:nvPicPr>
          <p:cNvPr id="2355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462088"/>
            <a:ext cx="6172200" cy="4330700"/>
          </a:xfrm>
        </p:spPr>
      </p:pic>
      <p:sp>
        <p:nvSpPr>
          <p:cNvPr id="23556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6019800"/>
            <a:ext cx="8229600" cy="563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b="1" smtClean="0"/>
              <a:t>I</a:t>
            </a:r>
            <a:r>
              <a:rPr lang="ru-RU" sz="1600" b="1" smtClean="0"/>
              <a:t> — под действием горизонтально направленных сил;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2 — при действии вертикальных сил на наклоненный зуб; + растяжение, — сжатие.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Схема распределения жевательных усилий.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75" y="1428750"/>
            <a:ext cx="6929438" cy="5135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Смыкание зубных рядов в сагиттальном направлении 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600200"/>
            <a:ext cx="6019800" cy="4113213"/>
          </a:xfrm>
        </p:spPr>
      </p:pic>
      <p:sp>
        <p:nvSpPr>
          <p:cNvPr id="2560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5761038"/>
            <a:ext cx="8229600" cy="1096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i="1" smtClean="0"/>
              <a:t>а — сагиттальная окклюзионная кривая при ортогнатическом прикусе,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i="1" smtClean="0"/>
              <a:t> б — режуще-бугорковый контакт;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i="1" smtClean="0"/>
              <a:t>в — мезиодистальное соотношение первых постоянных моляров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 Схема распределения жевательного давления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5638800"/>
            <a:ext cx="8229600" cy="1020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i="1" smtClean="0"/>
              <a:t>а — жевательное давление через коренные зубы передается на скуловой контрфорс;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/>
              <a:t>б — при потере коренных зубов возникает перегрузка сустава.</a:t>
            </a: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76400"/>
            <a:ext cx="9144000" cy="3673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Дистрофическая перестройка костной ткани челюстей (рентгенограмма).</a:t>
            </a:r>
            <a:r>
              <a:rPr lang="ru-RU" sz="4000" smtClean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600200"/>
            <a:ext cx="3352800" cy="4525963"/>
          </a:xfrm>
        </p:spPr>
        <p:txBody>
          <a:bodyPr/>
          <a:lstStyle/>
          <a:p>
            <a:pPr eaLnBrk="1" hangingPunct="1"/>
            <a:r>
              <a:rPr lang="ru-RU" sz="2800" b="1" smtClean="0"/>
              <a:t>.</a:t>
            </a:r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28813" y="1357313"/>
            <a:ext cx="5429250" cy="539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Функциональная перегрузка оставшихся зубов (отдельных групп зубов).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401888"/>
            <a:ext cx="5481637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Вторичное перемещение зубов (вторичная деформация прикуса).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428875"/>
            <a:ext cx="6008688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675687" cy="4525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i="1" dirty="0">
                <a:solidFill>
                  <a:schemeClr val="hlink"/>
                </a:solidFill>
                <a:latin typeface="Times New Roman" charset="0"/>
              </a:rPr>
              <a:t>Адентия</a:t>
            </a:r>
            <a:r>
              <a:rPr lang="ru-RU" dirty="0">
                <a:latin typeface="Impact" pitchFamily="34" charset="0"/>
              </a:rPr>
              <a:t> </a:t>
            </a:r>
            <a:r>
              <a:rPr lang="ru-RU" dirty="0" smtClean="0"/>
              <a:t>–</a:t>
            </a:r>
            <a:endParaRPr lang="en-US" dirty="0" smtClean="0"/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(“</a:t>
            </a:r>
            <a:r>
              <a:rPr lang="en-US" dirty="0" err="1"/>
              <a:t>adentia</a:t>
            </a:r>
            <a:r>
              <a:rPr lang="en-US" dirty="0"/>
              <a:t>”</a:t>
            </a:r>
            <a:r>
              <a:rPr lang="ru-RU" dirty="0"/>
              <a:t>,</a:t>
            </a:r>
            <a:r>
              <a:rPr lang="ru-RU" dirty="0" smtClean="0"/>
              <a:t>а–приставка,</a:t>
            </a:r>
            <a:r>
              <a:rPr lang="en-US" dirty="0" smtClean="0"/>
              <a:t> </a:t>
            </a:r>
            <a:r>
              <a:rPr lang="ru-RU" dirty="0" smtClean="0"/>
              <a:t>означающая отсутствие  </a:t>
            </a:r>
            <a:r>
              <a:rPr lang="ru-RU" dirty="0"/>
              <a:t>признака, соответствующая </a:t>
            </a:r>
            <a:r>
              <a:rPr lang="ru-RU" dirty="0" smtClean="0"/>
              <a:t>русской  приставке</a:t>
            </a:r>
            <a:r>
              <a:rPr lang="en-US" dirty="0" smtClean="0"/>
              <a:t> “</a:t>
            </a:r>
            <a:r>
              <a:rPr lang="ru-RU" dirty="0"/>
              <a:t>без</a:t>
            </a:r>
            <a:r>
              <a:rPr lang="en-US" dirty="0"/>
              <a:t>”+dens-</a:t>
            </a:r>
            <a:r>
              <a:rPr lang="ru-RU" dirty="0"/>
              <a:t>зуб</a:t>
            </a:r>
            <a:r>
              <a:rPr lang="en-US" dirty="0"/>
              <a:t>)</a:t>
            </a:r>
            <a:r>
              <a:rPr lang="ru-RU" dirty="0"/>
              <a:t>-отсутствие </a:t>
            </a:r>
            <a:r>
              <a:rPr lang="ru-RU" dirty="0" smtClean="0"/>
              <a:t> нескольких </a:t>
            </a:r>
            <a:r>
              <a:rPr lang="ru-RU" dirty="0"/>
              <a:t>или всех зубов.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/>
              <a:t>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Адентия </a:t>
            </a:r>
            <a:r>
              <a:rPr lang="en-US" i="1" dirty="0"/>
              <a:t>=</a:t>
            </a:r>
            <a:r>
              <a:rPr lang="ru-RU" i="1" dirty="0"/>
              <a:t>дефект зубного </a:t>
            </a:r>
            <a:r>
              <a:rPr lang="ru-RU" i="1" dirty="0" err="1"/>
              <a:t>ряда=</a:t>
            </a:r>
            <a:r>
              <a:rPr lang="ru-RU" i="1" dirty="0"/>
              <a:t> отсутствие зубов = потеря зубов.</a:t>
            </a:r>
            <a:r>
              <a:rPr lang="ru-RU" dirty="0"/>
              <a:t> </a:t>
            </a:r>
          </a:p>
        </p:txBody>
      </p:sp>
      <p:pic>
        <p:nvPicPr>
          <p:cNvPr id="11267" name="Рисунок 9" descr="38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 sz="quarter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00B0F0"/>
                </a:solidFill>
              </a:rPr>
              <a:t>Деформации зубных рядов при </a:t>
            </a:r>
            <a:r>
              <a:rPr lang="ru-RU" sz="3200" b="1" i="1" dirty="0" err="1" smtClean="0">
                <a:solidFill>
                  <a:srgbClr val="00B0F0"/>
                </a:solidFill>
              </a:rPr>
              <a:t>пародонтите</a:t>
            </a:r>
            <a:endParaRPr lang="ru-RU" sz="3200" b="1" i="1" dirty="0" smtClean="0">
              <a:solidFill>
                <a:srgbClr val="00B0F0"/>
              </a:solidFill>
            </a:endParaRPr>
          </a:p>
        </p:txBody>
      </p:sp>
      <p:pic>
        <p:nvPicPr>
          <p:cNvPr id="1026" name="Object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712913"/>
            <a:ext cx="4114800" cy="2411412"/>
          </a:xfrm>
          <a:noFill/>
        </p:spPr>
      </p:pic>
      <p:pic>
        <p:nvPicPr>
          <p:cNvPr id="1027" name="Object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712913"/>
            <a:ext cx="3744913" cy="2395537"/>
          </a:xfrm>
          <a:noFill/>
        </p:spPr>
      </p:pic>
      <p:pic>
        <p:nvPicPr>
          <p:cNvPr id="1028" name="Object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4149725"/>
            <a:ext cx="4114800" cy="2400300"/>
          </a:xfrm>
          <a:noFill/>
        </p:spPr>
      </p:pic>
      <p:pic>
        <p:nvPicPr>
          <p:cNvPr id="1030" name="Picture 6" descr="269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114800"/>
            <a:ext cx="382111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214438"/>
            <a:ext cx="7772400" cy="4876800"/>
          </a:xfrm>
        </p:spPr>
      </p:pic>
      <p:sp>
        <p:nvSpPr>
          <p:cNvPr id="30723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00B0F0"/>
                </a:solidFill>
              </a:rPr>
              <a:t>Патологическая стираемость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Нарушение функции жевания и речи.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Нарушение эстетических норм.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25750"/>
            <a:ext cx="53832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2714625"/>
            <a:ext cx="37147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Рабочий стол\лек\внчс\501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714375"/>
            <a:ext cx="81438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Нарушение функции ВНЧС и жевательных мышц.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277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00B0F0"/>
                </a:solidFill>
              </a:rPr>
              <a:t>Схема функционального жевательного</a:t>
            </a:r>
            <a:br>
              <a:rPr lang="ru-RU" sz="3200" smtClean="0">
                <a:solidFill>
                  <a:srgbClr val="00B0F0"/>
                </a:solidFill>
              </a:rPr>
            </a:br>
            <a:r>
              <a:rPr lang="ru-RU" sz="3200" smtClean="0">
                <a:solidFill>
                  <a:srgbClr val="00B0F0"/>
                </a:solidFill>
              </a:rPr>
              <a:t>звена: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71750" y="1285875"/>
            <a:ext cx="4714875" cy="5410200"/>
          </a:xfrm>
        </p:spPr>
      </p:pic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 flipV="1">
            <a:off x="8572500" y="6097588"/>
            <a:ext cx="180975" cy="117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0825" y="714375"/>
            <a:ext cx="8893175" cy="1062038"/>
          </a:xfrm>
          <a:prstGeom prst="rect">
            <a:avLst/>
          </a:prstGeom>
          <a:noFill/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Если в одном и том же зубном ряду несколько дефектов разной локализации, то зубную дугу относят к </a:t>
            </a:r>
            <a:r>
              <a:rPr lang="ru-RU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меньшему по разряду классу</a:t>
            </a:r>
            <a:r>
              <a:rPr lang="ru-RU" b="1" dirty="0"/>
              <a:t>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/>
              <a:t>Пример</a:t>
            </a:r>
            <a:r>
              <a:rPr lang="en-US" b="1" dirty="0"/>
              <a:t>:</a:t>
            </a:r>
            <a:endParaRPr lang="ru-RU" b="1" dirty="0"/>
          </a:p>
        </p:txBody>
      </p:sp>
      <p:sp>
        <p:nvSpPr>
          <p:cNvPr id="36867" name="Line 9"/>
          <p:cNvSpPr>
            <a:spLocks noChangeShapeType="1"/>
          </p:cNvSpPr>
          <p:nvPr/>
        </p:nvSpPr>
        <p:spPr bwMode="auto">
          <a:xfrm>
            <a:off x="928688" y="2214563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Line 10"/>
          <p:cNvSpPr>
            <a:spLocks noChangeShapeType="1"/>
          </p:cNvSpPr>
          <p:nvPr/>
        </p:nvSpPr>
        <p:spPr bwMode="auto">
          <a:xfrm>
            <a:off x="2357438" y="17145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9" name="Text Box 12"/>
          <p:cNvSpPr txBox="1">
            <a:spLocks noChangeArrowheads="1"/>
          </p:cNvSpPr>
          <p:nvPr/>
        </p:nvSpPr>
        <p:spPr bwMode="auto">
          <a:xfrm>
            <a:off x="928688" y="1857375"/>
            <a:ext cx="3240087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7 6 5 4 3 2 1   1 2 3 4 5 6 7</a:t>
            </a:r>
          </a:p>
        </p:txBody>
      </p:sp>
      <p:sp>
        <p:nvSpPr>
          <p:cNvPr id="36870" name="Text Box 17"/>
          <p:cNvSpPr txBox="1">
            <a:spLocks noChangeArrowheads="1"/>
          </p:cNvSpPr>
          <p:nvPr/>
        </p:nvSpPr>
        <p:spPr bwMode="auto">
          <a:xfrm>
            <a:off x="928688" y="2214563"/>
            <a:ext cx="30241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0 0 </a:t>
            </a:r>
            <a:r>
              <a:rPr lang="en-US" b="1"/>
              <a:t>5</a:t>
            </a:r>
            <a:r>
              <a:rPr lang="ru-RU" b="1"/>
              <a:t> 4 3 </a:t>
            </a:r>
            <a:r>
              <a:rPr lang="en-US" b="1"/>
              <a:t>2</a:t>
            </a:r>
            <a:r>
              <a:rPr lang="ru-RU" b="1"/>
              <a:t> 0   0 0 3 4 </a:t>
            </a:r>
            <a:r>
              <a:rPr lang="en-US" b="1"/>
              <a:t>5 6</a:t>
            </a:r>
            <a:r>
              <a:rPr lang="ru-RU" b="1"/>
              <a:t> 0</a:t>
            </a:r>
            <a:r>
              <a:rPr lang="ru-RU" b="1" u="sng"/>
              <a:t> </a:t>
            </a:r>
          </a:p>
        </p:txBody>
      </p:sp>
      <p:sp>
        <p:nvSpPr>
          <p:cNvPr id="36871" name="Text Box 18"/>
          <p:cNvSpPr txBox="1">
            <a:spLocks noChangeArrowheads="1"/>
          </p:cNvSpPr>
          <p:nvPr/>
        </p:nvSpPr>
        <p:spPr bwMode="auto">
          <a:xfrm>
            <a:off x="250825" y="2714625"/>
            <a:ext cx="88931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На нижней челюсти дефекты </a:t>
            </a:r>
            <a:r>
              <a:rPr lang="en-US" sz="1600" b="1"/>
              <a:t> I</a:t>
            </a:r>
            <a:r>
              <a:rPr lang="ru-RU" sz="1600" b="1"/>
              <a:t> и</a:t>
            </a:r>
            <a:r>
              <a:rPr lang="en-US" sz="1600" b="1"/>
              <a:t> IV</a:t>
            </a:r>
            <a:r>
              <a:rPr lang="ru-RU" sz="1600" b="1"/>
              <a:t> классов. нижний зубной ряд относится к </a:t>
            </a:r>
            <a:r>
              <a:rPr lang="en-US" sz="1600" b="1"/>
              <a:t>I</a:t>
            </a:r>
            <a:r>
              <a:rPr lang="ru-RU" sz="1600" b="1"/>
              <a:t> классу.</a:t>
            </a:r>
          </a:p>
        </p:txBody>
      </p:sp>
      <p:sp>
        <p:nvSpPr>
          <p:cNvPr id="36872" name="Line 19"/>
          <p:cNvSpPr>
            <a:spLocks noChangeShapeType="1"/>
          </p:cNvSpPr>
          <p:nvPr/>
        </p:nvSpPr>
        <p:spPr bwMode="auto">
          <a:xfrm>
            <a:off x="1835150" y="54451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6873" name="Рисунок 9" descr="38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42" descr="P51002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203575"/>
            <a:ext cx="4608512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620713"/>
            <a:ext cx="3348037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2" name="Rectangle 3"/>
          <p:cNvSpPr>
            <a:spLocks noGrp="1"/>
          </p:cNvSpPr>
          <p:nvPr>
            <p:ph type="body" idx="1"/>
          </p:nvPr>
        </p:nvSpPr>
        <p:spPr>
          <a:xfrm>
            <a:off x="468313" y="2420938"/>
            <a:ext cx="8218487" cy="3705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323850" y="188913"/>
            <a:ext cx="828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Подкласс в классификации Кеннеди</a:t>
            </a:r>
            <a:r>
              <a:rPr lang="ru-RU" b="1">
                <a:solidFill>
                  <a:srgbClr val="FF0000"/>
                </a:solidFill>
              </a:rPr>
              <a:t> –</a:t>
            </a:r>
            <a:r>
              <a:rPr lang="ru-RU" b="1"/>
              <a:t>номер подкласса определяется количеством дополнительных деформаций зубного ряда, исключая основной класс.</a:t>
            </a:r>
          </a:p>
          <a:p>
            <a:pPr algn="ctr">
              <a:defRPr/>
            </a:pPr>
            <a:r>
              <a:rPr lang="ru-RU" b="1"/>
              <a:t>Пример</a:t>
            </a:r>
            <a:r>
              <a:rPr lang="en-US" b="1"/>
              <a:t>:</a:t>
            </a:r>
            <a:endParaRPr lang="ru-RU" b="1"/>
          </a:p>
        </p:txBody>
      </p:sp>
      <p:sp>
        <p:nvSpPr>
          <p:cNvPr id="37894" name="Text Box 24"/>
          <p:cNvSpPr txBox="1">
            <a:spLocks noChangeArrowheads="1"/>
          </p:cNvSpPr>
          <p:nvPr/>
        </p:nvSpPr>
        <p:spPr bwMode="auto">
          <a:xfrm>
            <a:off x="0" y="2924175"/>
            <a:ext cx="9144000" cy="119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На верхней челюсти дефекты </a:t>
            </a:r>
            <a:r>
              <a:rPr lang="en-US" sz="1600" b="1"/>
              <a:t> II</a:t>
            </a:r>
            <a:r>
              <a:rPr lang="ru-RU" sz="1600" b="1"/>
              <a:t> и</a:t>
            </a:r>
            <a:r>
              <a:rPr lang="en-US" sz="1600" b="1"/>
              <a:t> IV</a:t>
            </a:r>
            <a:r>
              <a:rPr lang="ru-RU" sz="1600" b="1"/>
              <a:t> классов. Верхний зубной ряд относят ко  второму классу ,первому подклассу. </a:t>
            </a:r>
          </a:p>
          <a:p>
            <a:pPr>
              <a:spcBef>
                <a:spcPct val="50000"/>
              </a:spcBef>
            </a:pPr>
            <a:r>
              <a:rPr lang="ru-RU" sz="1600" b="1"/>
              <a:t>На нижней челюсти дефекты </a:t>
            </a:r>
            <a:r>
              <a:rPr lang="en-US" sz="1600" b="1"/>
              <a:t>I</a:t>
            </a:r>
            <a:r>
              <a:rPr lang="ru-RU" sz="1600" b="1"/>
              <a:t> и </a:t>
            </a:r>
            <a:r>
              <a:rPr lang="en-US" sz="1600" b="1"/>
              <a:t>IV</a:t>
            </a:r>
            <a:r>
              <a:rPr lang="ru-RU" sz="1600" b="1"/>
              <a:t> классов. Нижний зубной ряд относят к первому классу ,первому подклассу.</a:t>
            </a:r>
          </a:p>
        </p:txBody>
      </p:sp>
      <p:sp>
        <p:nvSpPr>
          <p:cNvPr id="37895" name="Text Box 22"/>
          <p:cNvSpPr txBox="1">
            <a:spLocks noChangeArrowheads="1"/>
          </p:cNvSpPr>
          <p:nvPr/>
        </p:nvSpPr>
        <p:spPr bwMode="auto">
          <a:xfrm>
            <a:off x="1042988" y="4149725"/>
            <a:ext cx="3168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7 6 5 4 3 0 0   0 0 3 4 0 0 0</a:t>
            </a:r>
            <a:r>
              <a:rPr lang="ru-RU" b="1" u="sng"/>
              <a:t> </a:t>
            </a:r>
          </a:p>
        </p:txBody>
      </p:sp>
      <p:sp>
        <p:nvSpPr>
          <p:cNvPr id="37896" name="Text Box 23"/>
          <p:cNvSpPr txBox="1">
            <a:spLocks noChangeArrowheads="1"/>
          </p:cNvSpPr>
          <p:nvPr/>
        </p:nvSpPr>
        <p:spPr bwMode="auto">
          <a:xfrm>
            <a:off x="971550" y="4652963"/>
            <a:ext cx="30972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0 0 </a:t>
            </a:r>
            <a:r>
              <a:rPr lang="en-US" b="1"/>
              <a:t>5</a:t>
            </a:r>
            <a:r>
              <a:rPr lang="ru-RU" b="1"/>
              <a:t> 4 3 </a:t>
            </a:r>
            <a:r>
              <a:rPr lang="en-US" b="1"/>
              <a:t>2</a:t>
            </a:r>
            <a:r>
              <a:rPr lang="ru-RU" b="1"/>
              <a:t> 0   0 0 </a:t>
            </a:r>
            <a:r>
              <a:rPr lang="en-US" b="1"/>
              <a:t>3 </a:t>
            </a:r>
            <a:r>
              <a:rPr lang="ru-RU" b="1"/>
              <a:t>4 5 </a:t>
            </a:r>
            <a:r>
              <a:rPr lang="en-US" b="1"/>
              <a:t>6</a:t>
            </a:r>
            <a:r>
              <a:rPr lang="ru-RU" b="1"/>
              <a:t> 0</a:t>
            </a:r>
            <a:endParaRPr lang="ru-RU" b="1" u="sng"/>
          </a:p>
        </p:txBody>
      </p:sp>
      <p:sp>
        <p:nvSpPr>
          <p:cNvPr id="37897" name="Line 21"/>
          <p:cNvSpPr>
            <a:spLocks noChangeShapeType="1"/>
          </p:cNvSpPr>
          <p:nvPr/>
        </p:nvSpPr>
        <p:spPr bwMode="auto">
          <a:xfrm>
            <a:off x="2428875" y="4071938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8" name="Line 20"/>
          <p:cNvSpPr>
            <a:spLocks noChangeShapeType="1"/>
          </p:cNvSpPr>
          <p:nvPr/>
        </p:nvSpPr>
        <p:spPr bwMode="auto">
          <a:xfrm>
            <a:off x="928688" y="4572000"/>
            <a:ext cx="2951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7899" name="Picture 41" descr="P51002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005263"/>
            <a:ext cx="3527425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 b="9"/>
          <a:stretch>
            <a:fillRect/>
          </a:stretch>
        </p:blipFill>
        <p:spPr bwMode="auto">
          <a:xfrm rot="60000">
            <a:off x="268288" y="701675"/>
            <a:ext cx="2165350" cy="613727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38915" name="Text Box 8"/>
          <p:cNvSpPr txBox="1">
            <a:spLocks noChangeArrowheads="1"/>
          </p:cNvSpPr>
          <p:nvPr/>
        </p:nvSpPr>
        <p:spPr bwMode="auto">
          <a:xfrm>
            <a:off x="3924300" y="908050"/>
            <a:ext cx="12969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b="1" u="sng"/>
              <a:t>  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2124075" y="188913"/>
            <a:ext cx="792003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КЛАСС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I</a:t>
            </a:r>
            <a:r>
              <a:rPr lang="ru-RU" b="1"/>
              <a:t> –</a:t>
            </a: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двусторонний концевой дефект</a:t>
            </a:r>
          </a:p>
        </p:txBody>
      </p:sp>
      <p:sp>
        <p:nvSpPr>
          <p:cNvPr id="38917" name="Text Box 27"/>
          <p:cNvSpPr txBox="1">
            <a:spLocks noChangeArrowheads="1"/>
          </p:cNvSpPr>
          <p:nvPr/>
        </p:nvSpPr>
        <p:spPr bwMode="auto">
          <a:xfrm>
            <a:off x="3492500" y="981075"/>
            <a:ext cx="15843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I </a:t>
            </a:r>
            <a:r>
              <a:rPr lang="ru-RU" b="1" u="sng"/>
              <a:t>класс</a:t>
            </a:r>
          </a:p>
        </p:txBody>
      </p:sp>
      <p:sp>
        <p:nvSpPr>
          <p:cNvPr id="38918" name="Text Box 29"/>
          <p:cNvSpPr txBox="1">
            <a:spLocks noChangeArrowheads="1"/>
          </p:cNvSpPr>
          <p:nvPr/>
        </p:nvSpPr>
        <p:spPr bwMode="auto">
          <a:xfrm>
            <a:off x="3419475" y="1916113"/>
            <a:ext cx="2376488" cy="784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/>
              <a:t> </a:t>
            </a:r>
            <a:r>
              <a:rPr lang="en-US" b="1" u="sng"/>
              <a:t>I</a:t>
            </a:r>
            <a:r>
              <a:rPr lang="ru-RU" b="1" u="sng"/>
              <a:t> класс,</a:t>
            </a:r>
          </a:p>
          <a:p>
            <a:pPr>
              <a:spcBef>
                <a:spcPct val="50000"/>
              </a:spcBef>
            </a:pPr>
            <a:r>
              <a:rPr lang="ru-RU" b="1" u="sng"/>
              <a:t>1 </a:t>
            </a:r>
            <a:r>
              <a:rPr lang="ru-RU" b="1" i="1" u="sng"/>
              <a:t>подкласс</a:t>
            </a:r>
          </a:p>
        </p:txBody>
      </p:sp>
      <p:sp>
        <p:nvSpPr>
          <p:cNvPr id="38919" name="Text Box 30"/>
          <p:cNvSpPr txBox="1">
            <a:spLocks noChangeArrowheads="1"/>
          </p:cNvSpPr>
          <p:nvPr/>
        </p:nvSpPr>
        <p:spPr bwMode="auto">
          <a:xfrm>
            <a:off x="3492500" y="3141663"/>
            <a:ext cx="1439863" cy="1062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I </a:t>
            </a:r>
            <a:r>
              <a:rPr lang="ru-RU" b="1" u="sng"/>
              <a:t>класс,</a:t>
            </a:r>
          </a:p>
          <a:p>
            <a:pPr>
              <a:spcBef>
                <a:spcPct val="50000"/>
              </a:spcBef>
            </a:pPr>
            <a:r>
              <a:rPr lang="ru-RU" b="1" u="sng"/>
              <a:t>2 </a:t>
            </a:r>
            <a:r>
              <a:rPr lang="ru-RU" b="1" i="1" u="sng"/>
              <a:t>подкласс</a:t>
            </a:r>
          </a:p>
        </p:txBody>
      </p:sp>
      <p:sp>
        <p:nvSpPr>
          <p:cNvPr id="38920" name="Text Box 31"/>
          <p:cNvSpPr txBox="1">
            <a:spLocks noChangeArrowheads="1"/>
          </p:cNvSpPr>
          <p:nvPr/>
        </p:nvSpPr>
        <p:spPr bwMode="auto">
          <a:xfrm>
            <a:off x="3492500" y="4437063"/>
            <a:ext cx="1584325" cy="784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I </a:t>
            </a:r>
            <a:r>
              <a:rPr lang="ru-RU" b="1" u="sng"/>
              <a:t>класс,</a:t>
            </a:r>
          </a:p>
          <a:p>
            <a:pPr>
              <a:spcBef>
                <a:spcPct val="50000"/>
              </a:spcBef>
            </a:pPr>
            <a:r>
              <a:rPr lang="ru-RU" b="1" u="sng"/>
              <a:t>3 </a:t>
            </a:r>
            <a:r>
              <a:rPr lang="ru-RU" b="1" i="1" u="sng"/>
              <a:t>подкласс</a:t>
            </a:r>
          </a:p>
        </p:txBody>
      </p:sp>
      <p:sp>
        <p:nvSpPr>
          <p:cNvPr id="38921" name="Text Box 33"/>
          <p:cNvSpPr txBox="1">
            <a:spLocks noChangeArrowheads="1"/>
          </p:cNvSpPr>
          <p:nvPr/>
        </p:nvSpPr>
        <p:spPr bwMode="auto">
          <a:xfrm>
            <a:off x="3492500" y="5661025"/>
            <a:ext cx="1439863" cy="1062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I </a:t>
            </a:r>
            <a:r>
              <a:rPr lang="ru-RU" b="1" u="sng"/>
              <a:t>класс,</a:t>
            </a:r>
          </a:p>
          <a:p>
            <a:pPr>
              <a:spcBef>
                <a:spcPct val="50000"/>
              </a:spcBef>
            </a:pPr>
            <a:r>
              <a:rPr lang="ru-RU" b="1" u="sng"/>
              <a:t>4 </a:t>
            </a:r>
            <a:r>
              <a:rPr lang="ru-RU" b="1" i="1" u="sng"/>
              <a:t>подкласс</a:t>
            </a:r>
          </a:p>
        </p:txBody>
      </p:sp>
      <p:pic>
        <p:nvPicPr>
          <p:cNvPr id="38922" name="Picture 37" descr="P51002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620713"/>
            <a:ext cx="2808287" cy="23034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38923" name="Picture 42" descr="P51002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781300"/>
            <a:ext cx="2808287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Рисунок 9" descr="38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 </a:t>
            </a:r>
            <a:r>
              <a:rPr lang="ru-RU" sz="6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класс</a:t>
            </a:r>
          </a:p>
        </p:txBody>
      </p:sp>
      <p:sp>
        <p:nvSpPr>
          <p:cNvPr id="39939" name="Text Box 10"/>
          <p:cNvSpPr txBox="1">
            <a:spLocks noChangeArrowheads="1"/>
          </p:cNvSpPr>
          <p:nvPr/>
        </p:nvSpPr>
        <p:spPr bwMode="auto">
          <a:xfrm>
            <a:off x="7572375" y="0"/>
            <a:ext cx="15716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По Кеннеди</a:t>
            </a:r>
          </a:p>
        </p:txBody>
      </p:sp>
      <p:pic>
        <p:nvPicPr>
          <p:cNvPr id="39940" name="Picture 11" descr="P1010078"/>
          <p:cNvPicPr>
            <a:picLocks noChangeAspect="1" noChangeArrowheads="1"/>
          </p:cNvPicPr>
          <p:nvPr/>
        </p:nvPicPr>
        <p:blipFill>
          <a:blip r:embed="rId2"/>
          <a:srcRect r="18" b="24"/>
          <a:stretch>
            <a:fillRect/>
          </a:stretch>
        </p:blipFill>
        <p:spPr bwMode="auto">
          <a:xfrm>
            <a:off x="2124075" y="2420938"/>
            <a:ext cx="48244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9" descr="38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сканирование0010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 t="809" r="67329" b="3"/>
          <a:stretch>
            <a:fillRect/>
          </a:stretch>
        </p:blipFill>
        <p:spPr bwMode="auto">
          <a:xfrm rot="120000">
            <a:off x="538163" y="495300"/>
            <a:ext cx="2160587" cy="63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051050" y="0"/>
            <a:ext cx="70929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u="sng">
                <a:latin typeface="Georgia" pitchFamily="18" charset="0"/>
              </a:rPr>
              <a:t>КЛАСС </a:t>
            </a:r>
            <a:r>
              <a:rPr lang="en-US" b="1" u="sng">
                <a:latin typeface="Georgia" pitchFamily="18" charset="0"/>
              </a:rPr>
              <a:t>II</a:t>
            </a:r>
            <a:r>
              <a:rPr lang="en-US" b="1" u="sng"/>
              <a:t> </a:t>
            </a:r>
            <a:r>
              <a:rPr lang="ru-RU" b="1" u="sng"/>
              <a:t>– </a:t>
            </a: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односторонний концевой дефект</a:t>
            </a:r>
          </a:p>
        </p:txBody>
      </p:sp>
      <p:sp>
        <p:nvSpPr>
          <p:cNvPr id="40964" name="Text Box 11"/>
          <p:cNvSpPr txBox="1">
            <a:spLocks noChangeArrowheads="1"/>
          </p:cNvSpPr>
          <p:nvPr/>
        </p:nvSpPr>
        <p:spPr bwMode="auto">
          <a:xfrm>
            <a:off x="3492500" y="620713"/>
            <a:ext cx="1873250" cy="5770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II </a:t>
            </a:r>
            <a:r>
              <a:rPr lang="ru-RU" b="1" u="sng"/>
              <a:t>класс</a:t>
            </a:r>
          </a:p>
          <a:p>
            <a:pPr>
              <a:spcBef>
                <a:spcPct val="50000"/>
              </a:spcBef>
            </a:pPr>
            <a:endParaRPr lang="ru-RU" b="1" u="sng"/>
          </a:p>
          <a:p>
            <a:pPr>
              <a:spcBef>
                <a:spcPct val="50000"/>
              </a:spcBef>
            </a:pPr>
            <a:endParaRPr lang="ru-RU" b="1" u="sng"/>
          </a:p>
          <a:p>
            <a:pPr>
              <a:spcBef>
                <a:spcPct val="50000"/>
              </a:spcBef>
            </a:pPr>
            <a:r>
              <a:rPr lang="en-US" b="1" u="sng"/>
              <a:t>II </a:t>
            </a:r>
            <a:r>
              <a:rPr lang="ru-RU" b="1" u="sng"/>
              <a:t>класс</a:t>
            </a:r>
          </a:p>
          <a:p>
            <a:pPr>
              <a:spcBef>
                <a:spcPct val="50000"/>
              </a:spcBef>
            </a:pPr>
            <a:r>
              <a:rPr lang="ru-RU" b="1" u="sng"/>
              <a:t>1 </a:t>
            </a:r>
            <a:r>
              <a:rPr lang="ru-RU" b="1" i="1" u="sng"/>
              <a:t>подкласс</a:t>
            </a:r>
          </a:p>
          <a:p>
            <a:pPr>
              <a:spcBef>
                <a:spcPct val="50000"/>
              </a:spcBef>
            </a:pPr>
            <a:endParaRPr lang="ru-RU" b="1" i="1" u="sng"/>
          </a:p>
          <a:p>
            <a:pPr>
              <a:spcBef>
                <a:spcPct val="50000"/>
              </a:spcBef>
            </a:pPr>
            <a:r>
              <a:rPr lang="en-US" b="1" u="sng"/>
              <a:t>II </a:t>
            </a:r>
            <a:r>
              <a:rPr lang="ru-RU" b="1" u="sng"/>
              <a:t>класс</a:t>
            </a:r>
          </a:p>
          <a:p>
            <a:pPr>
              <a:spcBef>
                <a:spcPct val="50000"/>
              </a:spcBef>
            </a:pPr>
            <a:r>
              <a:rPr lang="ru-RU" b="1" u="sng"/>
              <a:t>2 </a:t>
            </a:r>
            <a:r>
              <a:rPr lang="ru-RU" b="1" i="1" u="sng"/>
              <a:t>подкласс</a:t>
            </a:r>
          </a:p>
          <a:p>
            <a:pPr>
              <a:spcBef>
                <a:spcPct val="50000"/>
              </a:spcBef>
            </a:pPr>
            <a:endParaRPr lang="ru-RU" b="1" u="sng"/>
          </a:p>
          <a:p>
            <a:pPr>
              <a:spcBef>
                <a:spcPct val="50000"/>
              </a:spcBef>
            </a:pPr>
            <a:r>
              <a:rPr lang="en-US" b="1" u="sng"/>
              <a:t>II </a:t>
            </a:r>
            <a:r>
              <a:rPr lang="ru-RU" b="1" u="sng"/>
              <a:t>класс</a:t>
            </a:r>
          </a:p>
          <a:p>
            <a:pPr>
              <a:spcBef>
                <a:spcPct val="50000"/>
              </a:spcBef>
            </a:pPr>
            <a:r>
              <a:rPr lang="ru-RU" b="1" u="sng"/>
              <a:t>3 </a:t>
            </a:r>
            <a:r>
              <a:rPr lang="ru-RU" b="1" i="1" u="sng"/>
              <a:t>подкласс</a:t>
            </a:r>
          </a:p>
          <a:p>
            <a:pPr>
              <a:spcBef>
                <a:spcPct val="50000"/>
              </a:spcBef>
            </a:pPr>
            <a:endParaRPr lang="ru-RU" b="1" u="sng"/>
          </a:p>
          <a:p>
            <a:pPr>
              <a:spcBef>
                <a:spcPct val="50000"/>
              </a:spcBef>
            </a:pPr>
            <a:r>
              <a:rPr lang="en-US" b="1" u="sng"/>
              <a:t>II </a:t>
            </a:r>
            <a:r>
              <a:rPr lang="ru-RU" b="1" u="sng"/>
              <a:t>класс</a:t>
            </a:r>
          </a:p>
          <a:p>
            <a:pPr>
              <a:spcBef>
                <a:spcPct val="50000"/>
              </a:spcBef>
            </a:pPr>
            <a:r>
              <a:rPr lang="ru-RU" b="1" u="sng"/>
              <a:t>4 </a:t>
            </a:r>
            <a:r>
              <a:rPr lang="ru-RU" b="1" i="1" u="sng"/>
              <a:t>подкласс</a:t>
            </a:r>
          </a:p>
        </p:txBody>
      </p:sp>
      <p:pic>
        <p:nvPicPr>
          <p:cNvPr id="40965" name="Picture 16" descr="P51001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549275"/>
            <a:ext cx="2016125" cy="14398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40966" name="Picture 17" descr="P5100197"/>
          <p:cNvPicPr>
            <a:picLocks noChangeAspect="1" noChangeArrowheads="1"/>
          </p:cNvPicPr>
          <p:nvPr/>
        </p:nvPicPr>
        <p:blipFill>
          <a:blip r:embed="rId4"/>
          <a:srcRect r="24"/>
          <a:stretch>
            <a:fillRect/>
          </a:stretch>
        </p:blipFill>
        <p:spPr bwMode="auto">
          <a:xfrm>
            <a:off x="6659563" y="2205038"/>
            <a:ext cx="20161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8" descr="P51002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4076700"/>
            <a:ext cx="20161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Rectangle 20"/>
          <p:cNvSpPr>
            <a:spLocks noChangeArrowheads="1"/>
          </p:cNvSpPr>
          <p:nvPr/>
        </p:nvSpPr>
        <p:spPr bwMode="auto">
          <a:xfrm>
            <a:off x="5292725" y="6237288"/>
            <a:ext cx="2735263" cy="36036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>
              <a:latin typeface="Calibri" pitchFamily="34" charset="0"/>
            </a:endParaRPr>
          </a:p>
        </p:txBody>
      </p:sp>
      <p:pic>
        <p:nvPicPr>
          <p:cNvPr id="40969" name="Рисунок 9" descr="38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7777163" cy="3744912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solidFill>
                  <a:srgbClr val="FF0000"/>
                </a:solidFill>
              </a:rPr>
              <a:t>  </a:t>
            </a:r>
            <a:r>
              <a:rPr lang="ru-RU" sz="4000" b="1" i="1" dirty="0">
                <a:solidFill>
                  <a:srgbClr val="FF0000"/>
                </a:solidFill>
                <a:latin typeface="Times New Roman" charset="0"/>
              </a:rPr>
              <a:t>Приобретенная  </a:t>
            </a:r>
            <a:r>
              <a:rPr lang="ru-RU" sz="4000" b="1" i="1" dirty="0" err="1">
                <a:solidFill>
                  <a:srgbClr val="FF0000"/>
                </a:solidFill>
                <a:latin typeface="Times New Roman" charset="0"/>
              </a:rPr>
              <a:t>адентия</a:t>
            </a:r>
            <a:r>
              <a:rPr lang="ru-RU" sz="4000" b="1" i="1" dirty="0">
                <a:solidFill>
                  <a:srgbClr val="FF0000"/>
                </a:solidFill>
                <a:latin typeface="Times New Roman" charset="0"/>
              </a:rPr>
              <a:t> –</a:t>
            </a:r>
            <a:r>
              <a:rPr lang="ru-RU" sz="3600" b="1" i="1" dirty="0">
                <a:latin typeface="Times New Roman" charset="0"/>
              </a:rPr>
              <a:t>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3600" dirty="0"/>
              <a:t>	</a:t>
            </a:r>
            <a:r>
              <a:rPr lang="ru-RU" sz="2800" dirty="0"/>
              <a:t>заболевание, характеризующееся нарушением целостности зубного ряда или зубных рядов сформированной    </a:t>
            </a:r>
            <a:r>
              <a:rPr lang="ru-RU" sz="2800" b="1" dirty="0"/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зчс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800" dirty="0"/>
              <a:t>при отсутствии 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патологических изменений  в остальных зубах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15" name="Рисунок 9" descr="38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II </a:t>
            </a:r>
            <a:r>
              <a:rPr lang="ru-RU" sz="6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класс</a:t>
            </a: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250825" y="3068638"/>
            <a:ext cx="856932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Фото из полости рта</a:t>
            </a:r>
          </a:p>
        </p:txBody>
      </p:sp>
      <p:pic>
        <p:nvPicPr>
          <p:cNvPr id="41988" name="Picture 8" descr="P10100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628775"/>
            <a:ext cx="59055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7662863" y="0"/>
            <a:ext cx="1481137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По Кеннеди</a:t>
            </a:r>
          </a:p>
        </p:txBody>
      </p:sp>
      <p:pic>
        <p:nvPicPr>
          <p:cNvPr id="41990" name="Рисунок 9" descr="38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сканирование0010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 l="33434" r="34937" b="3"/>
          <a:stretch>
            <a:fillRect/>
          </a:stretch>
        </p:blipFill>
        <p:spPr bwMode="auto">
          <a:xfrm rot="60000">
            <a:off x="625475" y="646113"/>
            <a:ext cx="2160588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835150" y="115888"/>
            <a:ext cx="75247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>
                <a:latin typeface="Georgia" pitchFamily="18" charset="0"/>
              </a:rPr>
              <a:t>КЛАСС </a:t>
            </a:r>
            <a:r>
              <a:rPr lang="en-US" b="1">
                <a:latin typeface="Georgia" pitchFamily="18" charset="0"/>
              </a:rPr>
              <a:t>III</a:t>
            </a:r>
            <a:r>
              <a:rPr lang="ru-RU" sz="2000" b="1">
                <a:solidFill>
                  <a:schemeClr val="tx2"/>
                </a:solidFill>
              </a:rPr>
              <a:t> –</a:t>
            </a:r>
            <a:r>
              <a:rPr lang="ru-RU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включенный дефект в боковом отделе</a:t>
            </a: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3132138" y="549275"/>
            <a:ext cx="273526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3059113" y="620713"/>
            <a:ext cx="2952750" cy="5770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tx2"/>
                </a:solidFill>
              </a:rPr>
              <a:t>III </a:t>
            </a:r>
            <a:r>
              <a:rPr lang="ru-RU" b="1" u="sng">
                <a:solidFill>
                  <a:schemeClr val="tx2"/>
                </a:solidFill>
              </a:rPr>
              <a:t>класс</a:t>
            </a:r>
          </a:p>
          <a:p>
            <a:pPr>
              <a:spcBef>
                <a:spcPct val="50000"/>
              </a:spcBef>
            </a:pPr>
            <a:endParaRPr lang="ru-RU" b="1" u="sng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ru-RU" b="1" u="sng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tx2"/>
                </a:solidFill>
              </a:rPr>
              <a:t>III</a:t>
            </a:r>
            <a:r>
              <a:rPr lang="ru-RU" b="1" u="sng">
                <a:solidFill>
                  <a:schemeClr val="tx2"/>
                </a:solidFill>
              </a:rPr>
              <a:t> класс</a:t>
            </a:r>
          </a:p>
          <a:p>
            <a:pPr>
              <a:spcBef>
                <a:spcPct val="50000"/>
              </a:spcBef>
            </a:pPr>
            <a:r>
              <a:rPr lang="ru-RU" b="1" u="sng">
                <a:solidFill>
                  <a:schemeClr val="tx2"/>
                </a:solidFill>
              </a:rPr>
              <a:t>1 </a:t>
            </a:r>
            <a:r>
              <a:rPr lang="ru-RU" b="1" i="1" u="sng">
                <a:solidFill>
                  <a:schemeClr val="tx2"/>
                </a:solidFill>
              </a:rPr>
              <a:t>подкласс</a:t>
            </a:r>
          </a:p>
          <a:p>
            <a:pPr>
              <a:spcBef>
                <a:spcPct val="50000"/>
              </a:spcBef>
            </a:pPr>
            <a:endParaRPr lang="ru-RU" b="1" u="sng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tx2"/>
                </a:solidFill>
              </a:rPr>
              <a:t> III</a:t>
            </a:r>
            <a:r>
              <a:rPr lang="ru-RU" b="1" u="sng">
                <a:solidFill>
                  <a:schemeClr val="tx2"/>
                </a:solidFill>
              </a:rPr>
              <a:t> класс</a:t>
            </a:r>
          </a:p>
          <a:p>
            <a:pPr>
              <a:spcBef>
                <a:spcPct val="50000"/>
              </a:spcBef>
            </a:pPr>
            <a:r>
              <a:rPr lang="ru-RU" b="1" u="sng">
                <a:solidFill>
                  <a:schemeClr val="tx2"/>
                </a:solidFill>
              </a:rPr>
              <a:t>2 </a:t>
            </a:r>
            <a:r>
              <a:rPr lang="ru-RU" b="1" i="1" u="sng">
                <a:solidFill>
                  <a:schemeClr val="tx2"/>
                </a:solidFill>
              </a:rPr>
              <a:t>подкласс</a:t>
            </a:r>
          </a:p>
          <a:p>
            <a:pPr>
              <a:spcBef>
                <a:spcPct val="50000"/>
              </a:spcBef>
            </a:pPr>
            <a:endParaRPr lang="ru-RU" b="1" u="sng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tx2"/>
                </a:solidFill>
              </a:rPr>
              <a:t> III</a:t>
            </a:r>
            <a:r>
              <a:rPr lang="ru-RU" b="1" u="sng">
                <a:solidFill>
                  <a:schemeClr val="tx2"/>
                </a:solidFill>
              </a:rPr>
              <a:t> класс</a:t>
            </a:r>
          </a:p>
          <a:p>
            <a:pPr>
              <a:spcBef>
                <a:spcPct val="50000"/>
              </a:spcBef>
            </a:pPr>
            <a:r>
              <a:rPr lang="ru-RU" b="1" u="sng">
                <a:solidFill>
                  <a:schemeClr val="tx2"/>
                </a:solidFill>
              </a:rPr>
              <a:t>3 </a:t>
            </a:r>
            <a:r>
              <a:rPr lang="ru-RU" b="1" i="1" u="sng">
                <a:solidFill>
                  <a:schemeClr val="tx2"/>
                </a:solidFill>
              </a:rPr>
              <a:t>подкласс</a:t>
            </a:r>
          </a:p>
          <a:p>
            <a:pPr>
              <a:spcBef>
                <a:spcPct val="50000"/>
              </a:spcBef>
            </a:pPr>
            <a:endParaRPr lang="ru-RU" b="1" i="1" u="sng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tx2"/>
                </a:solidFill>
              </a:rPr>
              <a:t> III</a:t>
            </a:r>
            <a:r>
              <a:rPr lang="ru-RU" b="1" u="sng">
                <a:solidFill>
                  <a:schemeClr val="tx2"/>
                </a:solidFill>
              </a:rPr>
              <a:t> класс</a:t>
            </a:r>
          </a:p>
          <a:p>
            <a:pPr>
              <a:spcBef>
                <a:spcPct val="50000"/>
              </a:spcBef>
            </a:pPr>
            <a:r>
              <a:rPr lang="ru-RU" b="1" u="sng">
                <a:solidFill>
                  <a:schemeClr val="tx2"/>
                </a:solidFill>
              </a:rPr>
              <a:t>4 </a:t>
            </a:r>
            <a:r>
              <a:rPr lang="ru-RU" b="1" i="1" u="sng">
                <a:solidFill>
                  <a:schemeClr val="tx2"/>
                </a:solidFill>
              </a:rPr>
              <a:t>подкласс</a:t>
            </a:r>
          </a:p>
        </p:txBody>
      </p:sp>
      <p:pic>
        <p:nvPicPr>
          <p:cNvPr id="43014" name="Picture 10" descr="P5100195"/>
          <p:cNvPicPr>
            <a:picLocks noChangeAspect="1" noChangeArrowheads="1"/>
          </p:cNvPicPr>
          <p:nvPr/>
        </p:nvPicPr>
        <p:blipFill>
          <a:blip r:embed="rId3"/>
          <a:srcRect b="27"/>
          <a:stretch>
            <a:fillRect/>
          </a:stretch>
        </p:blipFill>
        <p:spPr bwMode="auto">
          <a:xfrm>
            <a:off x="6300788" y="908050"/>
            <a:ext cx="24479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12" descr="P51002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429000"/>
            <a:ext cx="24479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Rectangle 13"/>
          <p:cNvSpPr>
            <a:spLocks noChangeArrowheads="1"/>
          </p:cNvSpPr>
          <p:nvPr/>
        </p:nvSpPr>
        <p:spPr bwMode="auto">
          <a:xfrm>
            <a:off x="5143500" y="6072188"/>
            <a:ext cx="2736850" cy="36036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>
              <a:latin typeface="Calibri" pitchFamily="34" charset="0"/>
            </a:endParaRPr>
          </a:p>
        </p:txBody>
      </p:sp>
      <p:pic>
        <p:nvPicPr>
          <p:cNvPr id="43017" name="Рисунок 9" descr="38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III</a:t>
            </a:r>
            <a:r>
              <a:rPr lang="ru-RU" sz="6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класс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805613"/>
            <a:ext cx="8229600" cy="10477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662863" y="0"/>
            <a:ext cx="1481137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По Кеннеди</a:t>
            </a:r>
          </a:p>
        </p:txBody>
      </p:sp>
      <p:pic>
        <p:nvPicPr>
          <p:cNvPr id="44037" name="Picture 5" descr="P50301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133600"/>
            <a:ext cx="41767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Рисунок 9" descr="38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сканирование0010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 l="65367" r="5" b="78989"/>
          <a:stretch>
            <a:fillRect/>
          </a:stretch>
        </p:blipFill>
        <p:spPr bwMode="auto">
          <a:xfrm rot="60000">
            <a:off x="179388" y="2565400"/>
            <a:ext cx="26638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84213" y="549275"/>
            <a:ext cx="7704137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>
                <a:latin typeface="Georgia" pitchFamily="18" charset="0"/>
              </a:rPr>
              <a:t>КЛАСС </a:t>
            </a:r>
            <a:r>
              <a:rPr lang="en-US" b="1">
                <a:latin typeface="Georgia" pitchFamily="18" charset="0"/>
              </a:rPr>
              <a:t>IV</a:t>
            </a:r>
            <a:r>
              <a:rPr lang="ru-RU">
                <a:solidFill>
                  <a:schemeClr val="tx2"/>
                </a:solidFill>
              </a:rPr>
              <a:t> -   </a:t>
            </a:r>
            <a:r>
              <a:rPr lang="ru-RU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включенный дефект, при котором     	   		  беззубый участок расположен спереди 			  от остальных зубов и пересекает 			  среднюю линию челюсти</a:t>
            </a:r>
          </a:p>
        </p:txBody>
      </p:sp>
      <p:pic>
        <p:nvPicPr>
          <p:cNvPr id="45060" name="Picture 7" descr="P5100208"/>
          <p:cNvPicPr>
            <a:picLocks noChangeAspect="1" noChangeArrowheads="1"/>
          </p:cNvPicPr>
          <p:nvPr/>
        </p:nvPicPr>
        <p:blipFill>
          <a:blip r:embed="rId3"/>
          <a:srcRect r="15" b="40"/>
          <a:stretch>
            <a:fillRect/>
          </a:stretch>
        </p:blipFill>
        <p:spPr bwMode="auto">
          <a:xfrm>
            <a:off x="5867400" y="2565400"/>
            <a:ext cx="23050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Рисунок 9" descr="38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 </a:t>
            </a:r>
            <a:r>
              <a:rPr lang="ru-RU" sz="6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класс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i="1"/>
              <a:t>односторонний концевой дефект</a:t>
            </a:r>
          </a:p>
        </p:txBody>
      </p:sp>
      <p:pic>
        <p:nvPicPr>
          <p:cNvPr id="47107" name="Picture 7" descr="п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924175"/>
            <a:ext cx="609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11" descr="P5100194"/>
          <p:cNvPicPr>
            <a:picLocks noChangeAspect="1" noChangeArrowheads="1"/>
          </p:cNvPicPr>
          <p:nvPr/>
        </p:nvPicPr>
        <p:blipFill>
          <a:blip r:embed="rId3"/>
          <a:srcRect r="72" b="32"/>
          <a:stretch>
            <a:fillRect/>
          </a:stretch>
        </p:blipFill>
        <p:spPr bwMode="auto">
          <a:xfrm>
            <a:off x="5580063" y="2997200"/>
            <a:ext cx="266541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Рисунок 9" descr="38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7"/>
          <p:cNvSpPr txBox="1">
            <a:spLocks noChangeArrowheads="1"/>
          </p:cNvSpPr>
          <p:nvPr/>
        </p:nvSpPr>
        <p:spPr bwMode="auto">
          <a:xfrm>
            <a:off x="1671638" y="2944813"/>
            <a:ext cx="1841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chemeClr val="tx2"/>
              </a:solidFill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II </a:t>
            </a:r>
            <a:r>
              <a:rPr lang="ru-RU" sz="6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класс –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i="1"/>
              <a:t>двусторонние концевые дефекты</a:t>
            </a:r>
          </a:p>
        </p:txBody>
      </p:sp>
      <p:pic>
        <p:nvPicPr>
          <p:cNvPr id="48132" name="Picture 12" descr="п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07950" y="2781300"/>
            <a:ext cx="609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15" descr="P51002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852738"/>
            <a:ext cx="28082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Рисунок 9" descr="38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260350"/>
            <a:ext cx="9144000" cy="2246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III </a:t>
            </a:r>
            <a:r>
              <a:rPr lang="ru-RU" sz="6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класс –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i="1"/>
              <a:t>односторонний включенный дефект бокового отдела зубного ряда</a:t>
            </a:r>
          </a:p>
        </p:txBody>
      </p:sp>
      <p:pic>
        <p:nvPicPr>
          <p:cNvPr id="49155" name="Picture 8" descr="л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395288" y="3048000"/>
            <a:ext cx="609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12" descr="P5100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213100"/>
            <a:ext cx="24558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Рисунок 9" descr="38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val 6"/>
          <p:cNvSpPr>
            <a:spLocks noChangeArrowheads="1"/>
          </p:cNvSpPr>
          <p:nvPr/>
        </p:nvSpPr>
        <p:spPr bwMode="auto">
          <a:xfrm>
            <a:off x="1403350" y="4221163"/>
            <a:ext cx="360363" cy="3603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0179" name="Oval 7"/>
          <p:cNvSpPr>
            <a:spLocks noChangeArrowheads="1"/>
          </p:cNvSpPr>
          <p:nvPr/>
        </p:nvSpPr>
        <p:spPr bwMode="auto">
          <a:xfrm>
            <a:off x="1547813" y="4221163"/>
            <a:ext cx="144462" cy="3603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0180" name="Picture 11" descr="орпиыа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781300"/>
            <a:ext cx="609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2246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IV</a:t>
            </a:r>
            <a:r>
              <a:rPr lang="ru-RU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класс –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i="1" dirty="0"/>
              <a:t>двусторонние включенные дефекты боковых отделов зубного ряда</a:t>
            </a:r>
          </a:p>
        </p:txBody>
      </p:sp>
      <p:pic>
        <p:nvPicPr>
          <p:cNvPr id="50182" name="Picture 15" descr="P5100195"/>
          <p:cNvPicPr>
            <a:picLocks noChangeAspect="1" noChangeArrowheads="1"/>
          </p:cNvPicPr>
          <p:nvPr/>
        </p:nvPicPr>
        <p:blipFill>
          <a:blip r:embed="rId3"/>
          <a:srcRect r="50" b="81"/>
          <a:stretch>
            <a:fillRect/>
          </a:stretch>
        </p:blipFill>
        <p:spPr bwMode="auto">
          <a:xfrm>
            <a:off x="5580063" y="2924175"/>
            <a:ext cx="25209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Рисунок 9" descr="38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79388" y="2924175"/>
            <a:ext cx="609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2246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V </a:t>
            </a:r>
            <a:r>
              <a:rPr lang="ru-RU" sz="6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класс –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i="1"/>
              <a:t>включенный дефект переднего отдела зубного ряда</a:t>
            </a:r>
          </a:p>
        </p:txBody>
      </p:sp>
      <p:pic>
        <p:nvPicPr>
          <p:cNvPr id="51204" name="Picture 9" descr="P5100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213100"/>
            <a:ext cx="23764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Рисунок 9" descr="38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Безым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 r="55"/>
          <a:stretch>
            <a:fillRect/>
          </a:stretch>
        </p:blipFill>
        <p:spPr bwMode="auto">
          <a:xfrm>
            <a:off x="250825" y="2420938"/>
            <a:ext cx="29035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VI</a:t>
            </a:r>
            <a:r>
              <a:rPr lang="ru-RU" sz="6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класс</a:t>
            </a:r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ru-RU" sz="6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–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i="1"/>
              <a:t>комбинированные дефекты</a:t>
            </a:r>
          </a:p>
        </p:txBody>
      </p:sp>
      <p:pic>
        <p:nvPicPr>
          <p:cNvPr id="52228" name="Picture 10" descr="P51002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565400"/>
            <a:ext cx="2232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4357688" y="6286500"/>
            <a:ext cx="2808287" cy="3603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>
              <a:latin typeface="Calibri" pitchFamily="34" charset="0"/>
            </a:endParaRPr>
          </a:p>
        </p:txBody>
      </p:sp>
      <p:pic>
        <p:nvPicPr>
          <p:cNvPr id="52230" name="Рисунок 9" descr="38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92" name="Rectangle 8"/>
          <p:cNvSpPr>
            <a:spLocks noChangeArrowheads="1"/>
          </p:cNvSpPr>
          <p:nvPr/>
        </p:nvSpPr>
        <p:spPr bwMode="auto">
          <a:xfrm>
            <a:off x="539750" y="188913"/>
            <a:ext cx="8064500" cy="2776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Наиболее частые  причины возникновения приобретенной адентии</a:t>
            </a:r>
            <a:r>
              <a:rPr 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  <a:endParaRPr lang="ru-RU" sz="36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 algn="ctr">
              <a:defRPr/>
            </a:pPr>
            <a:endParaRPr lang="ru-RU" sz="3200" b="1" i="1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ru-RU" i="1">
                <a:latin typeface="Calibri" pitchFamily="34" charset="0"/>
              </a:rPr>
              <a:t>      </a:t>
            </a: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Кариес и его осложнения -  пульпит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 периодонтит; </a:t>
            </a:r>
          </a:p>
          <a:p>
            <a:pPr marL="342900" indent="-342900">
              <a:buFontTx/>
              <a:buChar char="•"/>
              <a:defRPr/>
            </a:pP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Заболевания</a:t>
            </a: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тканей пародонта;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3779838"/>
            <a:ext cx="3500438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786188"/>
            <a:ext cx="35718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9" descr="38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VI </a:t>
            </a:r>
            <a:r>
              <a:rPr lang="ru-RU" sz="6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класс</a:t>
            </a:r>
            <a:r>
              <a:rPr lang="ru-RU"/>
              <a:t> 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858000"/>
            <a:ext cx="8229600" cy="10477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"/>
          </a:p>
        </p:txBody>
      </p:sp>
      <p:pic>
        <p:nvPicPr>
          <p:cNvPr id="53252" name="Picture 4" descr="P1010078"/>
          <p:cNvPicPr>
            <a:picLocks noChangeAspect="1" noChangeArrowheads="1"/>
          </p:cNvPicPr>
          <p:nvPr/>
        </p:nvPicPr>
        <p:blipFill>
          <a:blip r:embed="rId2"/>
          <a:srcRect r="24"/>
          <a:stretch>
            <a:fillRect/>
          </a:stretch>
        </p:blipFill>
        <p:spPr bwMode="auto">
          <a:xfrm>
            <a:off x="250825" y="3068638"/>
            <a:ext cx="2663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P10100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068638"/>
            <a:ext cx="2665413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P5030188"/>
          <p:cNvPicPr>
            <a:picLocks noChangeAspect="1" noChangeArrowheads="1"/>
          </p:cNvPicPr>
          <p:nvPr/>
        </p:nvPicPr>
        <p:blipFill>
          <a:blip r:embed="rId4"/>
          <a:srcRect r="56"/>
          <a:stretch>
            <a:fillRect/>
          </a:stretch>
        </p:blipFill>
        <p:spPr bwMode="auto">
          <a:xfrm>
            <a:off x="6227763" y="3068638"/>
            <a:ext cx="2663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493000" y="0"/>
            <a:ext cx="16510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По Гаврилову</a:t>
            </a:r>
          </a:p>
        </p:txBody>
      </p:sp>
      <p:pic>
        <p:nvPicPr>
          <p:cNvPr id="53256" name="Рисунок 9" descr="38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79388" y="2565400"/>
            <a:ext cx="609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73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VII </a:t>
            </a:r>
            <a:r>
              <a:rPr lang="ru-RU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класс –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i="1" dirty="0"/>
              <a:t>челюсть с одиночно сохранившимся зубом</a:t>
            </a:r>
          </a:p>
        </p:txBody>
      </p:sp>
      <p:pic>
        <p:nvPicPr>
          <p:cNvPr id="54276" name="Picture 9" descr="P5100196"/>
          <p:cNvPicPr>
            <a:picLocks noChangeAspect="1" noChangeArrowheads="1"/>
          </p:cNvPicPr>
          <p:nvPr/>
        </p:nvPicPr>
        <p:blipFill>
          <a:blip r:embed="rId3"/>
          <a:srcRect b="84"/>
          <a:stretch>
            <a:fillRect/>
          </a:stretch>
        </p:blipFill>
        <p:spPr bwMode="auto">
          <a:xfrm>
            <a:off x="5435600" y="2997200"/>
            <a:ext cx="24495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10"/>
          <p:cNvSpPr>
            <a:spLocks noChangeArrowheads="1"/>
          </p:cNvSpPr>
          <p:nvPr/>
        </p:nvSpPr>
        <p:spPr bwMode="auto">
          <a:xfrm>
            <a:off x="4787900" y="6308725"/>
            <a:ext cx="2808288" cy="3587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>
              <a:latin typeface="Calibri" pitchFamily="34" charset="0"/>
            </a:endParaRPr>
          </a:p>
        </p:txBody>
      </p:sp>
      <p:pic>
        <p:nvPicPr>
          <p:cNvPr id="54278" name="Рисунок 9" descr="38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468688"/>
            <a:ext cx="4500562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4572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7651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 </a:t>
            </a:r>
            <a:r>
              <a:rPr lang="ru-RU" sz="6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класс-</a:t>
            </a:r>
            <a:r>
              <a:rPr lang="ru-RU" sz="4000"/>
              <a:t> </a:t>
            </a:r>
            <a:r>
              <a:rPr lang="ru-RU" sz="3200" i="1">
                <a:solidFill>
                  <a:srgbClr val="000066"/>
                </a:solidFill>
              </a:rPr>
              <a:t>односторонний или  	      			     двусторонний концевой      	         дефект зубного ряда</a:t>
            </a:r>
          </a:p>
        </p:txBody>
      </p:sp>
      <p:pic>
        <p:nvPicPr>
          <p:cNvPr id="57347" name="Picture 6" descr="P5100213"/>
          <p:cNvPicPr>
            <a:picLocks noChangeAspect="1" noChangeArrowheads="1"/>
          </p:cNvPicPr>
          <p:nvPr/>
        </p:nvPicPr>
        <p:blipFill>
          <a:blip r:embed="rId2"/>
          <a:srcRect r="72"/>
          <a:stretch>
            <a:fillRect/>
          </a:stretch>
        </p:blipFill>
        <p:spPr bwMode="auto">
          <a:xfrm>
            <a:off x="5795963" y="3141663"/>
            <a:ext cx="2663825" cy="2087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57348" name="Picture 7" descr="P5100194"/>
          <p:cNvPicPr>
            <a:picLocks noChangeAspect="1" noChangeArrowheads="1"/>
          </p:cNvPicPr>
          <p:nvPr/>
        </p:nvPicPr>
        <p:blipFill>
          <a:blip r:embed="rId3"/>
          <a:srcRect r="31"/>
          <a:stretch>
            <a:fillRect/>
          </a:stretch>
        </p:blipFill>
        <p:spPr bwMode="auto">
          <a:xfrm>
            <a:off x="1403350" y="3141663"/>
            <a:ext cx="2736850" cy="20875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7823200" y="0"/>
            <a:ext cx="13208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По Вильду</a:t>
            </a:r>
          </a:p>
        </p:txBody>
      </p:sp>
      <p:pic>
        <p:nvPicPr>
          <p:cNvPr id="57350" name="Рисунок 9" descr="38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4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75" y="476250"/>
            <a:ext cx="798353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II </a:t>
            </a:r>
            <a:r>
              <a:rPr lang="ru-RU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класс-</a:t>
            </a:r>
            <a:r>
              <a:rPr lang="ru-RU" sz="4000" dirty="0"/>
              <a:t> </a:t>
            </a:r>
            <a:r>
              <a:rPr lang="ru-RU" sz="3200" i="1" dirty="0">
                <a:solidFill>
                  <a:srgbClr val="000066"/>
                </a:solidFill>
              </a:rPr>
              <a:t>один или несколько</a:t>
            </a:r>
            <a:r>
              <a:rPr lang="ru-RU" sz="4000" dirty="0"/>
              <a:t>   	     	                 </a:t>
            </a:r>
            <a:r>
              <a:rPr lang="ru-RU" sz="3200" i="1" dirty="0">
                <a:solidFill>
                  <a:srgbClr val="000066"/>
                </a:solidFill>
              </a:rPr>
              <a:t>включенных дефектов</a:t>
            </a:r>
          </a:p>
        </p:txBody>
      </p:sp>
      <p:pic>
        <p:nvPicPr>
          <p:cNvPr id="58371" name="Picture 5" descr="P5100209"/>
          <p:cNvPicPr>
            <a:picLocks noChangeAspect="1" noChangeArrowheads="1"/>
          </p:cNvPicPr>
          <p:nvPr/>
        </p:nvPicPr>
        <p:blipFill>
          <a:blip r:embed="rId3"/>
          <a:srcRect b="63"/>
          <a:stretch>
            <a:fillRect/>
          </a:stretch>
        </p:blipFill>
        <p:spPr bwMode="auto">
          <a:xfrm>
            <a:off x="6372225" y="3213100"/>
            <a:ext cx="24479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6" descr="P5100195"/>
          <p:cNvPicPr>
            <a:picLocks noChangeAspect="1" noChangeArrowheads="1"/>
          </p:cNvPicPr>
          <p:nvPr/>
        </p:nvPicPr>
        <p:blipFill>
          <a:blip r:embed="rId4"/>
          <a:srcRect b="27"/>
          <a:stretch>
            <a:fillRect/>
          </a:stretch>
        </p:blipFill>
        <p:spPr bwMode="auto">
          <a:xfrm>
            <a:off x="3348038" y="3213100"/>
            <a:ext cx="24479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7" descr="P5100208"/>
          <p:cNvPicPr>
            <a:picLocks noChangeAspect="1" noChangeArrowheads="1"/>
          </p:cNvPicPr>
          <p:nvPr/>
        </p:nvPicPr>
        <p:blipFill>
          <a:blip r:embed="rId5"/>
          <a:srcRect b="108"/>
          <a:stretch>
            <a:fillRect/>
          </a:stretch>
        </p:blipFill>
        <p:spPr bwMode="auto">
          <a:xfrm>
            <a:off x="323850" y="3213100"/>
            <a:ext cx="24479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8"/>
          <p:cNvSpPr txBox="1">
            <a:spLocks noChangeArrowheads="1"/>
          </p:cNvSpPr>
          <p:nvPr/>
        </p:nvSpPr>
        <p:spPr bwMode="auto">
          <a:xfrm>
            <a:off x="7823200" y="0"/>
            <a:ext cx="13208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По Вильду</a:t>
            </a:r>
          </a:p>
        </p:txBody>
      </p:sp>
      <p:pic>
        <p:nvPicPr>
          <p:cNvPr id="58375" name="Рисунок 9" descr="38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III </a:t>
            </a:r>
            <a:r>
              <a:rPr lang="ru-RU" sz="6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класс-</a:t>
            </a:r>
            <a:br>
              <a:rPr lang="ru-RU" sz="6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</a:br>
            <a:r>
              <a:rPr lang="ru-RU" sz="3200" i="1">
                <a:solidFill>
                  <a:srgbClr val="000066"/>
                </a:solidFill>
              </a:rPr>
              <a:t>сочетание концевого(концевых) и         включенного(включенных) дефектов зубного ряда</a:t>
            </a:r>
          </a:p>
        </p:txBody>
      </p:sp>
      <p:pic>
        <p:nvPicPr>
          <p:cNvPr id="59395" name="Picture 7" descr="P5100214"/>
          <p:cNvPicPr>
            <a:picLocks noChangeAspect="1" noChangeArrowheads="1"/>
          </p:cNvPicPr>
          <p:nvPr/>
        </p:nvPicPr>
        <p:blipFill>
          <a:blip r:embed="rId2"/>
          <a:srcRect r="31"/>
          <a:stretch>
            <a:fillRect/>
          </a:stretch>
        </p:blipFill>
        <p:spPr bwMode="auto">
          <a:xfrm>
            <a:off x="6659563" y="3933825"/>
            <a:ext cx="21590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10" descr="P51002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860800"/>
            <a:ext cx="20161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11" descr="P5100204"/>
          <p:cNvPicPr>
            <a:picLocks noChangeAspect="1" noChangeArrowheads="1"/>
          </p:cNvPicPr>
          <p:nvPr/>
        </p:nvPicPr>
        <p:blipFill>
          <a:blip r:embed="rId4"/>
          <a:srcRect r="95" b="69"/>
          <a:stretch>
            <a:fillRect/>
          </a:stretch>
        </p:blipFill>
        <p:spPr bwMode="auto">
          <a:xfrm>
            <a:off x="900113" y="3860800"/>
            <a:ext cx="20891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 Box 12"/>
          <p:cNvSpPr txBox="1">
            <a:spLocks noChangeArrowheads="1"/>
          </p:cNvSpPr>
          <p:nvPr/>
        </p:nvSpPr>
        <p:spPr bwMode="auto">
          <a:xfrm>
            <a:off x="7823200" y="0"/>
            <a:ext cx="13208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По Вильду</a:t>
            </a:r>
          </a:p>
        </p:txBody>
      </p:sp>
      <p:pic>
        <p:nvPicPr>
          <p:cNvPr id="59399" name="Рисунок 9" descr="38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Admin\Рабочий стол\IMG_4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-1714500"/>
            <a:ext cx="8405813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40105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0420" name="Picture 3" descr="C:\Documents and Settings\Admin\Рабочий стол\IMG_47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643063"/>
            <a:ext cx="857250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85750"/>
            <a:ext cx="8229600" cy="790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Классификация дефектов зубных рядов по В.А.Пономаревой 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:</a:t>
            </a:r>
            <a:r>
              <a:rPr lang="ru-RU" sz="2800" dirty="0"/>
              <a:t> 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07375" cy="58769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 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класс:</a:t>
            </a:r>
            <a:r>
              <a:rPr lang="en-US" sz="2400" dirty="0"/>
              <a:t> </a:t>
            </a:r>
            <a:r>
              <a:rPr lang="ru-RU" sz="2400" dirty="0"/>
              <a:t>   </a:t>
            </a:r>
            <a:r>
              <a:rPr lang="ru-RU" sz="2400" b="1" i="1" dirty="0"/>
              <a:t>Дефекты зубных рядов с сохранением   	      контакта между антагонистами в   	  	      положении центральной окклюзии в трех   	      функционально ориентированных    	   		      группах</a:t>
            </a:r>
            <a:r>
              <a:rPr lang="en-US" sz="2400" b="1" i="1" dirty="0"/>
              <a:t>;</a:t>
            </a:r>
            <a:endParaRPr lang="ru-RU" sz="2400" b="1" i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000" u="sng" dirty="0">
              <a:solidFill>
                <a:srgbClr val="000066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II 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класс:</a:t>
            </a:r>
            <a:r>
              <a:rPr lang="en-US" sz="2400" dirty="0"/>
              <a:t> </a:t>
            </a:r>
            <a:r>
              <a:rPr lang="ru-RU" sz="2400" dirty="0"/>
              <a:t>  </a:t>
            </a:r>
            <a:r>
              <a:rPr lang="ru-RU" sz="2400" b="1" i="1" dirty="0"/>
              <a:t>Наличие контакта в двух функционально       	      ориентированных группах</a:t>
            </a:r>
            <a:r>
              <a:rPr lang="en-US" sz="2400" b="1" i="1" dirty="0"/>
              <a:t>;</a:t>
            </a:r>
            <a:endParaRPr lang="ru-RU" sz="2400" b="1" i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u="sng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III 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класс:</a:t>
            </a:r>
            <a:r>
              <a:rPr lang="ru-RU" sz="2400" dirty="0"/>
              <a:t>  </a:t>
            </a:r>
            <a:r>
              <a:rPr lang="ru-RU" sz="2400" b="1" i="1" dirty="0"/>
              <a:t>Контакт, сохранившийся только в   	         	      одной функционально ориентированной   	      группе;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IV 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класс</a:t>
            </a: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:</a:t>
            </a:r>
            <a:r>
              <a:rPr lang="en-US" sz="2400" dirty="0"/>
              <a:t> </a:t>
            </a:r>
            <a:r>
              <a:rPr lang="ru-RU" sz="2400" dirty="0"/>
              <a:t> </a:t>
            </a:r>
            <a:r>
              <a:rPr lang="ru-RU" sz="2400" b="1" i="1" dirty="0"/>
              <a:t>Отсутствие контакта между   	  	       оставшимися антагонистами.</a:t>
            </a:r>
          </a:p>
        </p:txBody>
      </p:sp>
      <p:pic>
        <p:nvPicPr>
          <p:cNvPr id="61444" name="Рисунок 9" descr="38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4" name="Rectangle 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Классификация дефектов зубных          рядов по А.И.Бетельману (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1956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г.) </a:t>
            </a:r>
            <a:r>
              <a:rPr lang="en-US" sz="28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:</a:t>
            </a:r>
            <a:endParaRPr lang="ru-RU" sz="2800" b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62467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765175"/>
            <a:ext cx="4038600" cy="4525963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</p:txBody>
      </p:sp>
      <p:sp>
        <p:nvSpPr>
          <p:cNvPr id="355340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557338"/>
            <a:ext cx="8064500" cy="5040312"/>
          </a:xfrm>
        </p:spPr>
        <p:txBody>
          <a:bodyPr rtlCol="0">
            <a:normAutofit/>
          </a:bodyPr>
          <a:lstStyle/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класс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:</a:t>
            </a:r>
            <a:r>
              <a:rPr lang="ru-RU" sz="1600" dirty="0"/>
              <a:t>     </a:t>
            </a:r>
            <a:r>
              <a:rPr lang="ru-RU" sz="2000" b="1" i="1" dirty="0"/>
              <a:t>зубной ряд, в котором имеется один или    	  	      несколько изъянов, но хотя бы один из них   	  	      ограничен зубами только с одной стороны</a:t>
            </a:r>
            <a:r>
              <a:rPr lang="en-US" sz="2000" b="1" i="1" dirty="0"/>
              <a:t>:</a:t>
            </a:r>
            <a:endParaRPr lang="ru-RU" sz="2000" b="1" i="1" dirty="0"/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8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 подкласс</a:t>
            </a:r>
            <a:r>
              <a:rPr lang="en-US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:</a:t>
            </a:r>
            <a:r>
              <a:rPr lang="ru-RU" sz="1600" dirty="0"/>
              <a:t>  </a:t>
            </a:r>
            <a:r>
              <a:rPr lang="ru-RU" sz="2000" b="1" i="1" dirty="0"/>
              <a:t>зубной ряд с одним концевым изъяном</a:t>
            </a:r>
            <a:r>
              <a:rPr lang="en-US" sz="2000" b="1" i="1" dirty="0"/>
              <a:t>;</a:t>
            </a:r>
            <a:endParaRPr lang="ru-RU" sz="2000" b="1" i="1" dirty="0"/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 подкласс</a:t>
            </a:r>
            <a:r>
              <a:rPr lang="en-US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:</a:t>
            </a:r>
            <a:r>
              <a:rPr lang="ru-RU" sz="1600" dirty="0"/>
              <a:t>  </a:t>
            </a:r>
            <a:r>
              <a:rPr lang="ru-RU" sz="2000" b="1" i="1" dirty="0"/>
              <a:t>зубной ряд с двумя концевыми изъянами.</a:t>
            </a:r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600" dirty="0"/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II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класс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:</a:t>
            </a:r>
            <a:r>
              <a:rPr lang="ru-RU" sz="1600" dirty="0"/>
              <a:t>   </a:t>
            </a:r>
            <a:r>
              <a:rPr lang="ru-RU" sz="2000" b="1" i="1" dirty="0"/>
              <a:t>зубной ряд, в котором имеется один или 		      несколько изъянов, но все они </a:t>
            </a:r>
            <a:r>
              <a:rPr lang="ru-RU" sz="2000" b="1" i="1" dirty="0" smtClean="0"/>
              <a:t>ограничены 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зубами </a:t>
            </a:r>
            <a:r>
              <a:rPr lang="ru-RU" sz="2000" b="1" i="1" dirty="0"/>
              <a:t>с обеих сторон</a:t>
            </a:r>
            <a:r>
              <a:rPr lang="en-US" sz="1600" b="1" i="1" dirty="0"/>
              <a:t>:</a:t>
            </a:r>
            <a:endParaRPr lang="ru-RU" sz="1600" b="1" i="1" dirty="0"/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600" b="1" i="1" dirty="0"/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 </a:t>
            </a:r>
            <a:r>
              <a:rPr lang="ru-RU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подкласс</a:t>
            </a:r>
            <a:r>
              <a:rPr lang="en-US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:</a:t>
            </a:r>
            <a:r>
              <a:rPr lang="ru-RU" sz="1600" dirty="0"/>
              <a:t>  </a:t>
            </a:r>
            <a:r>
              <a:rPr lang="ru-RU" sz="2000" b="1" i="1" dirty="0"/>
              <a:t>зубной ряд с одним или несколькими   	  	   	      изъянами, возникшими после удаления не более   	      трех зубов</a:t>
            </a:r>
            <a:r>
              <a:rPr lang="en-US" sz="2000" b="1" i="1" dirty="0"/>
              <a:t>;</a:t>
            </a:r>
            <a:endParaRPr lang="ru-RU" sz="2000" b="1" i="1" dirty="0"/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 </a:t>
            </a:r>
            <a:r>
              <a:rPr lang="ru-RU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подкласс</a:t>
            </a:r>
            <a:r>
              <a:rPr lang="en-US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:</a:t>
            </a:r>
            <a:r>
              <a:rPr lang="ru-RU" sz="1600" dirty="0"/>
              <a:t>  </a:t>
            </a:r>
            <a:r>
              <a:rPr lang="ru-RU" sz="1800" b="1" i="1" dirty="0"/>
              <a:t>зубной ряд с одним или несколькими    		    	       изъянами, которые (все или только один)   		       образовались в результате удаления </a:t>
            </a:r>
            <a:r>
              <a:rPr lang="ru-RU" sz="1800" b="1" i="1" dirty="0" smtClean="0"/>
              <a:t>более</a:t>
            </a:r>
            <a:r>
              <a:rPr lang="en-US" sz="1800" b="1" i="1" dirty="0" smtClean="0"/>
              <a:t> </a:t>
            </a:r>
            <a:r>
              <a:rPr lang="ru-RU" sz="1800" b="1" i="1" dirty="0" smtClean="0"/>
              <a:t>трех </a:t>
            </a:r>
            <a:r>
              <a:rPr lang="ru-RU" sz="1800" b="1" i="1" dirty="0"/>
              <a:t>зубов.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i="1" dirty="0"/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/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/>
          </a:p>
        </p:txBody>
      </p:sp>
      <p:sp>
        <p:nvSpPr>
          <p:cNvPr id="62469" name="Text Box 26"/>
          <p:cNvSpPr txBox="1">
            <a:spLocks noChangeArrowheads="1"/>
          </p:cNvSpPr>
          <p:nvPr/>
        </p:nvSpPr>
        <p:spPr bwMode="auto">
          <a:xfrm>
            <a:off x="592138" y="2092325"/>
            <a:ext cx="801211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2470" name="Рисунок 9" descr="38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5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5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5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5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5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5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5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5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5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5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5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5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Этиология</a:t>
            </a:r>
          </a:p>
        </p:txBody>
      </p:sp>
      <p:pic>
        <p:nvPicPr>
          <p:cNvPr id="15363" name="Picture 2" descr="H:\лекция номерп 4\be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25" y="1571625"/>
            <a:ext cx="4595813" cy="3714750"/>
          </a:xfrm>
        </p:spPr>
      </p:pic>
      <p:pic>
        <p:nvPicPr>
          <p:cNvPr id="15364" name="Picture 4" descr="H:\лекция номерп 4\2215-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571625"/>
            <a:ext cx="4495800" cy="3714750"/>
          </a:xfrm>
        </p:spPr>
      </p:pic>
      <p:pic>
        <p:nvPicPr>
          <p:cNvPr id="15365" name="Рисунок 9" descr="38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 </a:t>
            </a:r>
            <a:r>
              <a:rPr lang="ru-RU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класс</a:t>
            </a:r>
            <a:r>
              <a:rPr 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:</a:t>
            </a:r>
            <a:r>
              <a:rPr lang="ru-RU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/>
            </a:r>
            <a:br>
              <a:rPr lang="ru-RU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</a:br>
            <a:r>
              <a:rPr lang="ru-RU" sz="4000" dirty="0"/>
              <a:t> </a:t>
            </a:r>
            <a:r>
              <a:rPr lang="ru-RU" sz="3200" i="1" dirty="0">
                <a:solidFill>
                  <a:srgbClr val="000066"/>
                </a:solidFill>
              </a:rPr>
              <a:t>дефекты переднего отдела зубной дуги</a:t>
            </a:r>
            <a:r>
              <a:rPr lang="en-US" sz="3200" i="1" dirty="0">
                <a:solidFill>
                  <a:srgbClr val="000066"/>
                </a:solidFill>
              </a:rPr>
              <a:t>:</a:t>
            </a:r>
            <a:endParaRPr lang="ru-RU" sz="3200" i="1" dirty="0">
              <a:solidFill>
                <a:srgbClr val="000066"/>
              </a:solidFill>
            </a:endParaRPr>
          </a:p>
        </p:txBody>
      </p: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7194550" y="0"/>
            <a:ext cx="19494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По Е.Н.Жулеву</a:t>
            </a:r>
          </a:p>
        </p:txBody>
      </p:sp>
      <p:pic>
        <p:nvPicPr>
          <p:cNvPr id="64516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grayscl/>
            <a:biLevel thresh="50000"/>
          </a:blip>
          <a:srcRect l="36620" t="2605" r="45833" b="72920"/>
          <a:stretch>
            <a:fillRect/>
          </a:stretch>
        </p:blipFill>
        <p:spPr>
          <a:xfrm rot="240000">
            <a:off x="3779838" y="2565400"/>
            <a:ext cx="1517650" cy="1296988"/>
          </a:xfrm>
        </p:spPr>
      </p:pic>
      <p:pic>
        <p:nvPicPr>
          <p:cNvPr id="64517" name="Picture 7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 l="19090" t="4764" r="63380" b="69473"/>
          <a:stretch>
            <a:fillRect/>
          </a:stretch>
        </p:blipFill>
        <p:spPr bwMode="auto">
          <a:xfrm rot="240000">
            <a:off x="1908175" y="2565400"/>
            <a:ext cx="1516063" cy="1365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4518" name="Picture 8"/>
          <p:cNvPicPr>
            <a:picLocks noChangeAspect="1" noChangeArrowheads="1"/>
          </p:cNvPicPr>
          <p:nvPr/>
        </p:nvPicPr>
        <p:blipFill>
          <a:blip r:embed="rId3">
            <a:lum contrast="6000"/>
            <a:grayscl/>
            <a:biLevel thresh="50000"/>
          </a:blip>
          <a:srcRect t="8208" r="80855" b="69473"/>
          <a:stretch>
            <a:fillRect/>
          </a:stretch>
        </p:blipFill>
        <p:spPr bwMode="auto">
          <a:xfrm rot="240000">
            <a:off x="0" y="2636838"/>
            <a:ext cx="1655763" cy="1182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4519" name="Picture 9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 l="54955" r="27480" b="74837"/>
          <a:stretch>
            <a:fillRect/>
          </a:stretch>
        </p:blipFill>
        <p:spPr bwMode="auto">
          <a:xfrm rot="240000">
            <a:off x="7451725" y="2492375"/>
            <a:ext cx="1519238" cy="1333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4520" name="Picture 10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 l="72430" r="8334" b="76933"/>
          <a:stretch>
            <a:fillRect/>
          </a:stretch>
        </p:blipFill>
        <p:spPr bwMode="auto">
          <a:xfrm rot="240000">
            <a:off x="5580063" y="2636838"/>
            <a:ext cx="1663700" cy="1222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4521" name="Picture 11" descr="P51002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4508500"/>
            <a:ext cx="23764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2" name="Рисунок 9" descr="38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II</a:t>
            </a:r>
            <a:r>
              <a:rPr lang="ru-RU" sz="6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класс</a:t>
            </a:r>
            <a:r>
              <a:rPr lang="en-US" sz="6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:</a:t>
            </a:r>
            <a:r>
              <a:rPr lang="ru-RU" sz="4000"/>
              <a:t/>
            </a:r>
            <a:br>
              <a:rPr lang="ru-RU" sz="4000"/>
            </a:br>
            <a:r>
              <a:rPr lang="ru-RU" sz="3200" i="1">
                <a:solidFill>
                  <a:srgbClr val="000066"/>
                </a:solidFill>
              </a:rPr>
              <a:t>дефекты бокового отела зубной дуги</a:t>
            </a:r>
            <a:r>
              <a:rPr lang="en-US" sz="4000"/>
              <a:t>:</a:t>
            </a:r>
            <a:endParaRPr lang="ru-RU" sz="4000"/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7391400" y="0"/>
            <a:ext cx="1752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По Е.Н.Жулеву</a:t>
            </a:r>
          </a:p>
        </p:txBody>
      </p:sp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 t="40654" r="80737" b="37920"/>
          <a:stretch>
            <a:fillRect/>
          </a:stretch>
        </p:blipFill>
        <p:spPr bwMode="auto">
          <a:xfrm>
            <a:off x="179388" y="2565400"/>
            <a:ext cx="1549400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541" name="Picture 11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 l="20152" t="37787" r="61037" b="39336"/>
          <a:stretch>
            <a:fillRect/>
          </a:stretch>
        </p:blipFill>
        <p:spPr bwMode="auto">
          <a:xfrm>
            <a:off x="1979613" y="2492375"/>
            <a:ext cx="1512887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8590" name="Rectangle 14"/>
          <p:cNvSpPr>
            <a:spLocks noGrp="1" noChangeArrowheads="1"/>
          </p:cNvSpPr>
          <p:nvPr>
            <p:ph type="body" idx="1"/>
          </p:nvPr>
        </p:nvSpPr>
        <p:spPr>
          <a:xfrm flipV="1">
            <a:off x="1116013" y="6858000"/>
            <a:ext cx="8229600" cy="714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"/>
          </a:p>
        </p:txBody>
      </p:sp>
      <p:pic>
        <p:nvPicPr>
          <p:cNvPr id="65543" name="Picture 15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 l="38490" t="36369" r="41812" b="42204"/>
          <a:stretch>
            <a:fillRect/>
          </a:stretch>
        </p:blipFill>
        <p:spPr bwMode="auto">
          <a:xfrm>
            <a:off x="3635375" y="2492375"/>
            <a:ext cx="1584325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544" name="Picture 16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 l="57300" t="34920" r="24797" b="43651"/>
          <a:stretch>
            <a:fillRect/>
          </a:stretch>
        </p:blipFill>
        <p:spPr bwMode="auto">
          <a:xfrm>
            <a:off x="5508625" y="2492375"/>
            <a:ext cx="151130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545" name="Picture 17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 l="76997" t="30634" r="5099" b="45071"/>
          <a:stretch>
            <a:fillRect/>
          </a:stretch>
        </p:blipFill>
        <p:spPr bwMode="auto">
          <a:xfrm>
            <a:off x="7380288" y="2492375"/>
            <a:ext cx="1512887" cy="1223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546" name="Picture 18" descr="P51002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4508500"/>
            <a:ext cx="1584325" cy="11509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65547" name="Picture 19" descr="P5100194"/>
          <p:cNvPicPr>
            <a:picLocks noChangeAspect="1" noChangeArrowheads="1"/>
          </p:cNvPicPr>
          <p:nvPr/>
        </p:nvPicPr>
        <p:blipFill>
          <a:blip r:embed="rId5"/>
          <a:srcRect b="114"/>
          <a:stretch>
            <a:fillRect/>
          </a:stretch>
        </p:blipFill>
        <p:spPr bwMode="auto">
          <a:xfrm>
            <a:off x="3851275" y="4508500"/>
            <a:ext cx="1584325" cy="115093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65548" name="Picture 20" descr="P5100202"/>
          <p:cNvPicPr>
            <a:picLocks noChangeAspect="1" noChangeArrowheads="1"/>
          </p:cNvPicPr>
          <p:nvPr/>
        </p:nvPicPr>
        <p:blipFill>
          <a:blip r:embed="rId6"/>
          <a:srcRect r="50"/>
          <a:stretch>
            <a:fillRect/>
          </a:stretch>
        </p:blipFill>
        <p:spPr bwMode="auto">
          <a:xfrm>
            <a:off x="7451725" y="4508500"/>
            <a:ext cx="1511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9" name="Picture 21" descr="P5100195"/>
          <p:cNvPicPr>
            <a:picLocks noChangeAspect="1" noChangeArrowheads="1"/>
          </p:cNvPicPr>
          <p:nvPr/>
        </p:nvPicPr>
        <p:blipFill>
          <a:blip r:embed="rId7"/>
          <a:srcRect b="43"/>
          <a:stretch>
            <a:fillRect/>
          </a:stretch>
        </p:blipFill>
        <p:spPr bwMode="auto">
          <a:xfrm>
            <a:off x="2000250" y="4429125"/>
            <a:ext cx="16192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0" name="Picture 22" descr="P510020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5" y="4429125"/>
            <a:ext cx="15843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1" name="Text Box 24"/>
          <p:cNvSpPr txBox="1">
            <a:spLocks noChangeArrowheads="1"/>
          </p:cNvSpPr>
          <p:nvPr/>
        </p:nvSpPr>
        <p:spPr bwMode="auto">
          <a:xfrm>
            <a:off x="755650" y="3644900"/>
            <a:ext cx="3333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А</a:t>
            </a:r>
          </a:p>
        </p:txBody>
      </p:sp>
      <p:sp>
        <p:nvSpPr>
          <p:cNvPr id="65552" name="Text Box 25"/>
          <p:cNvSpPr txBox="1">
            <a:spLocks noChangeArrowheads="1"/>
          </p:cNvSpPr>
          <p:nvPr/>
        </p:nvSpPr>
        <p:spPr bwMode="auto">
          <a:xfrm>
            <a:off x="2484438" y="3644900"/>
            <a:ext cx="3222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Б</a:t>
            </a:r>
          </a:p>
        </p:txBody>
      </p:sp>
      <p:sp>
        <p:nvSpPr>
          <p:cNvPr id="65553" name="Text Box 26"/>
          <p:cNvSpPr txBox="1">
            <a:spLocks noChangeArrowheads="1"/>
          </p:cNvSpPr>
          <p:nvPr/>
        </p:nvSpPr>
        <p:spPr bwMode="auto">
          <a:xfrm>
            <a:off x="4211638" y="3644900"/>
            <a:ext cx="3238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В</a:t>
            </a:r>
          </a:p>
        </p:txBody>
      </p:sp>
      <p:sp>
        <p:nvSpPr>
          <p:cNvPr id="65554" name="Text Box 27"/>
          <p:cNvSpPr txBox="1">
            <a:spLocks noChangeArrowheads="1"/>
          </p:cNvSpPr>
          <p:nvPr/>
        </p:nvSpPr>
        <p:spPr bwMode="auto">
          <a:xfrm>
            <a:off x="6156325" y="3644900"/>
            <a:ext cx="2952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Г</a:t>
            </a:r>
          </a:p>
        </p:txBody>
      </p:sp>
      <p:sp>
        <p:nvSpPr>
          <p:cNvPr id="65555" name="Text Box 28"/>
          <p:cNvSpPr txBox="1">
            <a:spLocks noChangeArrowheads="1"/>
          </p:cNvSpPr>
          <p:nvPr/>
        </p:nvSpPr>
        <p:spPr bwMode="auto">
          <a:xfrm>
            <a:off x="8101013" y="3644900"/>
            <a:ext cx="3492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Д</a:t>
            </a:r>
          </a:p>
        </p:txBody>
      </p:sp>
      <p:pic>
        <p:nvPicPr>
          <p:cNvPr id="65556" name="Рисунок 9" descr="384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III</a:t>
            </a:r>
            <a:r>
              <a:rPr lang="ru-RU" sz="6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класс</a:t>
            </a:r>
            <a:r>
              <a:rPr lang="en-US" sz="6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:</a:t>
            </a:r>
            <a:r>
              <a:rPr lang="ru-RU" sz="4000"/>
              <a:t/>
            </a:r>
            <a:br>
              <a:rPr lang="ru-RU" sz="4000"/>
            </a:br>
            <a:r>
              <a:rPr lang="ru-RU" sz="3200" i="1">
                <a:solidFill>
                  <a:srgbClr val="000066"/>
                </a:solidFill>
              </a:rPr>
              <a:t>переднебоковые дефекты</a:t>
            </a:r>
            <a:r>
              <a:rPr lang="en-US" sz="3200" i="1">
                <a:solidFill>
                  <a:srgbClr val="000066"/>
                </a:solidFill>
              </a:rPr>
              <a:t>:</a:t>
            </a:r>
            <a:endParaRPr lang="ru-RU" sz="3200" i="1">
              <a:solidFill>
                <a:srgbClr val="000066"/>
              </a:solidFill>
            </a:endParaRP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7391400" y="0"/>
            <a:ext cx="1752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По Е.Н.Жулеву</a:t>
            </a:r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 l="957" t="79008" r="80121"/>
          <a:stretch>
            <a:fillRect/>
          </a:stretch>
        </p:blipFill>
        <p:spPr bwMode="auto">
          <a:xfrm rot="240000">
            <a:off x="174625" y="2492375"/>
            <a:ext cx="1516063" cy="1081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9607" name="Rectangle 7"/>
          <p:cNvSpPr>
            <a:spLocks noGrp="1" noChangeArrowheads="1"/>
          </p:cNvSpPr>
          <p:nvPr>
            <p:ph type="body" idx="1"/>
          </p:nvPr>
        </p:nvSpPr>
        <p:spPr>
          <a:xfrm flipV="1">
            <a:off x="611188" y="6858000"/>
            <a:ext cx="8229600" cy="8255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"/>
          </a:p>
        </p:txBody>
      </p:sp>
      <p:pic>
        <p:nvPicPr>
          <p:cNvPr id="66566" name="Picture 8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 l="81035" t="68556" r="18" b="8990"/>
          <a:stretch>
            <a:fillRect/>
          </a:stretch>
        </p:blipFill>
        <p:spPr bwMode="auto">
          <a:xfrm rot="240000">
            <a:off x="7380288" y="2420938"/>
            <a:ext cx="1589087" cy="1222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567" name="Picture 9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 l="20335" t="75218" r="59845" b="2332"/>
          <a:stretch>
            <a:fillRect/>
          </a:stretch>
        </p:blipFill>
        <p:spPr bwMode="auto">
          <a:xfrm rot="240000">
            <a:off x="1830388" y="2420938"/>
            <a:ext cx="1660525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568" name="Picture 10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 l="41463" t="74426" r="39632" b="4605"/>
          <a:stretch>
            <a:fillRect/>
          </a:stretch>
        </p:blipFill>
        <p:spPr bwMode="auto">
          <a:xfrm rot="240000">
            <a:off x="3708400" y="2492375"/>
            <a:ext cx="1657350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569" name="Picture 11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 l="60844" t="73734" r="20210" b="5298"/>
          <a:stretch>
            <a:fillRect/>
          </a:stretch>
        </p:blipFill>
        <p:spPr bwMode="auto">
          <a:xfrm rot="240000">
            <a:off x="5580063" y="2492375"/>
            <a:ext cx="1590675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6570" name="Text Box 12"/>
          <p:cNvSpPr txBox="1">
            <a:spLocks noChangeArrowheads="1"/>
          </p:cNvSpPr>
          <p:nvPr/>
        </p:nvSpPr>
        <p:spPr bwMode="auto">
          <a:xfrm>
            <a:off x="0" y="3644900"/>
            <a:ext cx="896461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alibri" pitchFamily="34" charset="0"/>
              </a:rPr>
              <a:t>        А                   Б                   В                   Г                  Д</a:t>
            </a:r>
          </a:p>
        </p:txBody>
      </p:sp>
      <p:pic>
        <p:nvPicPr>
          <p:cNvPr id="66571" name="Picture 13" descr="P5100196"/>
          <p:cNvPicPr>
            <a:picLocks noChangeAspect="1" noChangeArrowheads="1"/>
          </p:cNvPicPr>
          <p:nvPr/>
        </p:nvPicPr>
        <p:blipFill>
          <a:blip r:embed="rId4"/>
          <a:srcRect r="3"/>
          <a:stretch>
            <a:fillRect/>
          </a:stretch>
        </p:blipFill>
        <p:spPr bwMode="auto">
          <a:xfrm>
            <a:off x="6215063" y="4786313"/>
            <a:ext cx="1728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14" descr="P5100214"/>
          <p:cNvPicPr>
            <a:picLocks noChangeAspect="1" noChangeArrowheads="1"/>
          </p:cNvPicPr>
          <p:nvPr/>
        </p:nvPicPr>
        <p:blipFill>
          <a:blip r:embed="rId5"/>
          <a:srcRect b="8"/>
          <a:stretch>
            <a:fillRect/>
          </a:stretch>
        </p:blipFill>
        <p:spPr bwMode="auto">
          <a:xfrm>
            <a:off x="4000500" y="4786313"/>
            <a:ext cx="17287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Picture 15" descr="P5100199"/>
          <p:cNvPicPr>
            <a:picLocks noChangeAspect="1" noChangeArrowheads="1"/>
          </p:cNvPicPr>
          <p:nvPr/>
        </p:nvPicPr>
        <p:blipFill>
          <a:blip r:embed="rId6"/>
          <a:srcRect r="40" b="108"/>
          <a:stretch>
            <a:fillRect/>
          </a:stretch>
        </p:blipFill>
        <p:spPr bwMode="auto">
          <a:xfrm>
            <a:off x="1571625" y="4857750"/>
            <a:ext cx="17272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4" name="Рисунок 9" descr="384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274638"/>
            <a:ext cx="775811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Последствия частичной адентии</a:t>
            </a:r>
            <a:endParaRPr lang="ru-RU" dirty="0"/>
          </a:p>
        </p:txBody>
      </p:sp>
      <p:pic>
        <p:nvPicPr>
          <p:cNvPr id="675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7350" y="1981200"/>
            <a:ext cx="5829300" cy="4114800"/>
          </a:xfrm>
        </p:spPr>
      </p:pic>
      <p:pic>
        <p:nvPicPr>
          <p:cNvPr id="67588" name="Рисунок 9" descr="38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Феномен Попова-Годона</a:t>
            </a:r>
          </a:p>
        </p:txBody>
      </p:sp>
      <p:pic>
        <p:nvPicPr>
          <p:cNvPr id="686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pic>
        <p:nvPicPr>
          <p:cNvPr id="68612" name="Рисунок 9" descr="38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Феномен Попова-Годона</a:t>
            </a:r>
          </a:p>
        </p:txBody>
      </p:sp>
      <p:pic>
        <p:nvPicPr>
          <p:cNvPr id="696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4575" y="1714500"/>
            <a:ext cx="7031038" cy="3786188"/>
          </a:xfrm>
        </p:spPr>
      </p:pic>
      <p:pic>
        <p:nvPicPr>
          <p:cNvPr id="69636" name="Рисунок 9" descr="38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Феномен Попова</a:t>
            </a:r>
            <a:r>
              <a:rPr lang="en-US" smtClean="0"/>
              <a:t>-</a:t>
            </a:r>
            <a:r>
              <a:rPr lang="ru-RU" smtClean="0"/>
              <a:t>Годона </a:t>
            </a:r>
          </a:p>
        </p:txBody>
      </p:sp>
      <p:pic>
        <p:nvPicPr>
          <p:cNvPr id="7065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268413"/>
            <a:ext cx="3671887" cy="1584325"/>
          </a:xfrm>
        </p:spPr>
      </p:pic>
      <p:pic>
        <p:nvPicPr>
          <p:cNvPr id="7066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268413"/>
            <a:ext cx="4032250" cy="1584325"/>
          </a:xfrm>
        </p:spPr>
      </p:pic>
      <p:pic>
        <p:nvPicPr>
          <p:cNvPr id="7066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55650" y="3141663"/>
            <a:ext cx="3600450" cy="1582737"/>
          </a:xfrm>
        </p:spPr>
      </p:pic>
      <p:pic>
        <p:nvPicPr>
          <p:cNvPr id="7066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0" y="3213100"/>
            <a:ext cx="3960813" cy="1511300"/>
          </a:xfrm>
        </p:spPr>
      </p:pic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971550" y="2781300"/>
            <a:ext cx="269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i="1"/>
              <a:t>1 </a:t>
            </a:r>
            <a:r>
              <a:rPr lang="ru-RU"/>
              <a:t>— односторонний;         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5219700" y="27813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2 — двусторонний;         </a:t>
            </a: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116013" y="4724400"/>
            <a:ext cx="206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i="1"/>
              <a:t>3 </a:t>
            </a:r>
            <a:r>
              <a:rPr lang="ru-RU"/>
              <a:t>— перекрестный;</a:t>
            </a:r>
            <a:r>
              <a:rPr lang="en-US"/>
              <a:t> 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4859338" y="4797425"/>
            <a:ext cx="3325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i="1"/>
              <a:t>4 </a:t>
            </a:r>
            <a:r>
              <a:rPr lang="en-US"/>
              <a:t>— общая деформация прикуса.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6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14688" y="2071688"/>
            <a:ext cx="2643187" cy="2357437"/>
          </a:xfrm>
        </p:spPr>
      </p:pic>
      <p:pic>
        <p:nvPicPr>
          <p:cNvPr id="7168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71688"/>
            <a:ext cx="28575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2071688"/>
            <a:ext cx="292893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Рисунок 9" descr="38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914400" y="3571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Нарушение </a:t>
            </a:r>
            <a:r>
              <a:rPr lang="ru-RU" sz="3200" dirty="0" err="1"/>
              <a:t>окклюзионной</a:t>
            </a:r>
            <a:r>
              <a:rPr lang="ru-RU" sz="3200" dirty="0"/>
              <a:t> поверхности зубных рядов, препятствующее свободным движениям нижней челюсти.</a:t>
            </a:r>
          </a:p>
        </p:txBody>
      </p:sp>
      <p:pic>
        <p:nvPicPr>
          <p:cNvPr id="7270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554288"/>
            <a:ext cx="5140325" cy="4303712"/>
          </a:xfrm>
        </p:spPr>
      </p:pic>
      <p:pic>
        <p:nvPicPr>
          <p:cNvPr id="72708" name="Рисунок 9" descr="38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2675" y="4286250"/>
            <a:ext cx="42513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u="sng" smtClean="0"/>
              <a:t>Классификация  вторичных перемещений зубов по Е.И. Гаврилову: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sz="2800" smtClean="0"/>
              <a:t>Вертикальное перемещение верхних зубов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smtClean="0"/>
              <a:t>Вертикальное перемещение нижних зубов.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smtClean="0"/>
              <a:t>Взаимное вертикальное перемещение верхних и нижних зубов.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smtClean="0"/>
              <a:t>Дистальное и медиальное перемещение верхних и нижних зубов.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smtClean="0"/>
              <a:t>Наклон зубов в язычно-небном или щечном направлении.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smtClean="0"/>
              <a:t>Комбинированные перемещения.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smtClean="0"/>
              <a:t>(Поворот зуба вокруг оси).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171825"/>
            <a:ext cx="47625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3144838"/>
            <a:ext cx="2500313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00250" y="1143000"/>
            <a:ext cx="5357813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Травмы;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Операции по поводу  	воспалительных процессов и 	новообразований.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Постановка диагноза</a:t>
            </a:r>
          </a:p>
        </p:txBody>
      </p:sp>
      <p:pic>
        <p:nvPicPr>
          <p:cNvPr id="31748" name="Object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</p:spPr>
      </p:pic>
      <p:pic>
        <p:nvPicPr>
          <p:cNvPr id="2052" name="Рисунок 9" descr="38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Понятие «потеря зубов вследствие несчастного случая, удаления зубов или локализованного </a:t>
            </a:r>
            <a:r>
              <a:rPr lang="ru-RU" dirty="0" err="1" smtClean="0"/>
              <a:t>пародонтита</a:t>
            </a:r>
            <a:r>
              <a:rPr lang="ru-RU" dirty="0" smtClean="0"/>
              <a:t>»	 (К 08.1 по МКБ-С — Международная классификация стоматологических болезней на основе МКБ-10) и такие термины, как «частичная вторичная </a:t>
            </a:r>
            <a:r>
              <a:rPr lang="ru-RU" dirty="0" err="1" smtClean="0"/>
              <a:t>адентия</a:t>
            </a:r>
            <a:r>
              <a:rPr lang="ru-RU" dirty="0" smtClean="0"/>
              <a:t>» и «частичное отсутствие зубов» (в отличие от адентии — нарушения развития и прорезывания зубов — К 00.0), по сути являются синонимами и применяются как в отношении каждой из челюстей, так и к обеим челюстям. Синонимом терминов «частичное отсутствие зубов» и «частичная вторичная </a:t>
            </a:r>
            <a:r>
              <a:rPr lang="ru-RU" dirty="0" err="1" smtClean="0"/>
              <a:t>адентия</a:t>
            </a:r>
            <a:r>
              <a:rPr lang="ru-RU" dirty="0" smtClean="0"/>
              <a:t>» является также понятие дефекта зубного ряда, означающего отсутствие одного или нескольких зубов.</a:t>
            </a:r>
            <a:endParaRPr lang="ru-RU" dirty="0"/>
          </a:p>
        </p:txBody>
      </p:sp>
      <p:pic>
        <p:nvPicPr>
          <p:cNvPr id="74756" name="Рисунок 9" descr="38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ПРАВИЛЬНО МКБ 10</a:t>
            </a:r>
          </a:p>
        </p:txBody>
      </p:sp>
      <p:sp>
        <p:nvSpPr>
          <p:cNvPr id="75779" name="Содержимое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K00-K93	</a:t>
            </a:r>
            <a:r>
              <a:rPr lang="ru-RU" smtClean="0">
                <a:solidFill>
                  <a:srgbClr val="FF0000"/>
                </a:solidFill>
              </a:rPr>
              <a:t>БОЛЕЗНИ ОРГАНОВ ПИЩЕВАРЕНИЯ</a:t>
            </a:r>
          </a:p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K00-K14	БОЛЕЗНИ ПОЛОСТИ РТА, СЛЮННЫХ ЖЕЛЕЗ И ЧЕЛЮСТЕЙ</a:t>
            </a:r>
          </a:p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K08.1	Потеря зубов вследствие несчастного случая, удаления или локальной периодонтальной болезни</a:t>
            </a:r>
          </a:p>
          <a:p>
            <a:pPr eaLnBrk="1" hangingPunct="1"/>
            <a:endParaRPr lang="ru-RU" smtClean="0"/>
          </a:p>
        </p:txBody>
      </p:sp>
      <p:pic>
        <p:nvPicPr>
          <p:cNvPr id="75780" name="Рисунок 9" descr="38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Таблица 4"/>
          <p:cNvPicPr>
            <a:picLocks noGrp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49213"/>
            <a:ext cx="8504237" cy="536575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88" y="642938"/>
          <a:ext cx="2928937" cy="944562"/>
        </p:xfrm>
        <a:graphic>
          <a:graphicData uri="http://schemas.openxmlformats.org/drawingml/2006/table">
            <a:tbl>
              <a:tblPr/>
              <a:tblGrid>
                <a:gridCol w="292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СУБЪЕКТИВНОЕ          ИССЛЕДОВАНИЕ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26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Таблица 3"/>
          <p:cNvPicPr>
            <a:picLocks noGrp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3100" y="566738"/>
            <a:ext cx="5576888" cy="10795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88" y="1571625"/>
          <a:ext cx="2928937" cy="930275"/>
        </p:xfrm>
        <a:graphic>
          <a:graphicData uri="http://schemas.openxmlformats.org/drawingml/2006/table">
            <a:tbl>
              <a:tblPr/>
              <a:tblGrid>
                <a:gridCol w="292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Опрос, сбор жалоб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Таблица 7"/>
          <p:cNvPicPr>
            <a:picLocks noGrp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425700"/>
            <a:ext cx="1646238" cy="4078288"/>
          </a:xfrm>
          <a:prstGeom prst="rect">
            <a:avLst/>
          </a:prstGeom>
          <a:noFill/>
        </p:spPr>
      </p:pic>
      <p:pic>
        <p:nvPicPr>
          <p:cNvPr id="9" name="Таблица 8"/>
          <p:cNvPicPr>
            <a:picLocks noGrp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38" y="2425700"/>
            <a:ext cx="1547812" cy="407828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86125" y="1571625"/>
          <a:ext cx="2071688" cy="92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1900" baseline="0" dirty="0" smtClean="0">
                          <a:solidFill>
                            <a:srgbClr val="002060"/>
                          </a:solidFill>
                        </a:rPr>
                        <a:t>Физические методы</a:t>
                      </a:r>
                      <a:endParaRPr lang="ru-RU" sz="1900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Таблица 10"/>
          <p:cNvPicPr>
            <a:picLocks noGrp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3100" y="2425700"/>
            <a:ext cx="858838" cy="4078288"/>
          </a:xfrm>
          <a:prstGeom prst="rect">
            <a:avLst/>
          </a:prstGeom>
          <a:noFill/>
        </p:spPr>
      </p:pic>
      <p:pic>
        <p:nvPicPr>
          <p:cNvPr id="12" name="Таблица 11"/>
          <p:cNvPicPr>
            <a:picLocks noGrp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5888" y="2425700"/>
            <a:ext cx="841375" cy="4078288"/>
          </a:xfrm>
          <a:prstGeom prst="rect">
            <a:avLst/>
          </a:prstGeom>
          <a:noFill/>
        </p:spPr>
      </p:pic>
      <p:pic>
        <p:nvPicPr>
          <p:cNvPr id="13" name="Таблица 12"/>
          <p:cNvPicPr>
            <a:picLocks noGrp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38675" y="2425700"/>
            <a:ext cx="792163" cy="4078288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357813" y="1571625"/>
          <a:ext cx="3357562" cy="92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1900" baseline="0" dirty="0" smtClean="0">
                          <a:solidFill>
                            <a:srgbClr val="002060"/>
                          </a:solidFill>
                        </a:rPr>
                        <a:t>Специальные методы</a:t>
                      </a:r>
                      <a:endParaRPr lang="ru-RU" sz="1900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32E8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Таблица 14"/>
          <p:cNvPicPr>
            <a:picLocks noGrp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84788" y="2425700"/>
            <a:ext cx="1287462" cy="4078288"/>
          </a:xfrm>
          <a:prstGeom prst="rect">
            <a:avLst/>
          </a:prstGeom>
          <a:noFill/>
        </p:spPr>
      </p:pic>
      <p:pic>
        <p:nvPicPr>
          <p:cNvPr id="16" name="Таблица 15"/>
          <p:cNvPicPr>
            <a:picLocks noGrp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4613" y="2425700"/>
            <a:ext cx="1292225" cy="4078288"/>
          </a:xfrm>
          <a:prstGeom prst="rect">
            <a:avLst/>
          </a:prstGeom>
          <a:noFill/>
        </p:spPr>
      </p:pic>
      <p:pic>
        <p:nvPicPr>
          <p:cNvPr id="17" name="Таблица 16"/>
          <p:cNvPicPr>
            <a:picLocks noGrp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70788" y="2425700"/>
            <a:ext cx="1219200" cy="407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333500"/>
          </a:xfrm>
        </p:spPr>
        <p:txBody>
          <a:bodyPr/>
          <a:lstStyle/>
          <a:p>
            <a:r>
              <a:rPr lang="ru-RU" smtClean="0"/>
              <a:t>Субъективное обследование</a:t>
            </a:r>
            <a:br>
              <a:rPr lang="ru-RU" smtClean="0"/>
            </a:br>
            <a:endParaRPr lang="ru-RU" smtClean="0"/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3000375" y="1214438"/>
            <a:ext cx="2928938" cy="890587"/>
            <a:chOff x="2500332" y="8"/>
            <a:chExt cx="2928489" cy="890167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500332" y="8"/>
              <a:ext cx="2928489" cy="8901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525728" y="25396"/>
              <a:ext cx="2877697" cy="839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/>
                <a:t>Жалобы больного</a:t>
              </a:r>
            </a:p>
          </p:txBody>
        </p:sp>
      </p:grpSp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7143750" y="4357688"/>
            <a:ext cx="311150" cy="663575"/>
            <a:chOff x="6085938" y="3056536"/>
            <a:chExt cx="311558" cy="664002"/>
          </a:xfrm>
        </p:grpSpPr>
        <p:sp>
          <p:nvSpPr>
            <p:cNvPr id="17" name="Двойная стрелка влево/вправо 16"/>
            <p:cNvSpPr/>
            <p:nvPr/>
          </p:nvSpPr>
          <p:spPr>
            <a:xfrm rot="5608785">
              <a:off x="5909715" y="3232759"/>
              <a:ext cx="664002" cy="311558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Двойная стрелка влево/вправо 4"/>
            <p:cNvSpPr/>
            <p:nvPr/>
          </p:nvSpPr>
          <p:spPr>
            <a:xfrm rot="16408785">
              <a:off x="6003440" y="3294751"/>
              <a:ext cx="476556" cy="187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/>
            </a:p>
          </p:txBody>
        </p:sp>
      </p:grpSp>
      <p:grpSp>
        <p:nvGrpSpPr>
          <p:cNvPr id="4" name="Группа 18"/>
          <p:cNvGrpSpPr>
            <a:grpSpLocks/>
          </p:cNvGrpSpPr>
          <p:nvPr/>
        </p:nvGrpSpPr>
        <p:grpSpPr bwMode="auto">
          <a:xfrm>
            <a:off x="6215063" y="2357438"/>
            <a:ext cx="663575" cy="311150"/>
            <a:chOff x="4713060" y="1056563"/>
            <a:chExt cx="664002" cy="311558"/>
          </a:xfrm>
        </p:grpSpPr>
        <p:sp>
          <p:nvSpPr>
            <p:cNvPr id="20" name="Двойная стрелка влево/вправо 19"/>
            <p:cNvSpPr/>
            <p:nvPr/>
          </p:nvSpPr>
          <p:spPr>
            <a:xfrm rot="2122711">
              <a:off x="4713060" y="1056563"/>
              <a:ext cx="664002" cy="311558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Двойная стрелка влево/вправо 4"/>
            <p:cNvSpPr/>
            <p:nvPr/>
          </p:nvSpPr>
          <p:spPr>
            <a:xfrm rot="2122711">
              <a:off x="4806782" y="1118556"/>
              <a:ext cx="476556" cy="187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/>
            </a:p>
          </p:txBody>
        </p:sp>
      </p:grpSp>
      <p:grpSp>
        <p:nvGrpSpPr>
          <p:cNvPr id="7" name="Группа 21"/>
          <p:cNvGrpSpPr>
            <a:grpSpLocks/>
          </p:cNvGrpSpPr>
          <p:nvPr/>
        </p:nvGrpSpPr>
        <p:grpSpPr bwMode="auto">
          <a:xfrm>
            <a:off x="5214938" y="5143500"/>
            <a:ext cx="2955925" cy="1122363"/>
            <a:chOff x="4687567" y="4077602"/>
            <a:chExt cx="2956298" cy="112158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687567" y="4077602"/>
              <a:ext cx="2956298" cy="112158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4720908" y="4110917"/>
              <a:ext cx="2889615" cy="1054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7630" tIns="87630" rIns="87630" bIns="8763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300" b="1" dirty="0"/>
                <a:t>Условия жизни</a:t>
              </a:r>
            </a:p>
          </p:txBody>
        </p:sp>
      </p:grpSp>
      <p:grpSp>
        <p:nvGrpSpPr>
          <p:cNvPr id="8" name="Группа 24"/>
          <p:cNvGrpSpPr>
            <a:grpSpLocks/>
          </p:cNvGrpSpPr>
          <p:nvPr/>
        </p:nvGrpSpPr>
        <p:grpSpPr bwMode="auto">
          <a:xfrm>
            <a:off x="4286250" y="5643563"/>
            <a:ext cx="663575" cy="311150"/>
            <a:chOff x="3940608" y="4510189"/>
            <a:chExt cx="664002" cy="311558"/>
          </a:xfrm>
        </p:grpSpPr>
        <p:sp>
          <p:nvSpPr>
            <p:cNvPr id="26" name="Двойная стрелка влево/вправо 25"/>
            <p:cNvSpPr/>
            <p:nvPr/>
          </p:nvSpPr>
          <p:spPr>
            <a:xfrm rot="10749931">
              <a:off x="3940608" y="4510189"/>
              <a:ext cx="664002" cy="311558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Двойная стрелка влево/вправо 4"/>
            <p:cNvSpPr/>
            <p:nvPr/>
          </p:nvSpPr>
          <p:spPr>
            <a:xfrm rot="21549931">
              <a:off x="4034331" y="4572182"/>
              <a:ext cx="476556" cy="187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/>
            </a:p>
          </p:txBody>
        </p:sp>
      </p:grpSp>
      <p:grpSp>
        <p:nvGrpSpPr>
          <p:cNvPr id="9" name="Группа 30"/>
          <p:cNvGrpSpPr>
            <a:grpSpLocks/>
          </p:cNvGrpSpPr>
          <p:nvPr/>
        </p:nvGrpSpPr>
        <p:grpSpPr bwMode="auto">
          <a:xfrm>
            <a:off x="500063" y="5214938"/>
            <a:ext cx="3484562" cy="1058862"/>
            <a:chOff x="373147" y="4168359"/>
            <a:chExt cx="3484505" cy="105806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73147" y="4168359"/>
              <a:ext cx="3484505" cy="1058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404896" y="4200085"/>
              <a:ext cx="3421006" cy="9946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/>
                <a:t>Профессиональные вредности</a:t>
              </a:r>
            </a:p>
          </p:txBody>
        </p:sp>
      </p:grpSp>
      <p:grpSp>
        <p:nvGrpSpPr>
          <p:cNvPr id="10" name="Группа 33"/>
          <p:cNvGrpSpPr>
            <a:grpSpLocks/>
          </p:cNvGrpSpPr>
          <p:nvPr/>
        </p:nvGrpSpPr>
        <p:grpSpPr bwMode="auto">
          <a:xfrm>
            <a:off x="1714500" y="4357688"/>
            <a:ext cx="311150" cy="663575"/>
            <a:chOff x="1689861" y="3101914"/>
            <a:chExt cx="311558" cy="664002"/>
          </a:xfrm>
        </p:grpSpPr>
        <p:sp>
          <p:nvSpPr>
            <p:cNvPr id="35" name="Двойная стрелка влево/вправо 34"/>
            <p:cNvSpPr/>
            <p:nvPr/>
          </p:nvSpPr>
          <p:spPr>
            <a:xfrm rot="15476878">
              <a:off x="1513638" y="3278137"/>
              <a:ext cx="664002" cy="311558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Двойная стрелка влево/вправо 4"/>
            <p:cNvSpPr/>
            <p:nvPr/>
          </p:nvSpPr>
          <p:spPr>
            <a:xfrm rot="26276878">
              <a:off x="1607363" y="3340129"/>
              <a:ext cx="476556" cy="187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/>
            </a:p>
          </p:txBody>
        </p:sp>
      </p:grpSp>
      <p:grpSp>
        <p:nvGrpSpPr>
          <p:cNvPr id="11" name="Группа 36"/>
          <p:cNvGrpSpPr>
            <a:grpSpLocks/>
          </p:cNvGrpSpPr>
          <p:nvPr/>
        </p:nvGrpSpPr>
        <p:grpSpPr bwMode="auto">
          <a:xfrm>
            <a:off x="285750" y="3000375"/>
            <a:ext cx="3392488" cy="1165225"/>
            <a:chOff x="-132001" y="1534510"/>
            <a:chExt cx="3392942" cy="1164961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-132001" y="1534510"/>
              <a:ext cx="3392942" cy="11649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-98659" y="1567840"/>
              <a:ext cx="3326257" cy="1098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 err="1"/>
                <a:t>Аллергологический</a:t>
              </a:r>
              <a:r>
                <a:rPr lang="ru-RU" sz="2000" b="1" dirty="0"/>
                <a:t> </a:t>
              </a:r>
              <a:br>
                <a:rPr lang="ru-RU" sz="2000" b="1" dirty="0"/>
              </a:br>
              <a:r>
                <a:rPr lang="ru-RU" sz="2000" b="1" dirty="0"/>
                <a:t>анамнез</a:t>
              </a:r>
            </a:p>
          </p:txBody>
        </p:sp>
      </p:grpSp>
      <p:grpSp>
        <p:nvGrpSpPr>
          <p:cNvPr id="12" name="Группа 39"/>
          <p:cNvGrpSpPr>
            <a:grpSpLocks/>
          </p:cNvGrpSpPr>
          <p:nvPr/>
        </p:nvGrpSpPr>
        <p:grpSpPr bwMode="auto">
          <a:xfrm>
            <a:off x="2214563" y="2286000"/>
            <a:ext cx="663575" cy="311150"/>
            <a:chOff x="2531142" y="1056563"/>
            <a:chExt cx="664002" cy="311558"/>
          </a:xfrm>
        </p:grpSpPr>
        <p:sp>
          <p:nvSpPr>
            <p:cNvPr id="41" name="Двойная стрелка влево/вправо 40"/>
            <p:cNvSpPr/>
            <p:nvPr/>
          </p:nvSpPr>
          <p:spPr>
            <a:xfrm rot="19508350">
              <a:off x="2531142" y="1056563"/>
              <a:ext cx="664002" cy="311558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Двойная стрелка влево/вправо 4"/>
            <p:cNvSpPr/>
            <p:nvPr/>
          </p:nvSpPr>
          <p:spPr>
            <a:xfrm rot="19508350">
              <a:off x="2624864" y="1118557"/>
              <a:ext cx="476556" cy="187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/>
            </a:p>
          </p:txBody>
        </p:sp>
      </p:grpSp>
      <p:grpSp>
        <p:nvGrpSpPr>
          <p:cNvPr id="13" name="Группа 42"/>
          <p:cNvGrpSpPr>
            <a:grpSpLocks/>
          </p:cNvGrpSpPr>
          <p:nvPr/>
        </p:nvGrpSpPr>
        <p:grpSpPr bwMode="auto">
          <a:xfrm>
            <a:off x="5572125" y="3000375"/>
            <a:ext cx="2913063" cy="1165225"/>
            <a:chOff x="4862208" y="1534510"/>
            <a:chExt cx="2913659" cy="1164961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4862208" y="1534510"/>
              <a:ext cx="2913659" cy="11649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Скругленный прямоугольник 4"/>
            <p:cNvSpPr/>
            <p:nvPr/>
          </p:nvSpPr>
          <p:spPr>
            <a:xfrm>
              <a:off x="4895553" y="1567840"/>
              <a:ext cx="2846969" cy="1098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7630" tIns="87630" rIns="87630" bIns="8763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300" b="1" dirty="0"/>
                <a:t>Общее состояние организма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02550" cy="1019175"/>
          </a:xfrm>
        </p:spPr>
        <p:txBody>
          <a:bodyPr/>
          <a:lstStyle/>
          <a:p>
            <a:pPr eaLnBrk="1" hangingPunct="1"/>
            <a:r>
              <a:rPr lang="ru-RU" sz="3200" i="1" smtClean="0">
                <a:solidFill>
                  <a:schemeClr val="accent2"/>
                </a:solidFill>
              </a:rPr>
              <a:t>Схема: «Биофизические характеристики слизистой оболочки альвеолярного отростка и неба».</a:t>
            </a:r>
            <a:r>
              <a:rPr lang="ru-RU" sz="3200" i="1" u="sng" smtClean="0">
                <a:solidFill>
                  <a:schemeClr val="accent2"/>
                </a:solidFill>
              </a:rPr>
              <a:t/>
            </a:r>
            <a:br>
              <a:rPr lang="ru-RU" sz="3200" i="1" u="sng" smtClean="0">
                <a:solidFill>
                  <a:schemeClr val="accent2"/>
                </a:solidFill>
              </a:rPr>
            </a:br>
            <a:endParaRPr lang="ru-RU" sz="3200" i="1" u="sng" smtClean="0">
              <a:solidFill>
                <a:schemeClr val="accent2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71625"/>
            <a:ext cx="7772400" cy="714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u="sng" smtClean="0"/>
              <a:t>Зона податливости слизистой оболочки твердого неба по ЛЮНДУ</a:t>
            </a:r>
            <a:r>
              <a:rPr lang="ru-RU" sz="2400" b="1" smtClean="0"/>
              <a:t>:</a:t>
            </a:r>
          </a:p>
        </p:txBody>
      </p:sp>
      <p:pic>
        <p:nvPicPr>
          <p:cNvPr id="93188" name="Picture 2" descr="http://www.dialdent.ru/nstomatol/pages/s283/file.files/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214563"/>
            <a:ext cx="5572125" cy="43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42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4212" name="Picture 2" descr="Картинка 14 из 551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357313"/>
            <a:ext cx="81438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Это НАДО ЗНАТЬ</a:t>
            </a:r>
            <a:br>
              <a:rPr lang="ru-RU" dirty="0" smtClean="0"/>
            </a:br>
            <a:r>
              <a:rPr lang="ru-RU" dirty="0" smtClean="0"/>
              <a:t> для планирования протеза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Количество и положение зубов(наклон, высота, разворот) зубов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Обследование каждого зуба: состояние пульпы, дефекты твердых тканей зубов, пломбы, коронки, краевое прилегание коронок и т.д.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Обследование состояния пародонта: воспаления, ретракция десны, глубина десневых карманов, зубодесневых бороздок;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972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142875"/>
            <a:ext cx="1190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Рисунок 9" descr="38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Это тоже надо знать!</a:t>
            </a:r>
          </a:p>
        </p:txBody>
      </p:sp>
      <p:sp>
        <p:nvSpPr>
          <p:cNvPr id="983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Ложе протеза: подвижность слизистой оболочки полости рта, граница выступа кости, потеря субстанции;</a:t>
            </a:r>
          </a:p>
          <a:p>
            <a:pPr eaLnBrk="1" hangingPunct="1"/>
            <a:r>
              <a:rPr lang="ru-RU" smtClean="0"/>
              <a:t>Форма альвеолярных отростков: низкие и хорошо выраженные;</a:t>
            </a:r>
          </a:p>
          <a:p>
            <a:pPr eaLnBrk="1" hangingPunct="1"/>
            <a:r>
              <a:rPr lang="ru-RU" smtClean="0"/>
              <a:t>Форма неба, глубина дна(для подъязычной дуги);</a:t>
            </a:r>
          </a:p>
          <a:p>
            <a:pPr eaLnBrk="1" hangingPunct="1"/>
            <a:endParaRPr lang="ru-RU" smtClean="0"/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214313"/>
            <a:ext cx="1190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Рисунок 9" descr="38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/>
              <a:t>Изготовление протеза при частичной вторичной адентии включает</a:t>
            </a:r>
            <a:r>
              <a:rPr lang="ru-RU" sz="3600" b="1" smtClean="0"/>
              <a:t>:</a:t>
            </a:r>
          </a:p>
        </p:txBody>
      </p:sp>
      <p:sp>
        <p:nvSpPr>
          <p:cNvPr id="1003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smtClean="0"/>
              <a:t> оттиски с обеих челюстей, изготовление диагностических и рабочих моделей, 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smtClean="0"/>
              <a:t>определение центрального соотношения челюстей, 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smtClean="0"/>
              <a:t>проверку конструкции протеза, наложение, примерку, припасовку,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3000" smtClean="0"/>
          </a:p>
          <a:p>
            <a:pPr eaLnBrk="1" hangingPunct="1">
              <a:lnSpc>
                <a:spcPct val="90000"/>
              </a:lnSpc>
            </a:pPr>
            <a:r>
              <a:rPr lang="ru-RU" sz="3000" smtClean="0"/>
              <a:t> отдаленный контроль и коррекции.</a:t>
            </a:r>
          </a:p>
        </p:txBody>
      </p:sp>
      <p:pic>
        <p:nvPicPr>
          <p:cNvPr id="100356" name="Рисунок 9" descr="38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36613"/>
            <a:ext cx="8642350" cy="4525962"/>
          </a:xfrm>
        </p:spPr>
        <p:txBody>
          <a:bodyPr rtlCol="0">
            <a:normAutofit lnSpcReduction="10000"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3600" b="1" i="1" dirty="0">
                <a:solidFill>
                  <a:srgbClr val="FF0000"/>
                </a:solidFill>
                <a:latin typeface="Times New Roman" charset="0"/>
              </a:rPr>
              <a:t>Врожденная (наследственная) </a:t>
            </a:r>
            <a:r>
              <a:rPr lang="ru-RU" sz="3600" b="1" i="1" dirty="0" err="1">
                <a:solidFill>
                  <a:srgbClr val="FF0000"/>
                </a:solidFill>
                <a:latin typeface="Times New Roman" charset="0"/>
              </a:rPr>
              <a:t>адентия</a:t>
            </a:r>
            <a:r>
              <a:rPr lang="ru-RU" sz="3600" b="1" i="1" dirty="0">
                <a:solidFill>
                  <a:srgbClr val="FF0000"/>
                </a:solidFill>
                <a:latin typeface="Times New Roman" charset="0"/>
              </a:rPr>
              <a:t>-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dirty="0"/>
              <a:t>      заболевание, характеризующееся нарушением целостности зубного ряда или зубных рядов в результате:       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800" dirty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/>
              <a:t>Нарушения эмбриогенеза зубной ткани, вследствие чего отсутствуют зачатки постоянных зубов -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истинная 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адентия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’’;</a:t>
            </a:r>
            <a:endParaRPr lang="ru-RU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ru-RU" sz="2800" dirty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/>
              <a:t>Нарушения процесса прорезывания, вследствие чего образуются </a:t>
            </a:r>
            <a:r>
              <a:rPr lang="ru-RU" sz="2800" dirty="0" err="1"/>
              <a:t>ретенированные</a:t>
            </a:r>
            <a:r>
              <a:rPr lang="ru-RU" sz="2800" dirty="0"/>
              <a:t> зубы -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ложная 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адентия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”.</a:t>
            </a:r>
            <a:endParaRPr lang="ru-RU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000" dirty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400" dirty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800" dirty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800" dirty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800" dirty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800" dirty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800" dirty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800" dirty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800" dirty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800" dirty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800" dirty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800" dirty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800" dirty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800" dirty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800" dirty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800" dirty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800" dirty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800" dirty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800" dirty="0"/>
          </a:p>
        </p:txBody>
      </p:sp>
      <p:pic>
        <p:nvPicPr>
          <p:cNvPr id="17411" name="Рисунок 9" descr="38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Цель лечения пациентов с частичной </a:t>
            </a:r>
            <a:r>
              <a:rPr lang="ru-RU" dirty="0" err="1" smtClean="0"/>
              <a:t>адентией</a:t>
            </a:r>
            <a:endParaRPr lang="ru-RU" dirty="0"/>
          </a:p>
        </p:txBody>
      </p:sp>
      <p:sp>
        <p:nvSpPr>
          <p:cNvPr id="101379" name="Содержимое 2"/>
          <p:cNvSpPr>
            <a:spLocks noGrp="1"/>
          </p:cNvSpPr>
          <p:nvPr>
            <p:ph idx="1"/>
          </p:nvPr>
        </p:nvSpPr>
        <p:spPr>
          <a:xfrm>
            <a:off x="500063" y="1928813"/>
            <a:ext cx="8229600" cy="4525962"/>
          </a:xfrm>
        </p:spPr>
        <p:txBody>
          <a:bodyPr/>
          <a:lstStyle/>
          <a:p>
            <a:pPr eaLnBrk="1" hangingPunct="1"/>
            <a:r>
              <a:rPr lang="ru-RU" sz="2800" smtClean="0"/>
              <a:t>Восстановление достаточной функциональной способности зубочелюстной системы</a:t>
            </a:r>
            <a:r>
              <a:rPr lang="ru-RU" sz="2800" smtClean="0">
                <a:latin typeface="Arial" charset="0"/>
                <a:cs typeface="Arial" charset="0"/>
              </a:rPr>
              <a:t>;</a:t>
            </a:r>
          </a:p>
          <a:p>
            <a:pPr eaLnBrk="1" hangingPunct="1"/>
            <a:r>
              <a:rPr lang="ru-RU" sz="2800" smtClean="0"/>
              <a:t>Предупреждение развития патологических процессов и осложнений;</a:t>
            </a:r>
          </a:p>
          <a:p>
            <a:pPr eaLnBrk="1" hangingPunct="1"/>
            <a:r>
              <a:rPr lang="ru-RU" sz="2800" smtClean="0"/>
              <a:t>Повышение качества жизни пациентов;</a:t>
            </a:r>
          </a:p>
          <a:p>
            <a:pPr eaLnBrk="1" hangingPunct="1"/>
            <a:r>
              <a:rPr lang="ru-RU" sz="2800" smtClean="0"/>
              <a:t>Предупреждение и устранение негативных 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психоэмоциональных</a:t>
            </a:r>
            <a:r>
              <a:rPr lang="ru-RU" sz="2800" smtClean="0"/>
              <a:t> последствий, связанных с отсутствием зубов.</a:t>
            </a:r>
          </a:p>
        </p:txBody>
      </p:sp>
      <p:pic>
        <p:nvPicPr>
          <p:cNvPr id="101380" name="Рисунок 9" descr="38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Бюгельное протезирование</a:t>
            </a:r>
          </a:p>
        </p:txBody>
      </p:sp>
      <p:pic>
        <p:nvPicPr>
          <p:cNvPr id="1054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71625" y="1604963"/>
            <a:ext cx="6143625" cy="4622800"/>
          </a:xfrm>
        </p:spPr>
      </p:pic>
      <p:pic>
        <p:nvPicPr>
          <p:cNvPr id="105476" name="Рисунок 9" descr="38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Последовательность этапов протезирования</a:t>
            </a:r>
            <a:r>
              <a:rPr lang="en-US" dirty="0" smtClean="0"/>
              <a:t> </a:t>
            </a:r>
            <a:r>
              <a:rPr lang="ru-RU" dirty="0" err="1" smtClean="0"/>
              <a:t>бюгельными</a:t>
            </a:r>
            <a:r>
              <a:rPr lang="ru-RU" dirty="0" smtClean="0"/>
              <a:t> протезами</a:t>
            </a:r>
            <a:endParaRPr lang="ru-RU" dirty="0"/>
          </a:p>
        </p:txBody>
      </p:sp>
      <p:pic>
        <p:nvPicPr>
          <p:cNvPr id="1085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2357438"/>
            <a:ext cx="4362450" cy="4000500"/>
          </a:xfrm>
        </p:spPr>
      </p:pic>
      <p:pic>
        <p:nvPicPr>
          <p:cNvPr id="108548" name="Рисунок 9" descr="38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1-й этап протезирования</a:t>
            </a:r>
          </a:p>
        </p:txBody>
      </p:sp>
      <p:pic>
        <p:nvPicPr>
          <p:cNvPr id="1095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09825" y="1763713"/>
            <a:ext cx="4324350" cy="4200525"/>
          </a:xfrm>
        </p:spPr>
      </p:pic>
      <p:pic>
        <p:nvPicPr>
          <p:cNvPr id="109572" name="Рисунок 9" descr="38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2-й этап протезирования</a:t>
            </a:r>
          </a:p>
        </p:txBody>
      </p:sp>
      <p:pic>
        <p:nvPicPr>
          <p:cNvPr id="1105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71738" y="1966913"/>
            <a:ext cx="4200525" cy="3790950"/>
          </a:xfrm>
        </p:spPr>
      </p:pic>
      <p:pic>
        <p:nvPicPr>
          <p:cNvPr id="110596" name="Рисунок 9" descr="38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3-й этап протезирования</a:t>
            </a:r>
          </a:p>
        </p:txBody>
      </p:sp>
      <p:sp>
        <p:nvSpPr>
          <p:cNvPr id="1116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16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643063"/>
            <a:ext cx="4191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Рисунок 9" descr="38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4-й этап протезирования</a:t>
            </a:r>
          </a:p>
        </p:txBody>
      </p:sp>
      <p:pic>
        <p:nvPicPr>
          <p:cNvPr id="1126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2357438"/>
            <a:ext cx="4343400" cy="2028825"/>
          </a:xfrm>
        </p:spPr>
      </p:pic>
      <p:pic>
        <p:nvPicPr>
          <p:cNvPr id="112644" name="Рисунок 9" descr="38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5-й этап протезирования</a:t>
            </a:r>
          </a:p>
        </p:txBody>
      </p:sp>
      <p:pic>
        <p:nvPicPr>
          <p:cNvPr id="1136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1785938"/>
            <a:ext cx="4314825" cy="781050"/>
          </a:xfrm>
        </p:spPr>
      </p:pic>
      <p:pic>
        <p:nvPicPr>
          <p:cNvPr id="113668" name="Рисунок 9" descr="38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Противопоказания к протезированию съемными протезами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1. несанированная полость рта</a:t>
            </a:r>
          </a:p>
          <a:p>
            <a:pPr eaLnBrk="1" hangingPunct="1"/>
            <a:r>
              <a:rPr lang="ru-RU" smtClean="0"/>
              <a:t>2. заболевания СОПР </a:t>
            </a:r>
          </a:p>
          <a:p>
            <a:pPr eaLnBrk="1" hangingPunct="1"/>
            <a:r>
              <a:rPr lang="ru-RU" smtClean="0"/>
              <a:t>3. непереносимость (пластмассы, металла)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1000125" y="0"/>
            <a:ext cx="8280400" cy="320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Наиболее  частые причины возникновения врожденной (наследственной) адентии</a:t>
            </a:r>
            <a:r>
              <a:rPr lang="en-US" sz="32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:</a:t>
            </a:r>
            <a:endParaRPr lang="ru-RU" sz="3200" b="1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400" i="1" dirty="0">
                <a:latin typeface="+mn-lt"/>
              </a:rPr>
              <a:t>       </a:t>
            </a:r>
            <a: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Острые воспалительные процессы,           	развивающиеся в период сменного   	прикуса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;</a:t>
            </a:r>
            <a:endParaRPr lang="ru-RU" sz="2400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ru-RU" sz="2400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Недоразвитие  костей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верхней и нижней челюсти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;</a:t>
            </a:r>
            <a:endParaRPr lang="ru-RU" sz="2400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</a:t>
            </a:r>
            <a:endParaRPr lang="ru-RU" sz="1400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857500"/>
            <a:ext cx="44084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9" descr="38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ru-RU" sz="27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Раннее удаление молочных зубов и   	смещение в этом направлении 	прорезывающегося соседнего 	постоянного зуба</a:t>
            </a:r>
            <a:r>
              <a:rPr lang="ru-RU" sz="2700" b="1" i="1" dirty="0" smtClean="0"/>
              <a:t>.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88" y="2571750"/>
            <a:ext cx="4038600" cy="26924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Нерассасывание</a:t>
            </a: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корней молочных      	зубов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endParaRPr lang="ru-RU" sz="24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endParaRPr lang="ru-RU" sz="24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Раннее удаление молочных зубов и   	смещение в этом направлении 	прорезывающегося соседнего 	постоянного зуба</a:t>
            </a:r>
            <a:r>
              <a:rPr lang="ru-RU" sz="2400" i="1" dirty="0" smtClean="0"/>
              <a:t>.</a:t>
            </a: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9461" name="Рисунок 9" descr="38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1453</Words>
  <Application>Microsoft Office PowerPoint</Application>
  <PresentationFormat>Экран (4:3)</PresentationFormat>
  <Paragraphs>331</Paragraphs>
  <Slides>78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88" baseType="lpstr">
      <vt:lpstr>Arial</vt:lpstr>
      <vt:lpstr>Arial Unicode MS</vt:lpstr>
      <vt:lpstr>Calibri</vt:lpstr>
      <vt:lpstr>Georgia</vt:lpstr>
      <vt:lpstr>Impact</vt:lpstr>
      <vt:lpstr>Tahoma</vt:lpstr>
      <vt:lpstr>Times New Roman</vt:lpstr>
      <vt:lpstr>Verdana</vt:lpstr>
      <vt:lpstr>Wingdings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Этиология</vt:lpstr>
      <vt:lpstr>Презентация PowerPoint</vt:lpstr>
      <vt:lpstr>Презентация PowerPoint</vt:lpstr>
      <vt:lpstr>Презентация PowerPoint</vt:lpstr>
      <vt:lpstr>         Раннее удаление молочных зубов и    смещение в этом направлении  прорезывающегося соседнего  постоянного зуба. </vt:lpstr>
      <vt:lpstr>Ведущие симптомы в клинике ортопедической стоматологии при частичном отсутствии зубов.</vt:lpstr>
      <vt:lpstr>Ведущие симптомы в клинике ортопедической стоматологии при частичном отсутствии зубов.</vt:lpstr>
      <vt:lpstr>Презентация PowerPoint</vt:lpstr>
      <vt:lpstr>Характер деформации стенок альвеол под влиянием жевательных сил.</vt:lpstr>
      <vt:lpstr>Схема распределения жевательных усилий.</vt:lpstr>
      <vt:lpstr>Смыкание зубных рядов в сагиттальном направлении </vt:lpstr>
      <vt:lpstr> Схема распределения жевательного давления </vt:lpstr>
      <vt:lpstr>Дистрофическая перестройка костной ткани челюстей (рентгенограмма). </vt:lpstr>
      <vt:lpstr>Презентация PowerPoint</vt:lpstr>
      <vt:lpstr>Вторичное перемещение зубов (вторичная деформация прикуса). </vt:lpstr>
      <vt:lpstr>Деформации зубных рядов при пародонтите</vt:lpstr>
      <vt:lpstr>Патологическая стираемость</vt:lpstr>
      <vt:lpstr>Презентация PowerPoint</vt:lpstr>
      <vt:lpstr>Нарушение функции ВНЧС и жевательных мышц. </vt:lpstr>
      <vt:lpstr>Схема функционального жевательного звена: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III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VI класс </vt:lpstr>
      <vt:lpstr>Презентация PowerPoint</vt:lpstr>
      <vt:lpstr>Презентация PowerPoint</vt:lpstr>
      <vt:lpstr>Презентация PowerPoint</vt:lpstr>
      <vt:lpstr>I класс- односторонний или                 двусторонний концевой                дефект зубного ряда</vt:lpstr>
      <vt:lpstr>II класс- один или несколько                           включенных дефектов</vt:lpstr>
      <vt:lpstr>III класс- сочетание концевого(концевых) и         включенного(включенных) дефектов зубного ряда</vt:lpstr>
      <vt:lpstr>Презентация PowerPoint</vt:lpstr>
      <vt:lpstr>Классификация дефектов зубных рядов по В.А.Пономаревой : </vt:lpstr>
      <vt:lpstr>Классификация дефектов зубных          рядов по А.И.Бетельману (1956 г.) :</vt:lpstr>
      <vt:lpstr>I класс:  дефекты переднего отдела зубной дуги:</vt:lpstr>
      <vt:lpstr>II класс: дефекты бокового отела зубной дуги:</vt:lpstr>
      <vt:lpstr>III класс: переднебоковые дефекты:</vt:lpstr>
      <vt:lpstr>Последствия частичной адентии</vt:lpstr>
      <vt:lpstr>Феномен Попова-Годона</vt:lpstr>
      <vt:lpstr>Феномен Попова-Годона</vt:lpstr>
      <vt:lpstr> Феномен Попова-Годона </vt:lpstr>
      <vt:lpstr>Презентация PowerPoint</vt:lpstr>
      <vt:lpstr>Нарушение окклюзионной поверхности зубных рядов, препятствующее свободным движениям нижней челюсти.</vt:lpstr>
      <vt:lpstr>Классификация  вторичных перемещений зубов по Е.И. Гаврилову:</vt:lpstr>
      <vt:lpstr>Постановка диагноза</vt:lpstr>
      <vt:lpstr>Презентация PowerPoint</vt:lpstr>
      <vt:lpstr>ПРАВИЛЬНО МКБ 10</vt:lpstr>
      <vt:lpstr>Презентация PowerPoint</vt:lpstr>
      <vt:lpstr>Субъективное обследование </vt:lpstr>
      <vt:lpstr>Схема: «Биофизические характеристики слизистой оболочки альвеолярного отростка и неба». </vt:lpstr>
      <vt:lpstr>Презентация PowerPoint</vt:lpstr>
      <vt:lpstr>Это НАДО ЗНАТЬ  для планирования протеза</vt:lpstr>
      <vt:lpstr>Это тоже надо знать!</vt:lpstr>
      <vt:lpstr>Изготовление протеза при частичной вторичной адентии включает:</vt:lpstr>
      <vt:lpstr> Цель лечения пациентов с частичной адентией</vt:lpstr>
      <vt:lpstr>Бюгельное протезирование</vt:lpstr>
      <vt:lpstr>Последовательность этапов протезирования бюгельными протезами</vt:lpstr>
      <vt:lpstr>1-й этап протезирования</vt:lpstr>
      <vt:lpstr>2-й этап протезирования</vt:lpstr>
      <vt:lpstr>3-й этап протезирования</vt:lpstr>
      <vt:lpstr>4-й этап протезирования</vt:lpstr>
      <vt:lpstr>5-й этап протезирования</vt:lpstr>
      <vt:lpstr>Противопоказания к протезированию съемными протезами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117</cp:revision>
  <dcterms:modified xsi:type="dcterms:W3CDTF">2023-03-15T07:17:16Z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18583482</vt:lpwstr>
  </property>
  <property fmtid="{D5CDD505-2E9C-101B-9397-08002B2CF9AE}" pid="3" name="NXPowerLiteVersion">
    <vt:lpwstr>D4.1.1</vt:lpwstr>
  </property>
  <property fmtid="{D5CDD505-2E9C-101B-9397-08002B2CF9AE}" pid="4" name="NXTAG2">
    <vt:lpwstr>0008006a45000000000001024110</vt:lpwstr>
  </property>
</Properties>
</file>