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20" d="100"/>
          <a:sy n="120" d="100"/>
        </p:scale>
        <p:origin x="133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08AEA05-7D73-4953-BC2A-679F93E754C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08AEA05-7D73-4953-BC2A-679F93E754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D844C7E-5711-4163-A085-0D2FD99206E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D844C7E-5711-4163-A085-0D2FD99206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50266-89C3-40C3-8BBB-8075BCE5ABB7}" type="datetimeFigureOut">
              <a:rPr lang="ru-RU" smtClean="0"/>
              <a:pPr/>
              <a:t>15.03.2023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44C7E-5711-4163-A085-0D2FD99206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5EC9BA4-C333-4E46-B1F9-6C4BA06BAEC0}" type="datetimeFigureOut">
              <a:rPr lang="ru-RU" smtClean="0"/>
              <a:pPr/>
              <a:t>15.03.2023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8AEA05-7D73-4953-BC2A-679F93E754C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850266-89C3-40C3-8BBB-8075BCE5ABB7}" type="datetimeFigureOut">
              <a:rPr lang="ru-RU" smtClean="0"/>
              <a:pPr/>
              <a:t>15.03.2023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844C7E-5711-4163-A085-0D2FD99206E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071678"/>
            <a:ext cx="7772400" cy="3071834"/>
          </a:xfrm>
        </p:spPr>
        <p:txBody>
          <a:bodyPr>
            <a:normAutofit fontScale="90000"/>
          </a:bodyPr>
          <a:lstStyle/>
          <a:p>
            <a:r>
              <a:rPr lang="ru-RU" sz="2400" dirty="0"/>
              <a:t>Лечение пациентов с полным отсутствием зубов – один из наиболее сложных и важных разделов ортопедической стоматологии. С такой проблемой обращаются чаще пациенты старших возрастных групп, как правило, уже имеющие свой опыт пользования съемными протезами. Удельный вес пациентов с полной утратой зубов в общей стоматологической заболеваемости постепенно возрастает, поэтому вопрос о повышении качества лечения пациентов полными съемными протезами актуален в ортопедической стоматологии и сегодня.</a:t>
            </a:r>
          </a:p>
        </p:txBody>
      </p:sp>
      <p:sp>
        <p:nvSpPr>
          <p:cNvPr id="3" name="Подзаголовок 2"/>
          <p:cNvSpPr>
            <a:spLocks noGrp="1"/>
          </p:cNvSpPr>
          <p:nvPr>
            <p:ph type="subTitle" idx="1"/>
          </p:nvPr>
        </p:nvSpPr>
        <p:spPr>
          <a:xfrm>
            <a:off x="2214546" y="4357694"/>
            <a:ext cx="5557854" cy="1281106"/>
          </a:xfrm>
        </p:spPr>
        <p:txBody>
          <a:bodyPr/>
          <a:lstStyle/>
          <a:p>
            <a:r>
              <a:rPr lang="ru-RU" dirty="0" smtClean="0"/>
              <a:t>.</a:t>
            </a:r>
            <a:endParaRPr lang="ru-RU" dirty="0"/>
          </a:p>
        </p:txBody>
      </p:sp>
    </p:spTree>
  </p:cSld>
  <p:clrMapOvr>
    <a:masterClrMapping/>
  </p:clrMapOvr>
  <p:transition spd="slow" advClick="0"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Клинический пример.</a:t>
            </a:r>
            <a:r>
              <a:rPr lang="ru-RU" sz="1600" b="0" dirty="0" smtClean="0"/>
              <a:t> Пациентка И., 60 лет, обратилась на кафедру ортопедической стоматологии для изготовления новых полных съемных пластиночных протезов.</a:t>
            </a:r>
            <a:br>
              <a:rPr lang="ru-RU" sz="1600" b="0" dirty="0" smtClean="0"/>
            </a:br>
            <a:r>
              <a:rPr lang="ru-RU" sz="1600" b="0" i="1" dirty="0" smtClean="0"/>
              <a:t>Протезный статус:</a:t>
            </a:r>
            <a:r>
              <a:rPr lang="ru-RU" sz="1600" b="0" dirty="0" smtClean="0"/>
              <a:t> пациентка пользуется полными съемными пластиночными протезами в течение 1,5 года, фиксация верхнего и нижнего протезов неудовлетворительная (рис. 1а, б).</a:t>
            </a:r>
            <a:br>
              <a:rPr lang="ru-RU" sz="1600" b="0" dirty="0" smtClean="0"/>
            </a:br>
            <a:endParaRPr lang="ru-RU" sz="1600" dirty="0"/>
          </a:p>
        </p:txBody>
      </p:sp>
      <p:sp>
        <p:nvSpPr>
          <p:cNvPr id="3" name="Текст 2"/>
          <p:cNvSpPr>
            <a:spLocks noGrp="1"/>
          </p:cNvSpPr>
          <p:nvPr>
            <p:ph type="body" idx="1"/>
          </p:nvPr>
        </p:nvSpPr>
        <p:spPr>
          <a:xfrm>
            <a:off x="785786" y="3000372"/>
            <a:ext cx="8143932" cy="1643074"/>
          </a:xfrm>
        </p:spPr>
        <p:txBody>
          <a:bodyPr>
            <a:normAutofit/>
          </a:bodyPr>
          <a:lstStyle/>
          <a:p>
            <a:r>
              <a:rPr lang="ru-RU" sz="1400" i="1" dirty="0" smtClean="0"/>
              <a:t>Объективно:</a:t>
            </a:r>
            <a:r>
              <a:rPr lang="ru-RU" sz="1400" dirty="0" smtClean="0"/>
              <a:t> полное отсутствие зубов на верхней и нижней челюстях, незначительная равномерная атрофия костной ткани. Аномалии прикрепления мягких тканей в полости рта: на верхней челюсти низкое прикрепление уздечки верхней губы, на нижней челюсти – высокое прикрепление подбородочной мышцы. При натяжении нижней губы высота тканей протезного ложа уменьшается в 2 раза (рис. 2а, б). Темперамент пациентки – сангвиник.</a:t>
            </a:r>
            <a:endParaRPr lang="ru-RU" sz="1400" dirty="0"/>
          </a:p>
        </p:txBody>
      </p:sp>
      <p:sp>
        <p:nvSpPr>
          <p:cNvPr id="4" name="Текст 3"/>
          <p:cNvSpPr>
            <a:spLocks noGrp="1"/>
          </p:cNvSpPr>
          <p:nvPr>
            <p:ph type="body" sz="half" idx="3"/>
          </p:nvPr>
        </p:nvSpPr>
        <p:spPr>
          <a:xfrm>
            <a:off x="0" y="6357958"/>
            <a:ext cx="9144000" cy="500042"/>
          </a:xfrm>
        </p:spPr>
        <p:txBody>
          <a:bodyPr>
            <a:normAutofit fontScale="92500"/>
          </a:bodyPr>
          <a:lstStyle/>
          <a:p>
            <a:r>
              <a:rPr lang="ru-RU" sz="1400" i="1" dirty="0" smtClean="0"/>
              <a:t>Диагноз:</a:t>
            </a:r>
            <a:r>
              <a:rPr lang="ru-RU" sz="1400" dirty="0" smtClean="0"/>
              <a:t> полная вторичная </a:t>
            </a:r>
            <a:r>
              <a:rPr lang="ru-RU" sz="1400" dirty="0" err="1" smtClean="0"/>
              <a:t>адентия</a:t>
            </a:r>
            <a:r>
              <a:rPr lang="ru-RU" sz="1400" dirty="0" smtClean="0"/>
              <a:t> обеих челюстей, верхняя челюсть – 2-й класс по Шредеру, нижняя челюсть – 3-й класс по </a:t>
            </a:r>
            <a:r>
              <a:rPr lang="ru-RU" sz="1400" dirty="0" err="1" smtClean="0"/>
              <a:t>Келлеру</a:t>
            </a:r>
            <a:r>
              <a:rPr lang="ru-RU" sz="1400" dirty="0" smtClean="0"/>
              <a:t>, аномалии прикрепления мягких тканей в полости рта.</a:t>
            </a:r>
          </a:p>
          <a:p>
            <a:endParaRPr lang="ru-RU" sz="1400" dirty="0" smtClean="0"/>
          </a:p>
          <a:p>
            <a:endParaRPr lang="ru-RU" sz="1400" dirty="0"/>
          </a:p>
        </p:txBody>
      </p:sp>
      <p:pic>
        <p:nvPicPr>
          <p:cNvPr id="7" name="Содержимое 6" descr="r1-61.jpg"/>
          <p:cNvPicPr>
            <a:picLocks noGrp="1" noChangeAspect="1"/>
          </p:cNvPicPr>
          <p:nvPr>
            <p:ph sz="quarter" idx="2"/>
          </p:nvPr>
        </p:nvPicPr>
        <p:blipFill>
          <a:blip r:embed="rId2"/>
          <a:stretch>
            <a:fillRect/>
          </a:stretch>
        </p:blipFill>
        <p:spPr>
          <a:xfrm>
            <a:off x="857223" y="1428736"/>
            <a:ext cx="2571769" cy="16553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Содержимое 7" descr="r1-612.jpg"/>
          <p:cNvPicPr>
            <a:picLocks noGrp="1" noChangeAspect="1"/>
          </p:cNvPicPr>
          <p:nvPr>
            <p:ph sz="quarter" idx="4"/>
          </p:nvPr>
        </p:nvPicPr>
        <p:blipFill>
          <a:blip r:embed="rId3"/>
          <a:stretch>
            <a:fillRect/>
          </a:stretch>
        </p:blipFill>
        <p:spPr>
          <a:xfrm>
            <a:off x="5214942" y="1500174"/>
            <a:ext cx="2071702" cy="1357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8" name="Picture 2" descr="C:\Users\яяяяяяяяяяяя\Desktop\21.jpg"/>
          <p:cNvPicPr>
            <a:picLocks noChangeAspect="1" noChangeArrowheads="1"/>
          </p:cNvPicPr>
          <p:nvPr/>
        </p:nvPicPr>
        <p:blipFill>
          <a:blip r:embed="rId4"/>
          <a:srcRect/>
          <a:stretch>
            <a:fillRect/>
          </a:stretch>
        </p:blipFill>
        <p:spPr bwMode="auto">
          <a:xfrm>
            <a:off x="857224" y="4572008"/>
            <a:ext cx="2387212" cy="15740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9" name="Picture 3" descr="C:\Users\яяяяяяяяяяяя\Desktop\22.jpg"/>
          <p:cNvPicPr>
            <a:picLocks noChangeAspect="1" noChangeArrowheads="1"/>
          </p:cNvPicPr>
          <p:nvPr/>
        </p:nvPicPr>
        <p:blipFill>
          <a:blip r:embed="rId5"/>
          <a:srcRect/>
          <a:stretch>
            <a:fillRect/>
          </a:stretch>
        </p:blipFill>
        <p:spPr bwMode="auto">
          <a:xfrm>
            <a:off x="4929190" y="4500570"/>
            <a:ext cx="2482682" cy="1622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1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childTnLst>
                          </p:cTn>
                        </p:par>
                        <p:par>
                          <p:cTn id="17" fill="hold">
                            <p:stCondLst>
                              <p:cond delay="2500"/>
                            </p:stCondLst>
                            <p:childTnLst>
                              <p:par>
                                <p:cTn id="18" presetID="35"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50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2000"/>
                                        <p:tgtEl>
                                          <p:spTgt spid="4098"/>
                                        </p:tgtEl>
                                      </p:cBhvr>
                                    </p:animEffect>
                                    <p:anim calcmode="lin" valueType="num">
                                      <p:cBhvr>
                                        <p:cTn id="34" dur="2000" fill="hold"/>
                                        <p:tgtEl>
                                          <p:spTgt spid="4098"/>
                                        </p:tgtEl>
                                        <p:attrNameLst>
                                          <p:attrName>style.rotation</p:attrName>
                                        </p:attrNameLst>
                                      </p:cBhvr>
                                      <p:tavLst>
                                        <p:tav tm="0">
                                          <p:val>
                                            <p:fltVal val="720"/>
                                          </p:val>
                                        </p:tav>
                                        <p:tav tm="100000">
                                          <p:val>
                                            <p:fltVal val="0"/>
                                          </p:val>
                                        </p:tav>
                                      </p:tavLst>
                                    </p:anim>
                                    <p:anim calcmode="lin" valueType="num">
                                      <p:cBhvr>
                                        <p:cTn id="35" dur="2000" fill="hold"/>
                                        <p:tgtEl>
                                          <p:spTgt spid="4098"/>
                                        </p:tgtEl>
                                        <p:attrNameLst>
                                          <p:attrName>ppt_h</p:attrName>
                                        </p:attrNameLst>
                                      </p:cBhvr>
                                      <p:tavLst>
                                        <p:tav tm="0">
                                          <p:val>
                                            <p:fltVal val="0"/>
                                          </p:val>
                                        </p:tav>
                                        <p:tav tm="100000">
                                          <p:val>
                                            <p:strVal val="#ppt_h"/>
                                          </p:val>
                                        </p:tav>
                                      </p:tavLst>
                                    </p:anim>
                                    <p:anim calcmode="lin" valueType="num">
                                      <p:cBhvr>
                                        <p:cTn id="36" dur="2000" fill="hold"/>
                                        <p:tgtEl>
                                          <p:spTgt spid="4098"/>
                                        </p:tgtEl>
                                        <p:attrNameLst>
                                          <p:attrName>ppt_w</p:attrName>
                                        </p:attrNameLst>
                                      </p:cBhvr>
                                      <p:tavLst>
                                        <p:tav tm="0">
                                          <p:val>
                                            <p:fltVal val="0"/>
                                          </p:val>
                                        </p:tav>
                                        <p:tav tm="100000">
                                          <p:val>
                                            <p:strVal val="#ppt_w"/>
                                          </p:val>
                                        </p:tav>
                                      </p:tavLst>
                                    </p:anim>
                                  </p:childTnLst>
                                </p:cTn>
                              </p:par>
                            </p:childTnLst>
                          </p:cTn>
                        </p:par>
                        <p:par>
                          <p:cTn id="37" fill="hold">
                            <p:stCondLst>
                              <p:cond delay="2500"/>
                            </p:stCondLst>
                            <p:childTnLst>
                              <p:par>
                                <p:cTn id="38" presetID="35" presetClass="entr" presetSubtype="0" fill="hold" nodeType="afterEffect">
                                  <p:stCondLst>
                                    <p:cond delay="500"/>
                                  </p:stCondLst>
                                  <p:childTnLst>
                                    <p:set>
                                      <p:cBhvr>
                                        <p:cTn id="39" dur="1" fill="hold">
                                          <p:stCondLst>
                                            <p:cond delay="0"/>
                                          </p:stCondLst>
                                        </p:cTn>
                                        <p:tgtEl>
                                          <p:spTgt spid="4099"/>
                                        </p:tgtEl>
                                        <p:attrNameLst>
                                          <p:attrName>style.visibility</p:attrName>
                                        </p:attrNameLst>
                                      </p:cBhvr>
                                      <p:to>
                                        <p:strVal val="visible"/>
                                      </p:to>
                                    </p:set>
                                    <p:animEffect transition="in" filter="fade">
                                      <p:cBhvr>
                                        <p:cTn id="40" dur="2000"/>
                                        <p:tgtEl>
                                          <p:spTgt spid="4099"/>
                                        </p:tgtEl>
                                      </p:cBhvr>
                                    </p:animEffect>
                                    <p:anim calcmode="lin" valueType="num">
                                      <p:cBhvr>
                                        <p:cTn id="41" dur="2000" fill="hold"/>
                                        <p:tgtEl>
                                          <p:spTgt spid="4099"/>
                                        </p:tgtEl>
                                        <p:attrNameLst>
                                          <p:attrName>style.rotation</p:attrName>
                                        </p:attrNameLst>
                                      </p:cBhvr>
                                      <p:tavLst>
                                        <p:tav tm="0">
                                          <p:val>
                                            <p:fltVal val="720"/>
                                          </p:val>
                                        </p:tav>
                                        <p:tav tm="100000">
                                          <p:val>
                                            <p:fltVal val="0"/>
                                          </p:val>
                                        </p:tav>
                                      </p:tavLst>
                                    </p:anim>
                                    <p:anim calcmode="lin" valueType="num">
                                      <p:cBhvr>
                                        <p:cTn id="42" dur="2000" fill="hold"/>
                                        <p:tgtEl>
                                          <p:spTgt spid="4099"/>
                                        </p:tgtEl>
                                        <p:attrNameLst>
                                          <p:attrName>ppt_h</p:attrName>
                                        </p:attrNameLst>
                                      </p:cBhvr>
                                      <p:tavLst>
                                        <p:tav tm="0">
                                          <p:val>
                                            <p:fltVal val="0"/>
                                          </p:val>
                                        </p:tav>
                                        <p:tav tm="100000">
                                          <p:val>
                                            <p:strVal val="#ppt_h"/>
                                          </p:val>
                                        </p:tav>
                                      </p:tavLst>
                                    </p:anim>
                                    <p:anim calcmode="lin" valueType="num">
                                      <p:cBhvr>
                                        <p:cTn id="43" dur="2000" fill="hold"/>
                                        <p:tgtEl>
                                          <p:spTgt spid="4099"/>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071810"/>
            <a:ext cx="8229600" cy="1143000"/>
          </a:xfrm>
        </p:spPr>
        <p:txBody>
          <a:bodyPr>
            <a:normAutofit fontScale="90000"/>
          </a:bodyPr>
          <a:lstStyle/>
          <a:p>
            <a:r>
              <a:rPr lang="ru-RU" sz="1600" dirty="0" smtClean="0"/>
              <a:t>План ортопедического лечения пациентки И.:</a:t>
            </a:r>
            <a:br>
              <a:rPr lang="ru-RU" sz="1600" dirty="0" smtClean="0"/>
            </a:br>
            <a:r>
              <a:rPr lang="ru-RU" sz="1600" dirty="0" smtClean="0"/>
              <a:t>1. Подготовка полости рта к ортопедическому лечению (устранение аномалий прикрепления мягких тканей в полости рта).</a:t>
            </a:r>
            <a:br>
              <a:rPr lang="ru-RU" sz="1600" dirty="0" smtClean="0"/>
            </a:br>
            <a:r>
              <a:rPr lang="ru-RU" sz="1600" dirty="0" smtClean="0"/>
              <a:t>2. Изготовление полных съемных протезов обеих челюстей по двухэтапной методике с учетом негативного опыта изготовления предыдущих пластиночных протезов.</a:t>
            </a:r>
            <a:br>
              <a:rPr lang="ru-RU" sz="1600" dirty="0" smtClean="0"/>
            </a:br>
            <a:r>
              <a:rPr lang="ru-RU" sz="1600" dirty="0" smtClean="0"/>
              <a:t>3. Оценка результатов ортопедического лечения, диспансерное наблюдение.</a:t>
            </a:r>
            <a:br>
              <a:rPr lang="ru-RU" sz="1600" dirty="0" smtClean="0"/>
            </a:br>
            <a:r>
              <a:rPr lang="ru-RU" sz="1600" dirty="0" smtClean="0"/>
              <a:t>Основные аспекты для достижения цели</a:t>
            </a:r>
            <a:br>
              <a:rPr lang="ru-RU" sz="1600" dirty="0" smtClean="0"/>
            </a:br>
            <a:r>
              <a:rPr lang="ru-RU" sz="1600" i="1" dirty="0" smtClean="0"/>
              <a:t>Психологический аспект:</a:t>
            </a:r>
            <a:r>
              <a:rPr lang="ru-RU" sz="1600" dirty="0" smtClean="0"/>
              <a:t> пациентка относится к сангвиникам – людям с уравновешенными процессами возбуждения и торможения нервной системы, положительно воспринимающим новую информацию. При грамотно построенной тактике ведения адаптация наступает в 100% случаев  Психологическая подготовка включала информирование пациентки о возможных вариантах плана лечения с использованием примеров из собственного клинического опыта, разъяснение необходимости хирургической подготовки полости рта с описанием этапов хирургической подготовки, описание возможного ожидаемого эффекта от проведения данной манипуляции, предупреждение о времени заживления послеоперационной раны. На этапе изготовления съемных протезов проводились разъяснительные беседы по поводу всего процесса лечения и инструктаж по уходу за съемными протезами и особенностям диспансерного наблюдения.</a:t>
            </a:r>
            <a:br>
              <a:rPr lang="ru-RU" sz="1600" dirty="0" smtClean="0"/>
            </a:br>
            <a:r>
              <a:rPr lang="ru-RU" sz="1600" i="1" dirty="0" smtClean="0"/>
              <a:t>Стоматологический аспект:</a:t>
            </a:r>
            <a:r>
              <a:rPr lang="ru-RU" sz="1600" dirty="0" smtClean="0"/>
              <a:t> учитывая протезный статус пациентки, ее темперамент и анатомические условия в полости рта, было принято решение провести хирургическую подготовку полости рта перед ортопедическим лечением и изготовить двухэтапные полные съемные протезы на верхнюю и нижнюю челюсти. Функциональные оттиски запланировано получать под собственно жевательным давлением пациентки, а в протезах применить анатомический способ постановки искусственных зубов.</a:t>
            </a:r>
            <a:br>
              <a:rPr lang="ru-RU" sz="1600" dirty="0" smtClean="0"/>
            </a:br>
            <a:r>
              <a:rPr lang="ru-RU" sz="1600" i="1" dirty="0" smtClean="0"/>
              <a:t>Сотрудничество стоматолога-ортопеда и зубного техника</a:t>
            </a:r>
            <a:r>
              <a:rPr lang="ru-RU" sz="1600" dirty="0" smtClean="0"/>
              <a:t>: зуботехническая часть работы выполнялась на базе 4-й Минской ГКСП, где двухэтапный метод изготовления полных съемных пластиночных протезов был впервые апробирован и зубные техники хорошо знакомы с особенностями его клинико-лабораторных этапов.</a:t>
            </a:r>
            <a:r>
              <a:rPr lang="ru-RU" sz="1600" b="0" dirty="0" smtClean="0"/>
              <a:t/>
            </a:r>
            <a:br>
              <a:rPr lang="ru-RU" sz="1600" b="0" dirty="0" smtClean="0"/>
            </a:br>
            <a:r>
              <a:rPr lang="ru-RU" sz="1000" b="0" dirty="0" smtClean="0"/>
              <a:t/>
            </a:r>
            <a:br>
              <a:rPr lang="ru-RU" sz="1000" b="0" dirty="0" smtClean="0"/>
            </a:br>
            <a:endParaRPr lang="ru-RU" sz="1000"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714380"/>
          </a:xfrm>
        </p:spPr>
        <p:txBody>
          <a:bodyPr>
            <a:normAutofit fontScale="90000"/>
          </a:bodyPr>
          <a:lstStyle/>
          <a:p>
            <a:r>
              <a:rPr lang="ru-RU" sz="1800" dirty="0" smtClean="0"/>
              <a:t>Лечение</a:t>
            </a:r>
            <a:r>
              <a:rPr lang="ru-RU" sz="1800" b="0" dirty="0" smtClean="0"/>
              <a:t/>
            </a:r>
            <a:br>
              <a:rPr lang="ru-RU" sz="1800" b="0" dirty="0" smtClean="0"/>
            </a:br>
            <a:r>
              <a:rPr lang="ru-RU" sz="1800" dirty="0" smtClean="0"/>
              <a:t>Подготовка полости рта пациентки перед ортопедическим лечением.</a:t>
            </a:r>
            <a:r>
              <a:rPr lang="ru-RU" sz="1800" b="0" dirty="0" smtClean="0"/>
              <a:t/>
            </a:r>
            <a:br>
              <a:rPr lang="ru-RU" sz="1800" b="0" dirty="0" smtClean="0"/>
            </a:br>
            <a:r>
              <a:rPr lang="ru-RU" sz="1800" b="0" i="1" dirty="0" smtClean="0"/>
              <a:t>1. Пластика преддверия полости рта на нижней челюсти. </a:t>
            </a:r>
            <a:r>
              <a:rPr lang="ru-RU" sz="1800" b="0" dirty="0" smtClean="0"/>
              <a:t>Перед операцией базис съемного протеза нижней челюсти был увеличен путем наслаивания самотвердеющей пластмассы на вестибулярную часть с достижением объема базиса, достаточного для хорошей фиксации съемного протеза на альвеолярном отростке нижней челюсти (рис. 3, 4). До оперативного вмешательства протез был припасован в полости рта (рис. 5).</a:t>
            </a:r>
            <a:br>
              <a:rPr lang="ru-RU" sz="1800" b="0" dirty="0" smtClean="0"/>
            </a:br>
            <a:endParaRPr lang="ru-RU" sz="1800" dirty="0"/>
          </a:p>
        </p:txBody>
      </p:sp>
      <p:sp>
        <p:nvSpPr>
          <p:cNvPr id="3" name="Текст 2"/>
          <p:cNvSpPr>
            <a:spLocks noGrp="1"/>
          </p:cNvSpPr>
          <p:nvPr>
            <p:ph type="body" idx="1"/>
          </p:nvPr>
        </p:nvSpPr>
        <p:spPr>
          <a:xfrm>
            <a:off x="642910" y="3643314"/>
            <a:ext cx="7929618" cy="1214446"/>
          </a:xfrm>
        </p:spPr>
        <p:txBody>
          <a:bodyPr>
            <a:normAutofit fontScale="92500" lnSpcReduction="10000"/>
          </a:bodyPr>
          <a:lstStyle/>
          <a:p>
            <a:r>
              <a:rPr lang="ru-RU" sz="1600" b="1" dirty="0" smtClean="0">
                <a:effectLst>
                  <a:outerShdw blurRad="38100" dist="38100" dir="2700000" algn="tl">
                    <a:srgbClr val="000000">
                      <a:alpha val="43137"/>
                    </a:srgbClr>
                  </a:outerShdw>
                </a:effectLst>
              </a:rPr>
              <a:t>Задачей стоматолога-хирурга являлось увеличение высоты прикрепленной десны в пределах новых границ протеза хирургическим способом. Пациентке была проведена пластика преддверия на нижней челюсти по </a:t>
            </a:r>
            <a:r>
              <a:rPr lang="ru-RU" sz="1600" b="1" dirty="0" err="1" smtClean="0">
                <a:effectLst>
                  <a:outerShdw blurRad="38100" dist="38100" dir="2700000" algn="tl">
                    <a:srgbClr val="000000">
                      <a:alpha val="43137"/>
                    </a:srgbClr>
                  </a:outerShdw>
                </a:effectLst>
              </a:rPr>
              <a:t>Эдлану</a:t>
            </a:r>
            <a:r>
              <a:rPr lang="ru-RU" sz="1600" b="1" dirty="0" smtClean="0">
                <a:effectLst>
                  <a:outerShdw blurRad="38100" dist="38100" dir="2700000" algn="tl">
                    <a:srgbClr val="000000">
                      <a:alpha val="43137"/>
                    </a:srgbClr>
                  </a:outerShdw>
                </a:effectLst>
              </a:rPr>
              <a:t>–</a:t>
            </a:r>
            <a:r>
              <a:rPr lang="ru-RU" sz="1600" b="1" dirty="0" err="1" smtClean="0">
                <a:effectLst>
                  <a:outerShdw blurRad="38100" dist="38100" dir="2700000" algn="tl">
                    <a:srgbClr val="000000">
                      <a:alpha val="43137"/>
                    </a:srgbClr>
                  </a:outerShdw>
                </a:effectLst>
              </a:rPr>
              <a:t>Мейхеру</a:t>
            </a:r>
            <a:r>
              <a:rPr lang="ru-RU" sz="1600" b="1" dirty="0" smtClean="0">
                <a:effectLst>
                  <a:outerShdw blurRad="38100" dist="38100" dir="2700000" algn="tl">
                    <a:srgbClr val="000000">
                      <a:alpha val="43137"/>
                    </a:srgbClr>
                  </a:outerShdw>
                </a:effectLst>
              </a:rPr>
              <a:t> с соблюдением новых границ временного протеза.</a:t>
            </a:r>
            <a:endParaRPr lang="ru-RU" sz="1600" b="1" dirty="0">
              <a:effectLst>
                <a:outerShdw blurRad="38100" dist="38100" dir="2700000" algn="tl">
                  <a:srgbClr val="000000">
                    <a:alpha val="43137"/>
                  </a:srgbClr>
                </a:outerShdw>
              </a:effectLst>
            </a:endParaRPr>
          </a:p>
        </p:txBody>
      </p:sp>
      <p:sp>
        <p:nvSpPr>
          <p:cNvPr id="4" name="Текст 3"/>
          <p:cNvSpPr>
            <a:spLocks noGrp="1"/>
          </p:cNvSpPr>
          <p:nvPr>
            <p:ph type="body" sz="half" idx="3"/>
          </p:nvPr>
        </p:nvSpPr>
        <p:spPr>
          <a:xfrm>
            <a:off x="714348" y="4857760"/>
            <a:ext cx="7786742" cy="1785950"/>
          </a:xfrm>
        </p:spPr>
        <p:txBody>
          <a:bodyPr>
            <a:normAutofit fontScale="92500" lnSpcReduction="20000"/>
          </a:bodyPr>
          <a:lstStyle/>
          <a:p>
            <a:r>
              <a:rPr lang="ru-RU" sz="1600" i="1" dirty="0" smtClean="0"/>
              <a:t>2. Пластика уздечки верхней губы</a:t>
            </a:r>
            <a:r>
              <a:rPr lang="ru-RU" sz="1600" dirty="0" smtClean="0"/>
              <a:t>. После полного заживления послеоперационной раны на нижней челюсти пациентке была проведена пластика уздечки верхней губы по Гликману. Рис. 6: клиническая картина в полости рта после </a:t>
            </a:r>
            <a:r>
              <a:rPr lang="ru-RU" sz="1600" dirty="0" err="1" smtClean="0"/>
              <a:t>эпителизации</a:t>
            </a:r>
            <a:r>
              <a:rPr lang="ru-RU" sz="1600" dirty="0" smtClean="0"/>
              <a:t> раны на нижней челюсти. Рис. 7: протез нижней челюсти в полости рта после пластики преддверия на нижней челюсти.</a:t>
            </a:r>
          </a:p>
          <a:p>
            <a:r>
              <a:rPr lang="ru-RU" sz="1600" dirty="0" smtClean="0"/>
              <a:t>В результате хирургической подготовки полости рта пациента был получен объем прикрепленной десны, достаточный для полноценной фиксации базисов протезов обеих челюстей.</a:t>
            </a:r>
            <a:endParaRPr lang="ru-RU" sz="1600" dirty="0"/>
          </a:p>
        </p:txBody>
      </p:sp>
      <p:pic>
        <p:nvPicPr>
          <p:cNvPr id="7" name="Содержимое 6" descr="3.jpg"/>
          <p:cNvPicPr>
            <a:picLocks noGrp="1" noChangeAspect="1"/>
          </p:cNvPicPr>
          <p:nvPr>
            <p:ph sz="quarter" idx="2"/>
          </p:nvPr>
        </p:nvPicPr>
        <p:blipFill>
          <a:blip r:embed="rId2"/>
          <a:stretch>
            <a:fillRect/>
          </a:stretch>
        </p:blipFill>
        <p:spPr>
          <a:xfrm>
            <a:off x="642910" y="1785926"/>
            <a:ext cx="1721891" cy="1125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Содержимое 7" descr="4.jpg"/>
          <p:cNvPicPr>
            <a:picLocks noGrp="1" noChangeAspect="1"/>
          </p:cNvPicPr>
          <p:nvPr>
            <p:ph sz="quarter" idx="4"/>
          </p:nvPr>
        </p:nvPicPr>
        <p:blipFill>
          <a:blip r:embed="rId3"/>
          <a:stretch>
            <a:fillRect/>
          </a:stretch>
        </p:blipFill>
        <p:spPr>
          <a:xfrm>
            <a:off x="7391844" y="1500174"/>
            <a:ext cx="175215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яяяяяяяяяяяя\Desktop\5.jpg"/>
          <p:cNvPicPr>
            <a:picLocks noChangeAspect="1" noChangeArrowheads="1"/>
          </p:cNvPicPr>
          <p:nvPr/>
        </p:nvPicPr>
        <p:blipFill>
          <a:blip r:embed="rId4"/>
          <a:srcRect/>
          <a:stretch>
            <a:fillRect/>
          </a:stretch>
        </p:blipFill>
        <p:spPr bwMode="auto">
          <a:xfrm>
            <a:off x="4929190" y="2071678"/>
            <a:ext cx="2359025" cy="1544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яяяяяяяяяяяя\Desktop\6,1.jpg"/>
          <p:cNvPicPr>
            <a:picLocks noChangeAspect="1" noChangeArrowheads="1"/>
          </p:cNvPicPr>
          <p:nvPr/>
        </p:nvPicPr>
        <p:blipFill>
          <a:blip r:embed="rId5"/>
          <a:srcRect/>
          <a:stretch>
            <a:fillRect/>
          </a:stretch>
        </p:blipFill>
        <p:spPr bwMode="auto">
          <a:xfrm>
            <a:off x="2500298" y="2071678"/>
            <a:ext cx="2286308"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2000"/>
                                        <p:tgtEl>
                                          <p:spTgt spid="1027"/>
                                        </p:tgtEl>
                                      </p:cBhvr>
                                    </p:animEffect>
                                    <p:anim calcmode="lin" valueType="num">
                                      <p:cBhvr>
                                        <p:cTn id="29" dur="2000" fill="hold"/>
                                        <p:tgtEl>
                                          <p:spTgt spid="1027"/>
                                        </p:tgtEl>
                                        <p:attrNameLst>
                                          <p:attrName>style.rotation</p:attrName>
                                        </p:attrNameLst>
                                      </p:cBhvr>
                                      <p:tavLst>
                                        <p:tav tm="0">
                                          <p:val>
                                            <p:fltVal val="720"/>
                                          </p:val>
                                        </p:tav>
                                        <p:tav tm="100000">
                                          <p:val>
                                            <p:fltVal val="0"/>
                                          </p:val>
                                        </p:tav>
                                      </p:tavLst>
                                    </p:anim>
                                    <p:anim calcmode="lin" valueType="num">
                                      <p:cBhvr>
                                        <p:cTn id="30" dur="2000" fill="hold"/>
                                        <p:tgtEl>
                                          <p:spTgt spid="1027"/>
                                        </p:tgtEl>
                                        <p:attrNameLst>
                                          <p:attrName>ppt_h</p:attrName>
                                        </p:attrNameLst>
                                      </p:cBhvr>
                                      <p:tavLst>
                                        <p:tav tm="0">
                                          <p:val>
                                            <p:fltVal val="0"/>
                                          </p:val>
                                        </p:tav>
                                        <p:tav tm="100000">
                                          <p:val>
                                            <p:strVal val="#ppt_h"/>
                                          </p:val>
                                        </p:tav>
                                      </p:tavLst>
                                    </p:anim>
                                    <p:anim calcmode="lin" valueType="num">
                                      <p:cBhvr>
                                        <p:cTn id="31"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2000"/>
                                        <p:tgtEl>
                                          <p:spTgt spid="1026"/>
                                        </p:tgtEl>
                                      </p:cBhvr>
                                    </p:animEffect>
                                    <p:anim calcmode="lin" valueType="num">
                                      <p:cBhvr>
                                        <p:cTn id="37" dur="2000" fill="hold"/>
                                        <p:tgtEl>
                                          <p:spTgt spid="1026"/>
                                        </p:tgtEl>
                                        <p:attrNameLst>
                                          <p:attrName>style.rotation</p:attrName>
                                        </p:attrNameLst>
                                      </p:cBhvr>
                                      <p:tavLst>
                                        <p:tav tm="0">
                                          <p:val>
                                            <p:fltVal val="720"/>
                                          </p:val>
                                        </p:tav>
                                        <p:tav tm="100000">
                                          <p:val>
                                            <p:fltVal val="0"/>
                                          </p:val>
                                        </p:tav>
                                      </p:tavLst>
                                    </p:anim>
                                    <p:anim calcmode="lin" valueType="num">
                                      <p:cBhvr>
                                        <p:cTn id="38" dur="2000" fill="hold"/>
                                        <p:tgtEl>
                                          <p:spTgt spid="1026"/>
                                        </p:tgtEl>
                                        <p:attrNameLst>
                                          <p:attrName>ppt_h</p:attrName>
                                        </p:attrNameLst>
                                      </p:cBhvr>
                                      <p:tavLst>
                                        <p:tav tm="0">
                                          <p:val>
                                            <p:fltVal val="0"/>
                                          </p:val>
                                        </p:tav>
                                        <p:tav tm="100000">
                                          <p:val>
                                            <p:strVal val="#ppt_h"/>
                                          </p:val>
                                        </p:tav>
                                      </p:tavLst>
                                    </p:anim>
                                    <p:anim calcmode="lin" valueType="num">
                                      <p:cBhvr>
                                        <p:cTn id="39"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checkerboard(across)">
                                      <p:cBhvr>
                                        <p:cTn id="44" dur="2000"/>
                                        <p:tgtEl>
                                          <p:spTgt spid="3">
                                            <p:txEl>
                                              <p:pRg st="0" end="0"/>
                                            </p:txEl>
                                          </p:spTgt>
                                        </p:tgtEl>
                                      </p:cBhvr>
                                    </p:animEffect>
                                  </p:childTnLst>
                                </p:cTn>
                              </p:par>
                              <p:par>
                                <p:cTn id="45" presetID="5" presetClass="entr" presetSubtype="5" fill="hold" grpId="0"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checkerboard(down)">
                                      <p:cBhvr>
                                        <p:cTn id="47" dur="2000"/>
                                        <p:tgtEl>
                                          <p:spTgt spid="4">
                                            <p:txEl>
                                              <p:pRg st="0" end="0"/>
                                            </p:txEl>
                                          </p:spTgt>
                                        </p:tgtEl>
                                      </p:cBhvr>
                                    </p:animEffect>
                                  </p:childTnLst>
                                </p:cTn>
                              </p:par>
                              <p:par>
                                <p:cTn id="48" presetID="5" presetClass="entr" presetSubtype="5" fill="hold" grpId="0"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checkerboard(down)">
                                      <p:cBhvr>
                                        <p:cTn id="5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rmAutofit fontScale="90000"/>
          </a:bodyPr>
          <a:lstStyle/>
          <a:p>
            <a:r>
              <a:rPr lang="ru-RU" sz="1600" dirty="0" smtClean="0"/>
              <a:t>Изготовление полных съемных протезов.</a:t>
            </a:r>
            <a:br>
              <a:rPr lang="ru-RU" sz="1600" dirty="0" smtClean="0"/>
            </a:br>
            <a:r>
              <a:rPr lang="ru-RU" sz="1600" dirty="0" smtClean="0"/>
              <a:t>Получены функциональные оттиски верхней и нижней челюстей с использованием имеющихся протезов, собственно жевательным давлением пациентки. Функциональные оттиски выполнялись по очереди: сначала на нижней челюсти (рис. 8а), затем на верхней (рис. 8б). Использовался монофазный </a:t>
            </a:r>
            <a:r>
              <a:rPr lang="ru-RU" sz="1600" dirty="0" err="1" smtClean="0"/>
              <a:t>а-силиконовый</a:t>
            </a:r>
            <a:r>
              <a:rPr lang="ru-RU" sz="1600" dirty="0" smtClean="0"/>
              <a:t> оттискной материал (удобная консистенция и хорошие гидрофильные свойства). Перед получением оттисков базисы протезов покрывались </a:t>
            </a:r>
            <a:r>
              <a:rPr lang="ru-RU" sz="1600" dirty="0" err="1" smtClean="0"/>
              <a:t>адгезивом</a:t>
            </a:r>
            <a:r>
              <a:rPr lang="ru-RU" sz="1600" dirty="0" smtClean="0"/>
              <a:t> для оттискных ложек. Была проведена окантовка функциональных оттисков и получены рабочие модели из </a:t>
            </a:r>
            <a:r>
              <a:rPr lang="ru-RU" sz="1600" dirty="0" err="1" smtClean="0"/>
              <a:t>супергипса</a:t>
            </a:r>
            <a:r>
              <a:rPr lang="ru-RU" sz="1600" dirty="0" smtClean="0"/>
              <a:t> 3-го класса прочности (рис. 9а, 9б). Затем моделировались базисы протезов из воска, выполнялась </a:t>
            </a:r>
            <a:r>
              <a:rPr lang="ru-RU" sz="1600" dirty="0" err="1" smtClean="0"/>
              <a:t>гипсовка</a:t>
            </a:r>
            <a:r>
              <a:rPr lang="ru-RU" sz="1600" dirty="0" smtClean="0"/>
              <a:t> моделей в кюветы прямым методом, воск был заменен на пластмассу методом формовки под давлением, к готовым базисам фиксированы </a:t>
            </a:r>
            <a:r>
              <a:rPr lang="ru-RU" sz="1600" dirty="0" err="1" smtClean="0"/>
              <a:t>окклюзионные</a:t>
            </a:r>
            <a:r>
              <a:rPr lang="ru-RU" sz="1600" dirty="0" smtClean="0"/>
              <a:t> валики (рис. 10).</a:t>
            </a:r>
            <a:r>
              <a:rPr lang="ru-RU" sz="1600" b="0" dirty="0" smtClean="0"/>
              <a:t/>
            </a:r>
            <a:br>
              <a:rPr lang="ru-RU" sz="1600" b="0" dirty="0" smtClean="0"/>
            </a:br>
            <a:endParaRPr lang="ru-RU" sz="1600" dirty="0"/>
          </a:p>
        </p:txBody>
      </p:sp>
      <p:pic>
        <p:nvPicPr>
          <p:cNvPr id="4" name="Содержимое 3" descr="9999.jpg"/>
          <p:cNvPicPr>
            <a:picLocks noGrp="1" noChangeAspect="1"/>
          </p:cNvPicPr>
          <p:nvPr>
            <p:ph idx="1"/>
          </p:nvPr>
        </p:nvPicPr>
        <p:blipFill>
          <a:blip r:embed="rId2"/>
          <a:stretch>
            <a:fillRect/>
          </a:stretch>
        </p:blipFill>
        <p:spPr>
          <a:xfrm>
            <a:off x="857224" y="3000372"/>
            <a:ext cx="8501122" cy="35681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1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Autofit/>
          </a:bodyPr>
          <a:lstStyle/>
          <a:p>
            <a:r>
              <a:rPr lang="ru-RU" sz="1600" dirty="0" smtClean="0"/>
              <a:t>В полости рта наложены базисы, проведена незначительная коррекция границ протезов, определена топография </a:t>
            </a:r>
            <a:r>
              <a:rPr lang="ru-RU" sz="1600" dirty="0" err="1" smtClean="0"/>
              <a:t>окклюзионной</a:t>
            </a:r>
            <a:r>
              <a:rPr lang="ru-RU" sz="1600" dirty="0" smtClean="0"/>
              <a:t> плоскости на верхнем восковом валике (рис. 11а). Проведена коррекция вестибулярного ската верхнего воскового валика, определено и фиксировано центральное соотношение челюстей анатомо-физиологическим методом (рис. 11б). Для переноса модели верхней челюсти в </a:t>
            </a:r>
            <a:r>
              <a:rPr lang="ru-RU" sz="1600" dirty="0" err="1" smtClean="0"/>
              <a:t>артикулятор</a:t>
            </a:r>
            <a:r>
              <a:rPr lang="ru-RU" sz="1600" dirty="0" smtClean="0"/>
              <a:t> пациентке была наложена лицевая дуга (рис. 11в). Модели были загипсованы в </a:t>
            </a:r>
            <a:r>
              <a:rPr lang="ru-RU" sz="1600" dirty="0" err="1" smtClean="0"/>
              <a:t>артикулятор</a:t>
            </a:r>
            <a:r>
              <a:rPr lang="ru-RU" sz="1600" dirty="0" smtClean="0"/>
              <a:t>, проведена анатомическая постановка искусственных зубов. Для ориентира постановки передних зубов сначала получили силиконовый профиль (рис. 12а).</a:t>
            </a:r>
            <a:endParaRPr lang="ru-RU" sz="1600" dirty="0"/>
          </a:p>
        </p:txBody>
      </p:sp>
      <p:pic>
        <p:nvPicPr>
          <p:cNvPr id="4" name="Содержимое 3" descr="101010.jpg"/>
          <p:cNvPicPr>
            <a:picLocks noGrp="1" noChangeAspect="1"/>
          </p:cNvPicPr>
          <p:nvPr>
            <p:ph idx="1"/>
          </p:nvPr>
        </p:nvPicPr>
        <p:blipFill>
          <a:blip r:embed="rId2"/>
          <a:stretch>
            <a:fillRect/>
          </a:stretch>
        </p:blipFill>
        <p:spPr>
          <a:xfrm>
            <a:off x="60140" y="2714620"/>
            <a:ext cx="8569679" cy="3571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advClick="0" advTm="10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229600" cy="1143000"/>
          </a:xfrm>
        </p:spPr>
        <p:txBody>
          <a:bodyPr>
            <a:normAutofit fontScale="90000"/>
          </a:bodyPr>
          <a:lstStyle/>
          <a:p>
            <a:r>
              <a:rPr lang="ru-RU" sz="1600" dirty="0" smtClean="0"/>
              <a:t> После удаления части воскового валика на нижнем базисе был фиксирован анализирующий штифт: его наклон должен составлять 90 градусов к оси закрытия нижней челюсти (ось закрытия челюсти имитирует верхняя рама </a:t>
            </a:r>
            <a:r>
              <a:rPr lang="ru-RU" sz="1600" dirty="0" err="1" smtClean="0"/>
              <a:t>артикулятора</a:t>
            </a:r>
            <a:r>
              <a:rPr lang="ru-RU" sz="1600" dirty="0" smtClean="0"/>
              <a:t> со снятым магнитным фиксатором: рис. 12б, 12в). Данное положение анализирующего штифта (а впоследствии и центральных нижних резцов) способствует максимальной стабильности будущего нижнего протеза во время функции [3]. С заданным наклоном были поставлены нижние резцы и клыки (рис. 13а), далее боковые нижние зубы с ориентиром на плоскость верхнего воскового валика, учитывая кривую </a:t>
            </a:r>
            <a:r>
              <a:rPr lang="ru-RU" sz="1600" dirty="0" err="1" smtClean="0"/>
              <a:t>Шпее</a:t>
            </a:r>
            <a:r>
              <a:rPr lang="ru-RU" sz="1600" dirty="0" smtClean="0"/>
              <a:t> (рис. 13б). Затем провели постановку верхних передних зубов (вертикальное и горизонтальное резцовое перекрытие составило 3 мм) и верхних боковых зубов (рис. 13в). Проверили правильность постановки искусственных зубов в полости рта. Следует обязательно проверить соотношение искусственных зубов и мягких тканей (рис. 14а, 14б).</a:t>
            </a:r>
            <a:br>
              <a:rPr lang="ru-RU" sz="1600" dirty="0" smtClean="0"/>
            </a:br>
            <a:r>
              <a:rPr lang="ru-RU" sz="1600" dirty="0" smtClean="0"/>
              <a:t>После проверки правильности постановки искусственных зубов в полости рта оставшийся воск был заменен на пластмассу в зуботехнической лаборатории. Здесь же была проведена отделка, шлифовка и полировка изготовленных протезов.</a:t>
            </a:r>
            <a:br>
              <a:rPr lang="ru-RU" sz="1600" dirty="0" smtClean="0"/>
            </a:br>
            <a:r>
              <a:rPr lang="ru-RU" sz="1600" dirty="0" smtClean="0"/>
              <a:t>В клинике протезы были припасованы и наложены в полости рта, первичная </a:t>
            </a:r>
            <a:r>
              <a:rPr lang="ru-RU" sz="1600" dirty="0" err="1" smtClean="0"/>
              <a:t>окклюзионная</a:t>
            </a:r>
            <a:r>
              <a:rPr lang="ru-RU" sz="1600" dirty="0" smtClean="0"/>
              <a:t> коррекция проведена в это же посещение (рис. 15).</a:t>
            </a:r>
            <a:r>
              <a:rPr lang="ru-RU" sz="1400" dirty="0" smtClean="0"/>
              <a:t/>
            </a:r>
            <a:br>
              <a:rPr lang="ru-RU" sz="1400" dirty="0" smtClean="0"/>
            </a:br>
            <a:endParaRPr lang="ru-RU" sz="1400" dirty="0"/>
          </a:p>
        </p:txBody>
      </p:sp>
      <p:pic>
        <p:nvPicPr>
          <p:cNvPr id="4" name="Содержимое 3" descr="78787878.jpg"/>
          <p:cNvPicPr>
            <a:picLocks noGrp="1" noChangeAspect="1"/>
          </p:cNvPicPr>
          <p:nvPr>
            <p:ph idx="1"/>
          </p:nvPr>
        </p:nvPicPr>
        <p:blipFill>
          <a:blip r:embed="rId2"/>
          <a:stretch>
            <a:fillRect/>
          </a:stretch>
        </p:blipFill>
        <p:spPr>
          <a:xfrm>
            <a:off x="1357290" y="3786190"/>
            <a:ext cx="6704905" cy="2862262"/>
          </a:xfrm>
          <a:prstGeom prst="rect">
            <a:avLst/>
          </a:prstGeom>
          <a:ln>
            <a:noFill/>
          </a:ln>
          <a:effectLst>
            <a:softEdge rad="112500"/>
          </a:effectLst>
        </p:spPr>
      </p:pic>
    </p:spTree>
  </p:cSld>
  <p:clrMapOvr>
    <a:masterClrMapping/>
  </p:clrMapOvr>
  <p:transition spd="slow" advClick="0"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Autofit/>
          </a:bodyPr>
          <a:lstStyle/>
          <a:p>
            <a:r>
              <a:rPr lang="ru-RU" sz="2400" i="1" dirty="0" smtClean="0"/>
              <a:t>Контрольный осмотр через 2 недели: </a:t>
            </a:r>
            <a:r>
              <a:rPr lang="ru-RU" sz="2400" dirty="0" smtClean="0"/>
              <a:t>пациентка жалоб не предъявляет, фиксация и стабилизация верхнего и нижнего протезов хорошая, жевательная функция и эстетика восстановлены.</a:t>
            </a:r>
            <a:br>
              <a:rPr lang="ru-RU" sz="2400" dirty="0" smtClean="0"/>
            </a:br>
            <a:r>
              <a:rPr lang="ru-RU" sz="2400" i="1" dirty="0" smtClean="0"/>
              <a:t>Контрольный осмотр через 6 месяцев: </a:t>
            </a:r>
            <a:r>
              <a:rPr lang="ru-RU" sz="2400" dirty="0" smtClean="0"/>
              <a:t>жалоб нет, фиксация и стабилизация верхнего и нижнего протезов в пределах нормы, жевательная функция и эстетика полностью восстановлены.</a:t>
            </a:r>
            <a:br>
              <a:rPr lang="ru-RU" sz="2400" dirty="0" smtClean="0"/>
            </a:br>
            <a:r>
              <a:rPr lang="ru-RU" sz="2400" dirty="0" smtClean="0"/>
              <a:t>Таким образом, полученные ближайшие и отдаленные клинические результаты позволяют рекомендовать данную методику изготовления полных съемных зубных протезов к использованию в сложных клинических ситуациях.</a:t>
            </a:r>
            <a:br>
              <a:rPr lang="ru-RU" sz="2400" dirty="0" smtClean="0"/>
            </a:br>
            <a:endParaRPr lang="ru-RU" sz="2400" dirty="0"/>
          </a:p>
        </p:txBody>
      </p:sp>
    </p:spTree>
  </p:cSld>
  <p:clrMapOvr>
    <a:masterClrMapping/>
  </p:clrMapOvr>
  <p:transition spd="slow" advClick="0" advTm="8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00108"/>
            <a:ext cx="8229600" cy="1828800"/>
          </a:xfrm>
        </p:spPr>
        <p:txBody>
          <a:bodyPr>
            <a:noAutofit/>
          </a:bodyPr>
          <a:lstStyle/>
          <a:p>
            <a:r>
              <a:rPr lang="ru-RU" sz="1800" dirty="0" smtClean="0">
                <a:effectLst>
                  <a:outerShdw blurRad="38100" dist="38100" dir="2700000" algn="tl">
                    <a:srgbClr val="000000">
                      <a:alpha val="43137"/>
                    </a:srgbClr>
                  </a:outerShdw>
                </a:effectLst>
              </a:rPr>
              <a:t>Пользование съемными протезами неизбежно ускоряет процессы атрофии костной ткани, приводя к уменьшению площади опоры базиса съемного протеза на тканях протезного ложа. Необходимо учитывать также, что в процессе изготовления полных съемных протезов рабочая модель сильно повреждается после замены воска на пластмассу и адекватно оценить качество изготовления съемного протеза можно только после припасовки и наложения протеза в полости рта пациента</a:t>
            </a:r>
            <a:r>
              <a:rPr lang="ru-RU" sz="1800" b="0" dirty="0" smtClean="0"/>
              <a:t>.</a:t>
            </a:r>
            <a:endParaRPr lang="ru-RU" sz="18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яяяяяяяяяяяя\Desktop\n_3.jpg"/>
          <p:cNvPicPr>
            <a:picLocks noChangeAspect="1" noChangeArrowheads="1"/>
          </p:cNvPicPr>
          <p:nvPr/>
        </p:nvPicPr>
        <p:blipFill>
          <a:blip r:embed="rId2"/>
          <a:srcRect/>
          <a:stretch>
            <a:fillRect/>
          </a:stretch>
        </p:blipFill>
        <p:spPr bwMode="auto">
          <a:xfrm>
            <a:off x="714348" y="3071810"/>
            <a:ext cx="3429024" cy="2848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яяяяяяяяяяяя\Desktop\2302820.jpg"/>
          <p:cNvPicPr>
            <a:picLocks noChangeAspect="1" noChangeArrowheads="1"/>
          </p:cNvPicPr>
          <p:nvPr/>
        </p:nvPicPr>
        <p:blipFill>
          <a:blip r:embed="rId3"/>
          <a:srcRect/>
          <a:stretch>
            <a:fillRect/>
          </a:stretch>
        </p:blipFill>
        <p:spPr bwMode="auto">
          <a:xfrm>
            <a:off x="4429124" y="3429000"/>
            <a:ext cx="4052618" cy="23256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642918"/>
            <a:ext cx="8229600" cy="2557482"/>
          </a:xfrm>
        </p:spPr>
        <p:txBody>
          <a:bodyPr>
            <a:normAutofit/>
          </a:bodyPr>
          <a:lstStyle/>
          <a:p>
            <a:r>
              <a:rPr lang="ru-RU" sz="2000" dirty="0" smtClean="0"/>
              <a:t>Приступая к ортопедическому лечению пациентов с полным отсутствием зубов необходимо особенно тщательно поэтапно планировать все лечение. При планировании необходимо четко представлять следующее: 1) цель; 2) пути достижения цели; 3) этапы ортопедического лечения; 4) особенности диспансерного наблюдения</a:t>
            </a:r>
            <a:r>
              <a:rPr lang="ru-RU" sz="2000" b="0" dirty="0" smtClean="0"/>
              <a:t>.</a:t>
            </a:r>
            <a:endParaRPr lang="ru-RU" sz="2000" dirty="0"/>
          </a:p>
        </p:txBody>
      </p:sp>
      <p:sp>
        <p:nvSpPr>
          <p:cNvPr id="3" name="Подзаголовок 2"/>
          <p:cNvSpPr>
            <a:spLocks noGrp="1"/>
          </p:cNvSpPr>
          <p:nvPr>
            <p:ph type="subTitle" idx="1"/>
          </p:nvPr>
        </p:nvSpPr>
        <p:spPr/>
        <p:txBody>
          <a:bodyPr>
            <a:noAutofit/>
          </a:bodyPr>
          <a:lstStyle/>
          <a:p>
            <a:r>
              <a:rPr lang="ru-RU" sz="2000" b="1" dirty="0" smtClean="0">
                <a:effectLst>
                  <a:outerShdw blurRad="38100" dist="38100" dir="2700000" algn="tl">
                    <a:srgbClr val="000000">
                      <a:alpha val="43137"/>
                    </a:srgbClr>
                  </a:outerShdw>
                </a:effectLst>
              </a:rPr>
              <a:t>Целью стоматологических вмешательств у пациентов с полной вторичной </a:t>
            </a:r>
            <a:r>
              <a:rPr lang="ru-RU" sz="2000" b="1" dirty="0" err="1" smtClean="0">
                <a:effectLst>
                  <a:outerShdw blurRad="38100" dist="38100" dir="2700000" algn="tl">
                    <a:srgbClr val="000000">
                      <a:alpha val="43137"/>
                    </a:srgbClr>
                  </a:outerShdw>
                </a:effectLst>
              </a:rPr>
              <a:t>адентией</a:t>
            </a:r>
            <a:r>
              <a:rPr lang="ru-RU" sz="2000" b="1" dirty="0" smtClean="0">
                <a:effectLst>
                  <a:outerShdw blurRad="38100" dist="38100" dir="2700000" algn="tl">
                    <a:srgbClr val="000000">
                      <a:alpha val="43137"/>
                    </a:srgbClr>
                  </a:outerShdw>
                </a:effectLst>
              </a:rPr>
              <a:t> является восстановление утраченного дентального здоровья и предупреждение дальнейшего прогрессирования патологических изменений в зубочелюстной системе и в организме в целом посредством проведения ортопедического лечения.</a:t>
            </a:r>
            <a:endParaRPr lang="ru-RU" sz="2000" b="1" dirty="0">
              <a:effectLst>
                <a:outerShdw blurRad="38100" dist="38100" dir="2700000" algn="tl">
                  <a:srgbClr val="000000">
                    <a:alpha val="43137"/>
                  </a:srgbClr>
                </a:outerShdw>
              </a:effectLst>
            </a:endParaRPr>
          </a:p>
        </p:txBody>
      </p:sp>
    </p:spTree>
  </p:cSld>
  <p:clrMapOvr>
    <a:masterClrMapping/>
  </p:clrMapOvr>
  <p:transition spd="slow" advClick="0" advTm="8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lstStyle/>
          <a:p>
            <a:endParaRPr lang="ru-RU" dirty="0"/>
          </a:p>
        </p:txBody>
      </p:sp>
      <p:sp>
        <p:nvSpPr>
          <p:cNvPr id="3" name="Содержимое 2"/>
          <p:cNvSpPr>
            <a:spLocks noGrp="1"/>
          </p:cNvSpPr>
          <p:nvPr>
            <p:ph sz="half" idx="1"/>
          </p:nvPr>
        </p:nvSpPr>
        <p:spPr>
          <a:xfrm>
            <a:off x="428596" y="2571744"/>
            <a:ext cx="4038600" cy="3883045"/>
          </a:xfrm>
        </p:spPr>
        <p:txBody>
          <a:bodyPr>
            <a:normAutofit fontScale="77500" lnSpcReduction="20000"/>
          </a:bodyPr>
          <a:lstStyle/>
          <a:p>
            <a:r>
              <a:rPr lang="ru-RU" sz="2400" b="1" dirty="0"/>
              <a:t>Психологические аспекты в достижении цели:</a:t>
            </a:r>
            <a:endParaRPr lang="ru-RU" sz="2400" dirty="0"/>
          </a:p>
          <a:p>
            <a:r>
              <a:rPr lang="ru-RU" sz="2400" dirty="0"/>
              <a:t>– психологическая подготовка пациентов перед ортопедическим лечением;</a:t>
            </a:r>
          </a:p>
          <a:p>
            <a:r>
              <a:rPr lang="ru-RU" sz="2400" dirty="0"/>
              <a:t>– разъяснительно-информационные беседы при посещениях стоматолога-ортопеда;</a:t>
            </a:r>
          </a:p>
          <a:p>
            <a:r>
              <a:rPr lang="ru-RU" sz="2400" dirty="0"/>
              <a:t>– рекомендации по эксплуатации и уходу за съемными протезами;</a:t>
            </a:r>
          </a:p>
          <a:p>
            <a:r>
              <a:rPr lang="ru-RU" sz="2400" dirty="0"/>
              <a:t>– принцип «законченности ортопедического лечения».</a:t>
            </a:r>
          </a:p>
          <a:p>
            <a:endParaRPr lang="ru-RU" sz="2400" dirty="0"/>
          </a:p>
        </p:txBody>
      </p:sp>
      <p:sp>
        <p:nvSpPr>
          <p:cNvPr id="4" name="Содержимое 3"/>
          <p:cNvSpPr>
            <a:spLocks noGrp="1"/>
          </p:cNvSpPr>
          <p:nvPr>
            <p:ph sz="half" idx="2"/>
          </p:nvPr>
        </p:nvSpPr>
        <p:spPr>
          <a:xfrm>
            <a:off x="4786314" y="2571744"/>
            <a:ext cx="4038600" cy="4525963"/>
          </a:xfrm>
        </p:spPr>
        <p:txBody>
          <a:bodyPr>
            <a:normAutofit fontScale="77500" lnSpcReduction="20000"/>
          </a:bodyPr>
          <a:lstStyle/>
          <a:p>
            <a:r>
              <a:rPr lang="ru-RU" sz="2400" b="1" dirty="0"/>
              <a:t>Стоматологические аспекты в достижении цели:</a:t>
            </a:r>
            <a:endParaRPr lang="ru-RU" sz="2400" dirty="0"/>
          </a:p>
          <a:p>
            <a:r>
              <a:rPr lang="ru-RU" sz="2400" dirty="0"/>
              <a:t>– подготовка стоматологического пациента к ортопедическому лечению (объем и характер специальных мероприятий);</a:t>
            </a:r>
          </a:p>
          <a:p>
            <a:r>
              <a:rPr lang="ru-RU" sz="2400" dirty="0"/>
              <a:t>– вид оттиска с учетом особенностей СОПР конкретного пациента;</a:t>
            </a:r>
          </a:p>
          <a:p>
            <a:r>
              <a:rPr lang="ru-RU" sz="2400" dirty="0"/>
              <a:t>– выбор способа конструирования искусственных зубных рядов;</a:t>
            </a:r>
          </a:p>
          <a:p>
            <a:r>
              <a:rPr lang="ru-RU" sz="2400" dirty="0"/>
              <a:t>– выбор базисного материала;</a:t>
            </a:r>
          </a:p>
          <a:p>
            <a:r>
              <a:rPr lang="ru-RU" sz="2400" dirty="0"/>
              <a:t>– новые технологии в съемном зубном протезировании.</a:t>
            </a:r>
          </a:p>
          <a:p>
            <a:endParaRPr lang="ru-RU" sz="2400" dirty="0"/>
          </a:p>
        </p:txBody>
      </p:sp>
      <p:pic>
        <p:nvPicPr>
          <p:cNvPr id="2050" name="Picture 2" descr="C:\Users\яяяяяяяяяяяя\Desktop\54674-2.jpg"/>
          <p:cNvPicPr>
            <a:picLocks noChangeAspect="1" noChangeArrowheads="1"/>
          </p:cNvPicPr>
          <p:nvPr/>
        </p:nvPicPr>
        <p:blipFill>
          <a:blip r:embed="rId2"/>
          <a:srcRect/>
          <a:stretch>
            <a:fillRect/>
          </a:stretch>
        </p:blipFill>
        <p:spPr bwMode="auto">
          <a:xfrm>
            <a:off x="923925" y="357166"/>
            <a:ext cx="7577166" cy="2024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0" nodeType="clickEffect">
                                  <p:stCondLst>
                                    <p:cond delay="0"/>
                                  </p:stCondLst>
                                  <p:childTnLst>
                                    <p:animClr clrSpc="rgb" dir="cw">
                                      <p:cBhvr override="childStyle">
                                        <p:cTn id="17" dur="100" fill="hold"/>
                                        <p:tgtEl>
                                          <p:spTgt spid="3">
                                            <p:txEl>
                                              <p:pRg st="0" end="0"/>
                                            </p:txEl>
                                          </p:spTgt>
                                        </p:tgtEl>
                                        <p:attrNameLst>
                                          <p:attrName>style.color</p:attrName>
                                        </p:attrNameLst>
                                      </p:cBhvr>
                                      <p:to>
                                        <a:schemeClr val="accent2"/>
                                      </p:to>
                                    </p:animClr>
                                    <p:animClr clrSpc="rgb" dir="cw">
                                      <p:cBhvr>
                                        <p:cTn id="18" dur="100" fill="hold"/>
                                        <p:tgtEl>
                                          <p:spTgt spid="3">
                                            <p:txEl>
                                              <p:pRg st="0" end="0"/>
                                            </p:txEl>
                                          </p:spTgt>
                                        </p:tgtEl>
                                        <p:attrNameLst>
                                          <p:attrName>fillcolor</p:attrName>
                                        </p:attrNameLst>
                                      </p:cBhvr>
                                      <p:to>
                                        <a:schemeClr val="accent2"/>
                                      </p:to>
                                    </p:animClr>
                                    <p:set>
                                      <p:cBhvr>
                                        <p:cTn id="19" dur="100" fill="hold"/>
                                        <p:tgtEl>
                                          <p:spTgt spid="3">
                                            <p:txEl>
                                              <p:pRg st="0" end="0"/>
                                            </p:txEl>
                                          </p:spTgt>
                                        </p:tgtEl>
                                        <p:attrNameLst>
                                          <p:attrName>fill.type</p:attrName>
                                        </p:attrNameLst>
                                      </p:cBhvr>
                                      <p:to>
                                        <p:strVal val="solid"/>
                                      </p:to>
                                    </p:set>
                                    <p:set>
                                      <p:cBhvr>
                                        <p:cTn id="20" dur="100" fill="hold"/>
                                        <p:tgtEl>
                                          <p:spTgt spid="3">
                                            <p:txEl>
                                              <p:pRg st="0" end="0"/>
                                            </p:txEl>
                                          </p:spTgt>
                                        </p:tgtEl>
                                        <p:attrNameLst>
                                          <p:attrName>fill.on</p:attrName>
                                        </p:attrNameLst>
                                      </p:cBhvr>
                                      <p:to>
                                        <p:strVal val="true"/>
                                      </p:to>
                                    </p:set>
                                    <p:animRot by="120000">
                                      <p:cBhvr>
                                        <p:cTn id="21" dur="100" fill="hold">
                                          <p:stCondLst>
                                            <p:cond delay="0"/>
                                          </p:stCondLst>
                                        </p:cTn>
                                        <p:tgtEl>
                                          <p:spTgt spid="3">
                                            <p:txEl>
                                              <p:pRg st="0" end="0"/>
                                            </p:txEl>
                                          </p:spTgt>
                                        </p:tgtEl>
                                        <p:attrNameLst>
                                          <p:attrName>r</p:attrName>
                                        </p:attrNameLst>
                                      </p:cBhvr>
                                    </p:animRot>
                                    <p:animRot by="-240000">
                                      <p:cBhvr>
                                        <p:cTn id="22" dur="200" fill="hold">
                                          <p:stCondLst>
                                            <p:cond delay="200"/>
                                          </p:stCondLst>
                                        </p:cTn>
                                        <p:tgtEl>
                                          <p:spTgt spid="3">
                                            <p:txEl>
                                              <p:pRg st="0" end="0"/>
                                            </p:txEl>
                                          </p:spTgt>
                                        </p:tgtEl>
                                        <p:attrNameLst>
                                          <p:attrName>r</p:attrName>
                                        </p:attrNameLst>
                                      </p:cBhvr>
                                    </p:animRot>
                                    <p:animRot by="240000">
                                      <p:cBhvr>
                                        <p:cTn id="23" dur="200" fill="hold">
                                          <p:stCondLst>
                                            <p:cond delay="400"/>
                                          </p:stCondLst>
                                        </p:cTn>
                                        <p:tgtEl>
                                          <p:spTgt spid="3">
                                            <p:txEl>
                                              <p:pRg st="0" end="0"/>
                                            </p:txEl>
                                          </p:spTgt>
                                        </p:tgtEl>
                                        <p:attrNameLst>
                                          <p:attrName>r</p:attrName>
                                        </p:attrNameLst>
                                      </p:cBhvr>
                                    </p:animRot>
                                    <p:animRot by="-240000">
                                      <p:cBhvr>
                                        <p:cTn id="24" dur="200" fill="hold">
                                          <p:stCondLst>
                                            <p:cond delay="600"/>
                                          </p:stCondLst>
                                        </p:cTn>
                                        <p:tgtEl>
                                          <p:spTgt spid="3">
                                            <p:txEl>
                                              <p:pRg st="0" end="0"/>
                                            </p:txEl>
                                          </p:spTgt>
                                        </p:tgtEl>
                                        <p:attrNameLst>
                                          <p:attrName>r</p:attrName>
                                        </p:attrNameLst>
                                      </p:cBhvr>
                                    </p:animRot>
                                    <p:animRot by="120000">
                                      <p:cBhvr>
                                        <p:cTn id="25" dur="200" fill="hold">
                                          <p:stCondLst>
                                            <p:cond delay="800"/>
                                          </p:stCondLst>
                                        </p:cTn>
                                        <p:tgtEl>
                                          <p:spTgt spid="3">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Clr clrSpc="rgb" dir="cw">
                                      <p:cBhvr override="childStyle">
                                        <p:cTn id="29" dur="100" fill="hold"/>
                                        <p:tgtEl>
                                          <p:spTgt spid="3">
                                            <p:txEl>
                                              <p:pRg st="1" end="1"/>
                                            </p:txEl>
                                          </p:spTgt>
                                        </p:tgtEl>
                                        <p:attrNameLst>
                                          <p:attrName>style.color</p:attrName>
                                        </p:attrNameLst>
                                      </p:cBhvr>
                                      <p:to>
                                        <a:schemeClr val="accent2"/>
                                      </p:to>
                                    </p:animClr>
                                    <p:animClr clrSpc="rgb" dir="cw">
                                      <p:cBhvr>
                                        <p:cTn id="30" dur="100" fill="hold"/>
                                        <p:tgtEl>
                                          <p:spTgt spid="3">
                                            <p:txEl>
                                              <p:pRg st="1" end="1"/>
                                            </p:txEl>
                                          </p:spTgt>
                                        </p:tgtEl>
                                        <p:attrNameLst>
                                          <p:attrName>fillcolor</p:attrName>
                                        </p:attrNameLst>
                                      </p:cBhvr>
                                      <p:to>
                                        <a:schemeClr val="accent2"/>
                                      </p:to>
                                    </p:animClr>
                                    <p:set>
                                      <p:cBhvr>
                                        <p:cTn id="31" dur="100" fill="hold"/>
                                        <p:tgtEl>
                                          <p:spTgt spid="3">
                                            <p:txEl>
                                              <p:pRg st="1" end="1"/>
                                            </p:txEl>
                                          </p:spTgt>
                                        </p:tgtEl>
                                        <p:attrNameLst>
                                          <p:attrName>fill.type</p:attrName>
                                        </p:attrNameLst>
                                      </p:cBhvr>
                                      <p:to>
                                        <p:strVal val="solid"/>
                                      </p:to>
                                    </p:set>
                                    <p:set>
                                      <p:cBhvr>
                                        <p:cTn id="32" dur="100" fill="hold"/>
                                        <p:tgtEl>
                                          <p:spTgt spid="3">
                                            <p:txEl>
                                              <p:pRg st="1" end="1"/>
                                            </p:txEl>
                                          </p:spTgt>
                                        </p:tgtEl>
                                        <p:attrNameLst>
                                          <p:attrName>fill.on</p:attrName>
                                        </p:attrNameLst>
                                      </p:cBhvr>
                                      <p:to>
                                        <p:strVal val="true"/>
                                      </p:to>
                                    </p:set>
                                    <p:animRot by="120000">
                                      <p:cBhvr>
                                        <p:cTn id="33" dur="100" fill="hold">
                                          <p:stCondLst>
                                            <p:cond delay="0"/>
                                          </p:stCondLst>
                                        </p:cTn>
                                        <p:tgtEl>
                                          <p:spTgt spid="3">
                                            <p:txEl>
                                              <p:pRg st="1" end="1"/>
                                            </p:txEl>
                                          </p:spTgt>
                                        </p:tgtEl>
                                        <p:attrNameLst>
                                          <p:attrName>r</p:attrName>
                                        </p:attrNameLst>
                                      </p:cBhvr>
                                    </p:animRot>
                                    <p:animRot by="-240000">
                                      <p:cBhvr>
                                        <p:cTn id="34" dur="200" fill="hold">
                                          <p:stCondLst>
                                            <p:cond delay="200"/>
                                          </p:stCondLst>
                                        </p:cTn>
                                        <p:tgtEl>
                                          <p:spTgt spid="3">
                                            <p:txEl>
                                              <p:pRg st="1" end="1"/>
                                            </p:txEl>
                                          </p:spTgt>
                                        </p:tgtEl>
                                        <p:attrNameLst>
                                          <p:attrName>r</p:attrName>
                                        </p:attrNameLst>
                                      </p:cBhvr>
                                    </p:animRot>
                                    <p:animRot by="240000">
                                      <p:cBhvr>
                                        <p:cTn id="35" dur="200" fill="hold">
                                          <p:stCondLst>
                                            <p:cond delay="400"/>
                                          </p:stCondLst>
                                        </p:cTn>
                                        <p:tgtEl>
                                          <p:spTgt spid="3">
                                            <p:txEl>
                                              <p:pRg st="1" end="1"/>
                                            </p:txEl>
                                          </p:spTgt>
                                        </p:tgtEl>
                                        <p:attrNameLst>
                                          <p:attrName>r</p:attrName>
                                        </p:attrNameLst>
                                      </p:cBhvr>
                                    </p:animRot>
                                    <p:animRot by="-240000">
                                      <p:cBhvr>
                                        <p:cTn id="36" dur="200" fill="hold">
                                          <p:stCondLst>
                                            <p:cond delay="600"/>
                                          </p:stCondLst>
                                        </p:cTn>
                                        <p:tgtEl>
                                          <p:spTgt spid="3">
                                            <p:txEl>
                                              <p:pRg st="1" end="1"/>
                                            </p:txEl>
                                          </p:spTgt>
                                        </p:tgtEl>
                                        <p:attrNameLst>
                                          <p:attrName>r</p:attrName>
                                        </p:attrNameLst>
                                      </p:cBhvr>
                                    </p:animRot>
                                    <p:animRot by="120000">
                                      <p:cBhvr>
                                        <p:cTn id="37" dur="200" fill="hold">
                                          <p:stCondLst>
                                            <p:cond delay="80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0" nodeType="clickEffect">
                                  <p:stCondLst>
                                    <p:cond delay="0"/>
                                  </p:stCondLst>
                                  <p:childTnLst>
                                    <p:animClr clrSpc="rgb" dir="cw">
                                      <p:cBhvr override="childStyle">
                                        <p:cTn id="41" dur="100" fill="hold"/>
                                        <p:tgtEl>
                                          <p:spTgt spid="3">
                                            <p:txEl>
                                              <p:pRg st="2" end="2"/>
                                            </p:txEl>
                                          </p:spTgt>
                                        </p:tgtEl>
                                        <p:attrNameLst>
                                          <p:attrName>style.color</p:attrName>
                                        </p:attrNameLst>
                                      </p:cBhvr>
                                      <p:to>
                                        <a:schemeClr val="accent2"/>
                                      </p:to>
                                    </p:animClr>
                                    <p:animClr clrSpc="rgb" dir="cw">
                                      <p:cBhvr>
                                        <p:cTn id="42" dur="100" fill="hold"/>
                                        <p:tgtEl>
                                          <p:spTgt spid="3">
                                            <p:txEl>
                                              <p:pRg st="2" end="2"/>
                                            </p:txEl>
                                          </p:spTgt>
                                        </p:tgtEl>
                                        <p:attrNameLst>
                                          <p:attrName>fillcolor</p:attrName>
                                        </p:attrNameLst>
                                      </p:cBhvr>
                                      <p:to>
                                        <a:schemeClr val="accent2"/>
                                      </p:to>
                                    </p:animClr>
                                    <p:set>
                                      <p:cBhvr>
                                        <p:cTn id="43" dur="100" fill="hold"/>
                                        <p:tgtEl>
                                          <p:spTgt spid="3">
                                            <p:txEl>
                                              <p:pRg st="2" end="2"/>
                                            </p:txEl>
                                          </p:spTgt>
                                        </p:tgtEl>
                                        <p:attrNameLst>
                                          <p:attrName>fill.type</p:attrName>
                                        </p:attrNameLst>
                                      </p:cBhvr>
                                      <p:to>
                                        <p:strVal val="solid"/>
                                      </p:to>
                                    </p:set>
                                    <p:set>
                                      <p:cBhvr>
                                        <p:cTn id="44" dur="100" fill="hold"/>
                                        <p:tgtEl>
                                          <p:spTgt spid="3">
                                            <p:txEl>
                                              <p:pRg st="2" end="2"/>
                                            </p:txEl>
                                          </p:spTgt>
                                        </p:tgtEl>
                                        <p:attrNameLst>
                                          <p:attrName>fill.on</p:attrName>
                                        </p:attrNameLst>
                                      </p:cBhvr>
                                      <p:to>
                                        <p:strVal val="true"/>
                                      </p:to>
                                    </p:set>
                                    <p:animRot by="120000">
                                      <p:cBhvr>
                                        <p:cTn id="45" dur="100" fill="hold">
                                          <p:stCondLst>
                                            <p:cond delay="0"/>
                                          </p:stCondLst>
                                        </p:cTn>
                                        <p:tgtEl>
                                          <p:spTgt spid="3">
                                            <p:txEl>
                                              <p:pRg st="2" end="2"/>
                                            </p:txEl>
                                          </p:spTgt>
                                        </p:tgtEl>
                                        <p:attrNameLst>
                                          <p:attrName>r</p:attrName>
                                        </p:attrNameLst>
                                      </p:cBhvr>
                                    </p:animRot>
                                    <p:animRot by="-240000">
                                      <p:cBhvr>
                                        <p:cTn id="46" dur="200" fill="hold">
                                          <p:stCondLst>
                                            <p:cond delay="200"/>
                                          </p:stCondLst>
                                        </p:cTn>
                                        <p:tgtEl>
                                          <p:spTgt spid="3">
                                            <p:txEl>
                                              <p:pRg st="2" end="2"/>
                                            </p:txEl>
                                          </p:spTgt>
                                        </p:tgtEl>
                                        <p:attrNameLst>
                                          <p:attrName>r</p:attrName>
                                        </p:attrNameLst>
                                      </p:cBhvr>
                                    </p:animRot>
                                    <p:animRot by="240000">
                                      <p:cBhvr>
                                        <p:cTn id="47" dur="200" fill="hold">
                                          <p:stCondLst>
                                            <p:cond delay="400"/>
                                          </p:stCondLst>
                                        </p:cTn>
                                        <p:tgtEl>
                                          <p:spTgt spid="3">
                                            <p:txEl>
                                              <p:pRg st="2" end="2"/>
                                            </p:txEl>
                                          </p:spTgt>
                                        </p:tgtEl>
                                        <p:attrNameLst>
                                          <p:attrName>r</p:attrName>
                                        </p:attrNameLst>
                                      </p:cBhvr>
                                    </p:animRot>
                                    <p:animRot by="-240000">
                                      <p:cBhvr>
                                        <p:cTn id="48" dur="200" fill="hold">
                                          <p:stCondLst>
                                            <p:cond delay="600"/>
                                          </p:stCondLst>
                                        </p:cTn>
                                        <p:tgtEl>
                                          <p:spTgt spid="3">
                                            <p:txEl>
                                              <p:pRg st="2" end="2"/>
                                            </p:txEl>
                                          </p:spTgt>
                                        </p:tgtEl>
                                        <p:attrNameLst>
                                          <p:attrName>r</p:attrName>
                                        </p:attrNameLst>
                                      </p:cBhvr>
                                    </p:animRot>
                                    <p:animRot by="120000">
                                      <p:cBhvr>
                                        <p:cTn id="49" dur="200" fill="hold">
                                          <p:stCondLst>
                                            <p:cond delay="800"/>
                                          </p:stCondLst>
                                        </p:cTn>
                                        <p:tgtEl>
                                          <p:spTgt spid="3">
                                            <p:txEl>
                                              <p:pRg st="2" end="2"/>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Clr clrSpc="rgb" dir="cw">
                                      <p:cBhvr override="childStyle">
                                        <p:cTn id="53" dur="100" fill="hold"/>
                                        <p:tgtEl>
                                          <p:spTgt spid="3">
                                            <p:txEl>
                                              <p:pRg st="3" end="3"/>
                                            </p:txEl>
                                          </p:spTgt>
                                        </p:tgtEl>
                                        <p:attrNameLst>
                                          <p:attrName>style.color</p:attrName>
                                        </p:attrNameLst>
                                      </p:cBhvr>
                                      <p:to>
                                        <a:schemeClr val="accent2"/>
                                      </p:to>
                                    </p:animClr>
                                    <p:animClr clrSpc="rgb" dir="cw">
                                      <p:cBhvr>
                                        <p:cTn id="54" dur="100" fill="hold"/>
                                        <p:tgtEl>
                                          <p:spTgt spid="3">
                                            <p:txEl>
                                              <p:pRg st="3" end="3"/>
                                            </p:txEl>
                                          </p:spTgt>
                                        </p:tgtEl>
                                        <p:attrNameLst>
                                          <p:attrName>fillcolor</p:attrName>
                                        </p:attrNameLst>
                                      </p:cBhvr>
                                      <p:to>
                                        <a:schemeClr val="accent2"/>
                                      </p:to>
                                    </p:animClr>
                                    <p:set>
                                      <p:cBhvr>
                                        <p:cTn id="55" dur="100" fill="hold"/>
                                        <p:tgtEl>
                                          <p:spTgt spid="3">
                                            <p:txEl>
                                              <p:pRg st="3" end="3"/>
                                            </p:txEl>
                                          </p:spTgt>
                                        </p:tgtEl>
                                        <p:attrNameLst>
                                          <p:attrName>fill.type</p:attrName>
                                        </p:attrNameLst>
                                      </p:cBhvr>
                                      <p:to>
                                        <p:strVal val="solid"/>
                                      </p:to>
                                    </p:set>
                                    <p:set>
                                      <p:cBhvr>
                                        <p:cTn id="56" dur="100" fill="hold"/>
                                        <p:tgtEl>
                                          <p:spTgt spid="3">
                                            <p:txEl>
                                              <p:pRg st="3" end="3"/>
                                            </p:txEl>
                                          </p:spTgt>
                                        </p:tgtEl>
                                        <p:attrNameLst>
                                          <p:attrName>fill.on</p:attrName>
                                        </p:attrNameLst>
                                      </p:cBhvr>
                                      <p:to>
                                        <p:strVal val="true"/>
                                      </p:to>
                                    </p:set>
                                    <p:animRot by="120000">
                                      <p:cBhvr>
                                        <p:cTn id="57" dur="100" fill="hold">
                                          <p:stCondLst>
                                            <p:cond delay="0"/>
                                          </p:stCondLst>
                                        </p:cTn>
                                        <p:tgtEl>
                                          <p:spTgt spid="3">
                                            <p:txEl>
                                              <p:pRg st="3" end="3"/>
                                            </p:txEl>
                                          </p:spTgt>
                                        </p:tgtEl>
                                        <p:attrNameLst>
                                          <p:attrName>r</p:attrName>
                                        </p:attrNameLst>
                                      </p:cBhvr>
                                    </p:animRot>
                                    <p:animRot by="-240000">
                                      <p:cBhvr>
                                        <p:cTn id="58" dur="200" fill="hold">
                                          <p:stCondLst>
                                            <p:cond delay="200"/>
                                          </p:stCondLst>
                                        </p:cTn>
                                        <p:tgtEl>
                                          <p:spTgt spid="3">
                                            <p:txEl>
                                              <p:pRg st="3" end="3"/>
                                            </p:txEl>
                                          </p:spTgt>
                                        </p:tgtEl>
                                        <p:attrNameLst>
                                          <p:attrName>r</p:attrName>
                                        </p:attrNameLst>
                                      </p:cBhvr>
                                    </p:animRot>
                                    <p:animRot by="240000">
                                      <p:cBhvr>
                                        <p:cTn id="59" dur="200" fill="hold">
                                          <p:stCondLst>
                                            <p:cond delay="400"/>
                                          </p:stCondLst>
                                        </p:cTn>
                                        <p:tgtEl>
                                          <p:spTgt spid="3">
                                            <p:txEl>
                                              <p:pRg st="3" end="3"/>
                                            </p:txEl>
                                          </p:spTgt>
                                        </p:tgtEl>
                                        <p:attrNameLst>
                                          <p:attrName>r</p:attrName>
                                        </p:attrNameLst>
                                      </p:cBhvr>
                                    </p:animRot>
                                    <p:animRot by="-240000">
                                      <p:cBhvr>
                                        <p:cTn id="60" dur="200" fill="hold">
                                          <p:stCondLst>
                                            <p:cond delay="600"/>
                                          </p:stCondLst>
                                        </p:cTn>
                                        <p:tgtEl>
                                          <p:spTgt spid="3">
                                            <p:txEl>
                                              <p:pRg st="3" end="3"/>
                                            </p:txEl>
                                          </p:spTgt>
                                        </p:tgtEl>
                                        <p:attrNameLst>
                                          <p:attrName>r</p:attrName>
                                        </p:attrNameLst>
                                      </p:cBhvr>
                                    </p:animRot>
                                    <p:animRot by="120000">
                                      <p:cBhvr>
                                        <p:cTn id="61" dur="200" fill="hold">
                                          <p:stCondLst>
                                            <p:cond delay="800"/>
                                          </p:stCondLst>
                                        </p:cTn>
                                        <p:tgtEl>
                                          <p:spTgt spid="3">
                                            <p:txEl>
                                              <p:pRg st="3" end="3"/>
                                            </p:txEl>
                                          </p:spTgt>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32" presetClass="emph" presetSubtype="0" fill="hold" grpId="0" nodeType="clickEffect">
                                  <p:stCondLst>
                                    <p:cond delay="0"/>
                                  </p:stCondLst>
                                  <p:childTnLst>
                                    <p:animClr clrSpc="rgb" dir="cw">
                                      <p:cBhvr override="childStyle">
                                        <p:cTn id="65" dur="100" fill="hold"/>
                                        <p:tgtEl>
                                          <p:spTgt spid="3">
                                            <p:txEl>
                                              <p:pRg st="4" end="4"/>
                                            </p:txEl>
                                          </p:spTgt>
                                        </p:tgtEl>
                                        <p:attrNameLst>
                                          <p:attrName>style.color</p:attrName>
                                        </p:attrNameLst>
                                      </p:cBhvr>
                                      <p:to>
                                        <a:schemeClr val="accent2"/>
                                      </p:to>
                                    </p:animClr>
                                    <p:animClr clrSpc="rgb" dir="cw">
                                      <p:cBhvr>
                                        <p:cTn id="66" dur="100" fill="hold"/>
                                        <p:tgtEl>
                                          <p:spTgt spid="3">
                                            <p:txEl>
                                              <p:pRg st="4" end="4"/>
                                            </p:txEl>
                                          </p:spTgt>
                                        </p:tgtEl>
                                        <p:attrNameLst>
                                          <p:attrName>fillcolor</p:attrName>
                                        </p:attrNameLst>
                                      </p:cBhvr>
                                      <p:to>
                                        <a:schemeClr val="accent2"/>
                                      </p:to>
                                    </p:animClr>
                                    <p:set>
                                      <p:cBhvr>
                                        <p:cTn id="67" dur="100" fill="hold"/>
                                        <p:tgtEl>
                                          <p:spTgt spid="3">
                                            <p:txEl>
                                              <p:pRg st="4" end="4"/>
                                            </p:txEl>
                                          </p:spTgt>
                                        </p:tgtEl>
                                        <p:attrNameLst>
                                          <p:attrName>fill.type</p:attrName>
                                        </p:attrNameLst>
                                      </p:cBhvr>
                                      <p:to>
                                        <p:strVal val="solid"/>
                                      </p:to>
                                    </p:set>
                                    <p:set>
                                      <p:cBhvr>
                                        <p:cTn id="68" dur="100" fill="hold"/>
                                        <p:tgtEl>
                                          <p:spTgt spid="3">
                                            <p:txEl>
                                              <p:pRg st="4" end="4"/>
                                            </p:txEl>
                                          </p:spTgt>
                                        </p:tgtEl>
                                        <p:attrNameLst>
                                          <p:attrName>fill.on</p:attrName>
                                        </p:attrNameLst>
                                      </p:cBhvr>
                                      <p:to>
                                        <p:strVal val="true"/>
                                      </p:to>
                                    </p:set>
                                    <p:animRot by="120000">
                                      <p:cBhvr>
                                        <p:cTn id="69" dur="100" fill="hold">
                                          <p:stCondLst>
                                            <p:cond delay="0"/>
                                          </p:stCondLst>
                                        </p:cTn>
                                        <p:tgtEl>
                                          <p:spTgt spid="3">
                                            <p:txEl>
                                              <p:pRg st="4" end="4"/>
                                            </p:txEl>
                                          </p:spTgt>
                                        </p:tgtEl>
                                        <p:attrNameLst>
                                          <p:attrName>r</p:attrName>
                                        </p:attrNameLst>
                                      </p:cBhvr>
                                    </p:animRot>
                                    <p:animRot by="-240000">
                                      <p:cBhvr>
                                        <p:cTn id="70" dur="200" fill="hold">
                                          <p:stCondLst>
                                            <p:cond delay="200"/>
                                          </p:stCondLst>
                                        </p:cTn>
                                        <p:tgtEl>
                                          <p:spTgt spid="3">
                                            <p:txEl>
                                              <p:pRg st="4" end="4"/>
                                            </p:txEl>
                                          </p:spTgt>
                                        </p:tgtEl>
                                        <p:attrNameLst>
                                          <p:attrName>r</p:attrName>
                                        </p:attrNameLst>
                                      </p:cBhvr>
                                    </p:animRot>
                                    <p:animRot by="240000">
                                      <p:cBhvr>
                                        <p:cTn id="71" dur="200" fill="hold">
                                          <p:stCondLst>
                                            <p:cond delay="400"/>
                                          </p:stCondLst>
                                        </p:cTn>
                                        <p:tgtEl>
                                          <p:spTgt spid="3">
                                            <p:txEl>
                                              <p:pRg st="4" end="4"/>
                                            </p:txEl>
                                          </p:spTgt>
                                        </p:tgtEl>
                                        <p:attrNameLst>
                                          <p:attrName>r</p:attrName>
                                        </p:attrNameLst>
                                      </p:cBhvr>
                                    </p:animRot>
                                    <p:animRot by="-240000">
                                      <p:cBhvr>
                                        <p:cTn id="72" dur="200" fill="hold">
                                          <p:stCondLst>
                                            <p:cond delay="600"/>
                                          </p:stCondLst>
                                        </p:cTn>
                                        <p:tgtEl>
                                          <p:spTgt spid="3">
                                            <p:txEl>
                                              <p:pRg st="4" end="4"/>
                                            </p:txEl>
                                          </p:spTgt>
                                        </p:tgtEl>
                                        <p:attrNameLst>
                                          <p:attrName>r</p:attrName>
                                        </p:attrNameLst>
                                      </p:cBhvr>
                                    </p:animRot>
                                    <p:animRot by="120000">
                                      <p:cBhvr>
                                        <p:cTn id="73" dur="200" fill="hold">
                                          <p:stCondLst>
                                            <p:cond delay="800"/>
                                          </p:stCondLst>
                                        </p:cTn>
                                        <p:tgtEl>
                                          <p:spTgt spid="3">
                                            <p:txEl>
                                              <p:pRg st="4" end="4"/>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0" nodeType="clickEffect">
                                  <p:stCondLst>
                                    <p:cond delay="0"/>
                                  </p:stCondLst>
                                  <p:childTnLst>
                                    <p:animClr clrSpc="rgb" dir="cw">
                                      <p:cBhvr override="childStyle">
                                        <p:cTn id="77" dur="100" fill="hold"/>
                                        <p:tgtEl>
                                          <p:spTgt spid="4">
                                            <p:txEl>
                                              <p:pRg st="0" end="0"/>
                                            </p:txEl>
                                          </p:spTgt>
                                        </p:tgtEl>
                                        <p:attrNameLst>
                                          <p:attrName>style.color</p:attrName>
                                        </p:attrNameLst>
                                      </p:cBhvr>
                                      <p:to>
                                        <a:schemeClr val="accent2"/>
                                      </p:to>
                                    </p:animClr>
                                    <p:animClr clrSpc="rgb" dir="cw">
                                      <p:cBhvr>
                                        <p:cTn id="78" dur="100" fill="hold"/>
                                        <p:tgtEl>
                                          <p:spTgt spid="4">
                                            <p:txEl>
                                              <p:pRg st="0" end="0"/>
                                            </p:txEl>
                                          </p:spTgt>
                                        </p:tgtEl>
                                        <p:attrNameLst>
                                          <p:attrName>fillcolor</p:attrName>
                                        </p:attrNameLst>
                                      </p:cBhvr>
                                      <p:to>
                                        <a:schemeClr val="accent2"/>
                                      </p:to>
                                    </p:animClr>
                                    <p:set>
                                      <p:cBhvr>
                                        <p:cTn id="79" dur="100" fill="hold"/>
                                        <p:tgtEl>
                                          <p:spTgt spid="4">
                                            <p:txEl>
                                              <p:pRg st="0" end="0"/>
                                            </p:txEl>
                                          </p:spTgt>
                                        </p:tgtEl>
                                        <p:attrNameLst>
                                          <p:attrName>fill.type</p:attrName>
                                        </p:attrNameLst>
                                      </p:cBhvr>
                                      <p:to>
                                        <p:strVal val="solid"/>
                                      </p:to>
                                    </p:set>
                                    <p:set>
                                      <p:cBhvr>
                                        <p:cTn id="80" dur="100" fill="hold"/>
                                        <p:tgtEl>
                                          <p:spTgt spid="4">
                                            <p:txEl>
                                              <p:pRg st="0" end="0"/>
                                            </p:txEl>
                                          </p:spTgt>
                                        </p:tgtEl>
                                        <p:attrNameLst>
                                          <p:attrName>fill.on</p:attrName>
                                        </p:attrNameLst>
                                      </p:cBhvr>
                                      <p:to>
                                        <p:strVal val="true"/>
                                      </p:to>
                                    </p:set>
                                    <p:animRot by="120000">
                                      <p:cBhvr>
                                        <p:cTn id="81" dur="100" fill="hold">
                                          <p:stCondLst>
                                            <p:cond delay="0"/>
                                          </p:stCondLst>
                                        </p:cTn>
                                        <p:tgtEl>
                                          <p:spTgt spid="4">
                                            <p:txEl>
                                              <p:pRg st="0" end="0"/>
                                            </p:txEl>
                                          </p:spTgt>
                                        </p:tgtEl>
                                        <p:attrNameLst>
                                          <p:attrName>r</p:attrName>
                                        </p:attrNameLst>
                                      </p:cBhvr>
                                    </p:animRot>
                                    <p:animRot by="-240000">
                                      <p:cBhvr>
                                        <p:cTn id="82" dur="200" fill="hold">
                                          <p:stCondLst>
                                            <p:cond delay="200"/>
                                          </p:stCondLst>
                                        </p:cTn>
                                        <p:tgtEl>
                                          <p:spTgt spid="4">
                                            <p:txEl>
                                              <p:pRg st="0" end="0"/>
                                            </p:txEl>
                                          </p:spTgt>
                                        </p:tgtEl>
                                        <p:attrNameLst>
                                          <p:attrName>r</p:attrName>
                                        </p:attrNameLst>
                                      </p:cBhvr>
                                    </p:animRot>
                                    <p:animRot by="240000">
                                      <p:cBhvr>
                                        <p:cTn id="83" dur="200" fill="hold">
                                          <p:stCondLst>
                                            <p:cond delay="400"/>
                                          </p:stCondLst>
                                        </p:cTn>
                                        <p:tgtEl>
                                          <p:spTgt spid="4">
                                            <p:txEl>
                                              <p:pRg st="0" end="0"/>
                                            </p:txEl>
                                          </p:spTgt>
                                        </p:tgtEl>
                                        <p:attrNameLst>
                                          <p:attrName>r</p:attrName>
                                        </p:attrNameLst>
                                      </p:cBhvr>
                                    </p:animRot>
                                    <p:animRot by="-240000">
                                      <p:cBhvr>
                                        <p:cTn id="84" dur="200" fill="hold">
                                          <p:stCondLst>
                                            <p:cond delay="600"/>
                                          </p:stCondLst>
                                        </p:cTn>
                                        <p:tgtEl>
                                          <p:spTgt spid="4">
                                            <p:txEl>
                                              <p:pRg st="0" end="0"/>
                                            </p:txEl>
                                          </p:spTgt>
                                        </p:tgtEl>
                                        <p:attrNameLst>
                                          <p:attrName>r</p:attrName>
                                        </p:attrNameLst>
                                      </p:cBhvr>
                                    </p:animRot>
                                    <p:animRot by="120000">
                                      <p:cBhvr>
                                        <p:cTn id="85" dur="200" fill="hold">
                                          <p:stCondLst>
                                            <p:cond delay="800"/>
                                          </p:stCondLst>
                                        </p:cTn>
                                        <p:tgtEl>
                                          <p:spTgt spid="4">
                                            <p:txEl>
                                              <p:pRg st="0" end="0"/>
                                            </p:txEl>
                                          </p:spTgt>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32" presetClass="emph" presetSubtype="0" fill="hold" grpId="0" nodeType="clickEffect">
                                  <p:stCondLst>
                                    <p:cond delay="0"/>
                                  </p:stCondLst>
                                  <p:childTnLst>
                                    <p:animClr clrSpc="rgb" dir="cw">
                                      <p:cBhvr override="childStyle">
                                        <p:cTn id="89" dur="100" fill="hold"/>
                                        <p:tgtEl>
                                          <p:spTgt spid="4">
                                            <p:txEl>
                                              <p:pRg st="1" end="1"/>
                                            </p:txEl>
                                          </p:spTgt>
                                        </p:tgtEl>
                                        <p:attrNameLst>
                                          <p:attrName>style.color</p:attrName>
                                        </p:attrNameLst>
                                      </p:cBhvr>
                                      <p:to>
                                        <a:schemeClr val="accent2"/>
                                      </p:to>
                                    </p:animClr>
                                    <p:animClr clrSpc="rgb" dir="cw">
                                      <p:cBhvr>
                                        <p:cTn id="90" dur="100" fill="hold"/>
                                        <p:tgtEl>
                                          <p:spTgt spid="4">
                                            <p:txEl>
                                              <p:pRg st="1" end="1"/>
                                            </p:txEl>
                                          </p:spTgt>
                                        </p:tgtEl>
                                        <p:attrNameLst>
                                          <p:attrName>fillcolor</p:attrName>
                                        </p:attrNameLst>
                                      </p:cBhvr>
                                      <p:to>
                                        <a:schemeClr val="accent2"/>
                                      </p:to>
                                    </p:animClr>
                                    <p:set>
                                      <p:cBhvr>
                                        <p:cTn id="91" dur="100" fill="hold"/>
                                        <p:tgtEl>
                                          <p:spTgt spid="4">
                                            <p:txEl>
                                              <p:pRg st="1" end="1"/>
                                            </p:txEl>
                                          </p:spTgt>
                                        </p:tgtEl>
                                        <p:attrNameLst>
                                          <p:attrName>fill.type</p:attrName>
                                        </p:attrNameLst>
                                      </p:cBhvr>
                                      <p:to>
                                        <p:strVal val="solid"/>
                                      </p:to>
                                    </p:set>
                                    <p:set>
                                      <p:cBhvr>
                                        <p:cTn id="92" dur="100" fill="hold"/>
                                        <p:tgtEl>
                                          <p:spTgt spid="4">
                                            <p:txEl>
                                              <p:pRg st="1" end="1"/>
                                            </p:txEl>
                                          </p:spTgt>
                                        </p:tgtEl>
                                        <p:attrNameLst>
                                          <p:attrName>fill.on</p:attrName>
                                        </p:attrNameLst>
                                      </p:cBhvr>
                                      <p:to>
                                        <p:strVal val="true"/>
                                      </p:to>
                                    </p:set>
                                    <p:animRot by="120000">
                                      <p:cBhvr>
                                        <p:cTn id="93" dur="100" fill="hold">
                                          <p:stCondLst>
                                            <p:cond delay="0"/>
                                          </p:stCondLst>
                                        </p:cTn>
                                        <p:tgtEl>
                                          <p:spTgt spid="4">
                                            <p:txEl>
                                              <p:pRg st="1" end="1"/>
                                            </p:txEl>
                                          </p:spTgt>
                                        </p:tgtEl>
                                        <p:attrNameLst>
                                          <p:attrName>r</p:attrName>
                                        </p:attrNameLst>
                                      </p:cBhvr>
                                    </p:animRot>
                                    <p:animRot by="-240000">
                                      <p:cBhvr>
                                        <p:cTn id="94" dur="200" fill="hold">
                                          <p:stCondLst>
                                            <p:cond delay="200"/>
                                          </p:stCondLst>
                                        </p:cTn>
                                        <p:tgtEl>
                                          <p:spTgt spid="4">
                                            <p:txEl>
                                              <p:pRg st="1" end="1"/>
                                            </p:txEl>
                                          </p:spTgt>
                                        </p:tgtEl>
                                        <p:attrNameLst>
                                          <p:attrName>r</p:attrName>
                                        </p:attrNameLst>
                                      </p:cBhvr>
                                    </p:animRot>
                                    <p:animRot by="240000">
                                      <p:cBhvr>
                                        <p:cTn id="95" dur="200" fill="hold">
                                          <p:stCondLst>
                                            <p:cond delay="400"/>
                                          </p:stCondLst>
                                        </p:cTn>
                                        <p:tgtEl>
                                          <p:spTgt spid="4">
                                            <p:txEl>
                                              <p:pRg st="1" end="1"/>
                                            </p:txEl>
                                          </p:spTgt>
                                        </p:tgtEl>
                                        <p:attrNameLst>
                                          <p:attrName>r</p:attrName>
                                        </p:attrNameLst>
                                      </p:cBhvr>
                                    </p:animRot>
                                    <p:animRot by="-240000">
                                      <p:cBhvr>
                                        <p:cTn id="96" dur="200" fill="hold">
                                          <p:stCondLst>
                                            <p:cond delay="600"/>
                                          </p:stCondLst>
                                        </p:cTn>
                                        <p:tgtEl>
                                          <p:spTgt spid="4">
                                            <p:txEl>
                                              <p:pRg st="1" end="1"/>
                                            </p:txEl>
                                          </p:spTgt>
                                        </p:tgtEl>
                                        <p:attrNameLst>
                                          <p:attrName>r</p:attrName>
                                        </p:attrNameLst>
                                      </p:cBhvr>
                                    </p:animRot>
                                    <p:animRot by="120000">
                                      <p:cBhvr>
                                        <p:cTn id="97" dur="200" fill="hold">
                                          <p:stCondLst>
                                            <p:cond delay="800"/>
                                          </p:stCondLst>
                                        </p:cTn>
                                        <p:tgtEl>
                                          <p:spTgt spid="4">
                                            <p:txEl>
                                              <p:pRg st="1" end="1"/>
                                            </p:txEl>
                                          </p:spTgt>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32" presetClass="emph" presetSubtype="0" fill="hold" grpId="0" nodeType="clickEffect">
                                  <p:stCondLst>
                                    <p:cond delay="0"/>
                                  </p:stCondLst>
                                  <p:childTnLst>
                                    <p:animClr clrSpc="rgb" dir="cw">
                                      <p:cBhvr override="childStyle">
                                        <p:cTn id="101" dur="100" fill="hold"/>
                                        <p:tgtEl>
                                          <p:spTgt spid="4">
                                            <p:txEl>
                                              <p:pRg st="2" end="2"/>
                                            </p:txEl>
                                          </p:spTgt>
                                        </p:tgtEl>
                                        <p:attrNameLst>
                                          <p:attrName>style.color</p:attrName>
                                        </p:attrNameLst>
                                      </p:cBhvr>
                                      <p:to>
                                        <a:schemeClr val="accent2"/>
                                      </p:to>
                                    </p:animClr>
                                    <p:animClr clrSpc="rgb" dir="cw">
                                      <p:cBhvr>
                                        <p:cTn id="102" dur="100" fill="hold"/>
                                        <p:tgtEl>
                                          <p:spTgt spid="4">
                                            <p:txEl>
                                              <p:pRg st="2" end="2"/>
                                            </p:txEl>
                                          </p:spTgt>
                                        </p:tgtEl>
                                        <p:attrNameLst>
                                          <p:attrName>fillcolor</p:attrName>
                                        </p:attrNameLst>
                                      </p:cBhvr>
                                      <p:to>
                                        <a:schemeClr val="accent2"/>
                                      </p:to>
                                    </p:animClr>
                                    <p:set>
                                      <p:cBhvr>
                                        <p:cTn id="103" dur="100" fill="hold"/>
                                        <p:tgtEl>
                                          <p:spTgt spid="4">
                                            <p:txEl>
                                              <p:pRg st="2" end="2"/>
                                            </p:txEl>
                                          </p:spTgt>
                                        </p:tgtEl>
                                        <p:attrNameLst>
                                          <p:attrName>fill.type</p:attrName>
                                        </p:attrNameLst>
                                      </p:cBhvr>
                                      <p:to>
                                        <p:strVal val="solid"/>
                                      </p:to>
                                    </p:set>
                                    <p:set>
                                      <p:cBhvr>
                                        <p:cTn id="104" dur="100" fill="hold"/>
                                        <p:tgtEl>
                                          <p:spTgt spid="4">
                                            <p:txEl>
                                              <p:pRg st="2" end="2"/>
                                            </p:txEl>
                                          </p:spTgt>
                                        </p:tgtEl>
                                        <p:attrNameLst>
                                          <p:attrName>fill.on</p:attrName>
                                        </p:attrNameLst>
                                      </p:cBhvr>
                                      <p:to>
                                        <p:strVal val="true"/>
                                      </p:to>
                                    </p:set>
                                    <p:animRot by="120000">
                                      <p:cBhvr>
                                        <p:cTn id="105" dur="100" fill="hold">
                                          <p:stCondLst>
                                            <p:cond delay="0"/>
                                          </p:stCondLst>
                                        </p:cTn>
                                        <p:tgtEl>
                                          <p:spTgt spid="4">
                                            <p:txEl>
                                              <p:pRg st="2" end="2"/>
                                            </p:txEl>
                                          </p:spTgt>
                                        </p:tgtEl>
                                        <p:attrNameLst>
                                          <p:attrName>r</p:attrName>
                                        </p:attrNameLst>
                                      </p:cBhvr>
                                    </p:animRot>
                                    <p:animRot by="-240000">
                                      <p:cBhvr>
                                        <p:cTn id="106" dur="200" fill="hold">
                                          <p:stCondLst>
                                            <p:cond delay="200"/>
                                          </p:stCondLst>
                                        </p:cTn>
                                        <p:tgtEl>
                                          <p:spTgt spid="4">
                                            <p:txEl>
                                              <p:pRg st="2" end="2"/>
                                            </p:txEl>
                                          </p:spTgt>
                                        </p:tgtEl>
                                        <p:attrNameLst>
                                          <p:attrName>r</p:attrName>
                                        </p:attrNameLst>
                                      </p:cBhvr>
                                    </p:animRot>
                                    <p:animRot by="240000">
                                      <p:cBhvr>
                                        <p:cTn id="107" dur="200" fill="hold">
                                          <p:stCondLst>
                                            <p:cond delay="400"/>
                                          </p:stCondLst>
                                        </p:cTn>
                                        <p:tgtEl>
                                          <p:spTgt spid="4">
                                            <p:txEl>
                                              <p:pRg st="2" end="2"/>
                                            </p:txEl>
                                          </p:spTgt>
                                        </p:tgtEl>
                                        <p:attrNameLst>
                                          <p:attrName>r</p:attrName>
                                        </p:attrNameLst>
                                      </p:cBhvr>
                                    </p:animRot>
                                    <p:animRot by="-240000">
                                      <p:cBhvr>
                                        <p:cTn id="108" dur="200" fill="hold">
                                          <p:stCondLst>
                                            <p:cond delay="600"/>
                                          </p:stCondLst>
                                        </p:cTn>
                                        <p:tgtEl>
                                          <p:spTgt spid="4">
                                            <p:txEl>
                                              <p:pRg st="2" end="2"/>
                                            </p:txEl>
                                          </p:spTgt>
                                        </p:tgtEl>
                                        <p:attrNameLst>
                                          <p:attrName>r</p:attrName>
                                        </p:attrNameLst>
                                      </p:cBhvr>
                                    </p:animRot>
                                    <p:animRot by="120000">
                                      <p:cBhvr>
                                        <p:cTn id="109" dur="200" fill="hold">
                                          <p:stCondLst>
                                            <p:cond delay="800"/>
                                          </p:stCondLst>
                                        </p:cTn>
                                        <p:tgtEl>
                                          <p:spTgt spid="4">
                                            <p:txEl>
                                              <p:pRg st="2" end="2"/>
                                            </p:txEl>
                                          </p:spTgt>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32" presetClass="emph" presetSubtype="0" fill="hold" grpId="0" nodeType="clickEffect">
                                  <p:stCondLst>
                                    <p:cond delay="0"/>
                                  </p:stCondLst>
                                  <p:childTnLst>
                                    <p:animClr clrSpc="rgb" dir="cw">
                                      <p:cBhvr override="childStyle">
                                        <p:cTn id="113" dur="100" fill="hold"/>
                                        <p:tgtEl>
                                          <p:spTgt spid="4">
                                            <p:txEl>
                                              <p:pRg st="3" end="3"/>
                                            </p:txEl>
                                          </p:spTgt>
                                        </p:tgtEl>
                                        <p:attrNameLst>
                                          <p:attrName>style.color</p:attrName>
                                        </p:attrNameLst>
                                      </p:cBhvr>
                                      <p:to>
                                        <a:schemeClr val="accent2"/>
                                      </p:to>
                                    </p:animClr>
                                    <p:animClr clrSpc="rgb" dir="cw">
                                      <p:cBhvr>
                                        <p:cTn id="114" dur="100" fill="hold"/>
                                        <p:tgtEl>
                                          <p:spTgt spid="4">
                                            <p:txEl>
                                              <p:pRg st="3" end="3"/>
                                            </p:txEl>
                                          </p:spTgt>
                                        </p:tgtEl>
                                        <p:attrNameLst>
                                          <p:attrName>fillcolor</p:attrName>
                                        </p:attrNameLst>
                                      </p:cBhvr>
                                      <p:to>
                                        <a:schemeClr val="accent2"/>
                                      </p:to>
                                    </p:animClr>
                                    <p:set>
                                      <p:cBhvr>
                                        <p:cTn id="115" dur="100" fill="hold"/>
                                        <p:tgtEl>
                                          <p:spTgt spid="4">
                                            <p:txEl>
                                              <p:pRg st="3" end="3"/>
                                            </p:txEl>
                                          </p:spTgt>
                                        </p:tgtEl>
                                        <p:attrNameLst>
                                          <p:attrName>fill.type</p:attrName>
                                        </p:attrNameLst>
                                      </p:cBhvr>
                                      <p:to>
                                        <p:strVal val="solid"/>
                                      </p:to>
                                    </p:set>
                                    <p:set>
                                      <p:cBhvr>
                                        <p:cTn id="116" dur="100" fill="hold"/>
                                        <p:tgtEl>
                                          <p:spTgt spid="4">
                                            <p:txEl>
                                              <p:pRg st="3" end="3"/>
                                            </p:txEl>
                                          </p:spTgt>
                                        </p:tgtEl>
                                        <p:attrNameLst>
                                          <p:attrName>fill.on</p:attrName>
                                        </p:attrNameLst>
                                      </p:cBhvr>
                                      <p:to>
                                        <p:strVal val="true"/>
                                      </p:to>
                                    </p:set>
                                    <p:animRot by="120000">
                                      <p:cBhvr>
                                        <p:cTn id="117" dur="100" fill="hold">
                                          <p:stCondLst>
                                            <p:cond delay="0"/>
                                          </p:stCondLst>
                                        </p:cTn>
                                        <p:tgtEl>
                                          <p:spTgt spid="4">
                                            <p:txEl>
                                              <p:pRg st="3" end="3"/>
                                            </p:txEl>
                                          </p:spTgt>
                                        </p:tgtEl>
                                        <p:attrNameLst>
                                          <p:attrName>r</p:attrName>
                                        </p:attrNameLst>
                                      </p:cBhvr>
                                    </p:animRot>
                                    <p:animRot by="-240000">
                                      <p:cBhvr>
                                        <p:cTn id="118" dur="200" fill="hold">
                                          <p:stCondLst>
                                            <p:cond delay="200"/>
                                          </p:stCondLst>
                                        </p:cTn>
                                        <p:tgtEl>
                                          <p:spTgt spid="4">
                                            <p:txEl>
                                              <p:pRg st="3" end="3"/>
                                            </p:txEl>
                                          </p:spTgt>
                                        </p:tgtEl>
                                        <p:attrNameLst>
                                          <p:attrName>r</p:attrName>
                                        </p:attrNameLst>
                                      </p:cBhvr>
                                    </p:animRot>
                                    <p:animRot by="240000">
                                      <p:cBhvr>
                                        <p:cTn id="119" dur="200" fill="hold">
                                          <p:stCondLst>
                                            <p:cond delay="400"/>
                                          </p:stCondLst>
                                        </p:cTn>
                                        <p:tgtEl>
                                          <p:spTgt spid="4">
                                            <p:txEl>
                                              <p:pRg st="3" end="3"/>
                                            </p:txEl>
                                          </p:spTgt>
                                        </p:tgtEl>
                                        <p:attrNameLst>
                                          <p:attrName>r</p:attrName>
                                        </p:attrNameLst>
                                      </p:cBhvr>
                                    </p:animRot>
                                    <p:animRot by="-240000">
                                      <p:cBhvr>
                                        <p:cTn id="120" dur="200" fill="hold">
                                          <p:stCondLst>
                                            <p:cond delay="600"/>
                                          </p:stCondLst>
                                        </p:cTn>
                                        <p:tgtEl>
                                          <p:spTgt spid="4">
                                            <p:txEl>
                                              <p:pRg st="3" end="3"/>
                                            </p:txEl>
                                          </p:spTgt>
                                        </p:tgtEl>
                                        <p:attrNameLst>
                                          <p:attrName>r</p:attrName>
                                        </p:attrNameLst>
                                      </p:cBhvr>
                                    </p:animRot>
                                    <p:animRot by="120000">
                                      <p:cBhvr>
                                        <p:cTn id="121" dur="200" fill="hold">
                                          <p:stCondLst>
                                            <p:cond delay="800"/>
                                          </p:stCondLst>
                                        </p:cTn>
                                        <p:tgtEl>
                                          <p:spTgt spid="4">
                                            <p:txEl>
                                              <p:pRg st="3" end="3"/>
                                            </p:txEl>
                                          </p:spTgt>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32" presetClass="emph" presetSubtype="0" fill="hold" grpId="0" nodeType="clickEffect">
                                  <p:stCondLst>
                                    <p:cond delay="0"/>
                                  </p:stCondLst>
                                  <p:childTnLst>
                                    <p:animClr clrSpc="rgb" dir="cw">
                                      <p:cBhvr override="childStyle">
                                        <p:cTn id="125" dur="100" fill="hold"/>
                                        <p:tgtEl>
                                          <p:spTgt spid="4">
                                            <p:txEl>
                                              <p:pRg st="4" end="4"/>
                                            </p:txEl>
                                          </p:spTgt>
                                        </p:tgtEl>
                                        <p:attrNameLst>
                                          <p:attrName>style.color</p:attrName>
                                        </p:attrNameLst>
                                      </p:cBhvr>
                                      <p:to>
                                        <a:schemeClr val="accent2"/>
                                      </p:to>
                                    </p:animClr>
                                    <p:animClr clrSpc="rgb" dir="cw">
                                      <p:cBhvr>
                                        <p:cTn id="126" dur="100" fill="hold"/>
                                        <p:tgtEl>
                                          <p:spTgt spid="4">
                                            <p:txEl>
                                              <p:pRg st="4" end="4"/>
                                            </p:txEl>
                                          </p:spTgt>
                                        </p:tgtEl>
                                        <p:attrNameLst>
                                          <p:attrName>fillcolor</p:attrName>
                                        </p:attrNameLst>
                                      </p:cBhvr>
                                      <p:to>
                                        <a:schemeClr val="accent2"/>
                                      </p:to>
                                    </p:animClr>
                                    <p:set>
                                      <p:cBhvr>
                                        <p:cTn id="127" dur="100" fill="hold"/>
                                        <p:tgtEl>
                                          <p:spTgt spid="4">
                                            <p:txEl>
                                              <p:pRg st="4" end="4"/>
                                            </p:txEl>
                                          </p:spTgt>
                                        </p:tgtEl>
                                        <p:attrNameLst>
                                          <p:attrName>fill.type</p:attrName>
                                        </p:attrNameLst>
                                      </p:cBhvr>
                                      <p:to>
                                        <p:strVal val="solid"/>
                                      </p:to>
                                    </p:set>
                                    <p:set>
                                      <p:cBhvr>
                                        <p:cTn id="128" dur="100" fill="hold"/>
                                        <p:tgtEl>
                                          <p:spTgt spid="4">
                                            <p:txEl>
                                              <p:pRg st="4" end="4"/>
                                            </p:txEl>
                                          </p:spTgt>
                                        </p:tgtEl>
                                        <p:attrNameLst>
                                          <p:attrName>fill.on</p:attrName>
                                        </p:attrNameLst>
                                      </p:cBhvr>
                                      <p:to>
                                        <p:strVal val="true"/>
                                      </p:to>
                                    </p:set>
                                    <p:animRot by="120000">
                                      <p:cBhvr>
                                        <p:cTn id="129" dur="100" fill="hold">
                                          <p:stCondLst>
                                            <p:cond delay="0"/>
                                          </p:stCondLst>
                                        </p:cTn>
                                        <p:tgtEl>
                                          <p:spTgt spid="4">
                                            <p:txEl>
                                              <p:pRg st="4" end="4"/>
                                            </p:txEl>
                                          </p:spTgt>
                                        </p:tgtEl>
                                        <p:attrNameLst>
                                          <p:attrName>r</p:attrName>
                                        </p:attrNameLst>
                                      </p:cBhvr>
                                    </p:animRot>
                                    <p:animRot by="-240000">
                                      <p:cBhvr>
                                        <p:cTn id="130" dur="200" fill="hold">
                                          <p:stCondLst>
                                            <p:cond delay="200"/>
                                          </p:stCondLst>
                                        </p:cTn>
                                        <p:tgtEl>
                                          <p:spTgt spid="4">
                                            <p:txEl>
                                              <p:pRg st="4" end="4"/>
                                            </p:txEl>
                                          </p:spTgt>
                                        </p:tgtEl>
                                        <p:attrNameLst>
                                          <p:attrName>r</p:attrName>
                                        </p:attrNameLst>
                                      </p:cBhvr>
                                    </p:animRot>
                                    <p:animRot by="240000">
                                      <p:cBhvr>
                                        <p:cTn id="131" dur="200" fill="hold">
                                          <p:stCondLst>
                                            <p:cond delay="400"/>
                                          </p:stCondLst>
                                        </p:cTn>
                                        <p:tgtEl>
                                          <p:spTgt spid="4">
                                            <p:txEl>
                                              <p:pRg st="4" end="4"/>
                                            </p:txEl>
                                          </p:spTgt>
                                        </p:tgtEl>
                                        <p:attrNameLst>
                                          <p:attrName>r</p:attrName>
                                        </p:attrNameLst>
                                      </p:cBhvr>
                                    </p:animRot>
                                    <p:animRot by="-240000">
                                      <p:cBhvr>
                                        <p:cTn id="132" dur="200" fill="hold">
                                          <p:stCondLst>
                                            <p:cond delay="600"/>
                                          </p:stCondLst>
                                        </p:cTn>
                                        <p:tgtEl>
                                          <p:spTgt spid="4">
                                            <p:txEl>
                                              <p:pRg st="4" end="4"/>
                                            </p:txEl>
                                          </p:spTgt>
                                        </p:tgtEl>
                                        <p:attrNameLst>
                                          <p:attrName>r</p:attrName>
                                        </p:attrNameLst>
                                      </p:cBhvr>
                                    </p:animRot>
                                    <p:animRot by="120000">
                                      <p:cBhvr>
                                        <p:cTn id="133" dur="200" fill="hold">
                                          <p:stCondLst>
                                            <p:cond delay="800"/>
                                          </p:stCondLst>
                                        </p:cTn>
                                        <p:tgtEl>
                                          <p:spTgt spid="4">
                                            <p:txEl>
                                              <p:pRg st="4" end="4"/>
                                            </p:txEl>
                                          </p:spTgt>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32" presetClass="emph" presetSubtype="0" fill="hold" grpId="0" nodeType="clickEffect">
                                  <p:stCondLst>
                                    <p:cond delay="0"/>
                                  </p:stCondLst>
                                  <p:childTnLst>
                                    <p:animClr clrSpc="rgb" dir="cw">
                                      <p:cBhvr override="childStyle">
                                        <p:cTn id="137" dur="100" fill="hold"/>
                                        <p:tgtEl>
                                          <p:spTgt spid="4">
                                            <p:txEl>
                                              <p:pRg st="5" end="5"/>
                                            </p:txEl>
                                          </p:spTgt>
                                        </p:tgtEl>
                                        <p:attrNameLst>
                                          <p:attrName>style.color</p:attrName>
                                        </p:attrNameLst>
                                      </p:cBhvr>
                                      <p:to>
                                        <a:schemeClr val="accent2"/>
                                      </p:to>
                                    </p:animClr>
                                    <p:animClr clrSpc="rgb" dir="cw">
                                      <p:cBhvr>
                                        <p:cTn id="138" dur="100" fill="hold"/>
                                        <p:tgtEl>
                                          <p:spTgt spid="4">
                                            <p:txEl>
                                              <p:pRg st="5" end="5"/>
                                            </p:txEl>
                                          </p:spTgt>
                                        </p:tgtEl>
                                        <p:attrNameLst>
                                          <p:attrName>fillcolor</p:attrName>
                                        </p:attrNameLst>
                                      </p:cBhvr>
                                      <p:to>
                                        <a:schemeClr val="accent2"/>
                                      </p:to>
                                    </p:animClr>
                                    <p:set>
                                      <p:cBhvr>
                                        <p:cTn id="139" dur="100" fill="hold"/>
                                        <p:tgtEl>
                                          <p:spTgt spid="4">
                                            <p:txEl>
                                              <p:pRg st="5" end="5"/>
                                            </p:txEl>
                                          </p:spTgt>
                                        </p:tgtEl>
                                        <p:attrNameLst>
                                          <p:attrName>fill.type</p:attrName>
                                        </p:attrNameLst>
                                      </p:cBhvr>
                                      <p:to>
                                        <p:strVal val="solid"/>
                                      </p:to>
                                    </p:set>
                                    <p:set>
                                      <p:cBhvr>
                                        <p:cTn id="140" dur="100" fill="hold"/>
                                        <p:tgtEl>
                                          <p:spTgt spid="4">
                                            <p:txEl>
                                              <p:pRg st="5" end="5"/>
                                            </p:txEl>
                                          </p:spTgt>
                                        </p:tgtEl>
                                        <p:attrNameLst>
                                          <p:attrName>fill.on</p:attrName>
                                        </p:attrNameLst>
                                      </p:cBhvr>
                                      <p:to>
                                        <p:strVal val="true"/>
                                      </p:to>
                                    </p:set>
                                    <p:animRot by="120000">
                                      <p:cBhvr>
                                        <p:cTn id="141" dur="100" fill="hold">
                                          <p:stCondLst>
                                            <p:cond delay="0"/>
                                          </p:stCondLst>
                                        </p:cTn>
                                        <p:tgtEl>
                                          <p:spTgt spid="4">
                                            <p:txEl>
                                              <p:pRg st="5" end="5"/>
                                            </p:txEl>
                                          </p:spTgt>
                                        </p:tgtEl>
                                        <p:attrNameLst>
                                          <p:attrName>r</p:attrName>
                                        </p:attrNameLst>
                                      </p:cBhvr>
                                    </p:animRot>
                                    <p:animRot by="-240000">
                                      <p:cBhvr>
                                        <p:cTn id="142" dur="200" fill="hold">
                                          <p:stCondLst>
                                            <p:cond delay="200"/>
                                          </p:stCondLst>
                                        </p:cTn>
                                        <p:tgtEl>
                                          <p:spTgt spid="4">
                                            <p:txEl>
                                              <p:pRg st="5" end="5"/>
                                            </p:txEl>
                                          </p:spTgt>
                                        </p:tgtEl>
                                        <p:attrNameLst>
                                          <p:attrName>r</p:attrName>
                                        </p:attrNameLst>
                                      </p:cBhvr>
                                    </p:animRot>
                                    <p:animRot by="240000">
                                      <p:cBhvr>
                                        <p:cTn id="143" dur="200" fill="hold">
                                          <p:stCondLst>
                                            <p:cond delay="400"/>
                                          </p:stCondLst>
                                        </p:cTn>
                                        <p:tgtEl>
                                          <p:spTgt spid="4">
                                            <p:txEl>
                                              <p:pRg st="5" end="5"/>
                                            </p:txEl>
                                          </p:spTgt>
                                        </p:tgtEl>
                                        <p:attrNameLst>
                                          <p:attrName>r</p:attrName>
                                        </p:attrNameLst>
                                      </p:cBhvr>
                                    </p:animRot>
                                    <p:animRot by="-240000">
                                      <p:cBhvr>
                                        <p:cTn id="144" dur="200" fill="hold">
                                          <p:stCondLst>
                                            <p:cond delay="600"/>
                                          </p:stCondLst>
                                        </p:cTn>
                                        <p:tgtEl>
                                          <p:spTgt spid="4">
                                            <p:txEl>
                                              <p:pRg st="5" end="5"/>
                                            </p:txEl>
                                          </p:spTgt>
                                        </p:tgtEl>
                                        <p:attrNameLst>
                                          <p:attrName>r</p:attrName>
                                        </p:attrNameLst>
                                      </p:cBhvr>
                                    </p:animRot>
                                    <p:animRot by="120000">
                                      <p:cBhvr>
                                        <p:cTn id="145" dur="200" fill="hold">
                                          <p:stCondLst>
                                            <p:cond delay="800"/>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500034" y="1571612"/>
            <a:ext cx="4038600" cy="4525963"/>
          </a:xfrm>
        </p:spPr>
        <p:txBody>
          <a:bodyPr>
            <a:noAutofit/>
          </a:bodyPr>
          <a:lstStyle/>
          <a:p>
            <a:r>
              <a:rPr lang="ru-RU" sz="1900" b="1" dirty="0" smtClean="0"/>
              <a:t>Сотрудничество стоматолога-ортопеда и зубного техника </a:t>
            </a:r>
            <a:r>
              <a:rPr lang="ru-RU" sz="1900" dirty="0" smtClean="0"/>
              <a:t>в достижении конечной цели является важной составляющей в ортопедической стоматологии, так как стоматолог-ортопед и зубной техник являются членами одной команды, призвание которых состоит в том, чтобы решать разные задачи для достижения главной цели лечения – возвращения утраченного стоматологического здоровья пациенту.</a:t>
            </a:r>
            <a:endParaRPr lang="ru-RU" sz="1900" dirty="0"/>
          </a:p>
        </p:txBody>
      </p:sp>
      <p:sp>
        <p:nvSpPr>
          <p:cNvPr id="4" name="Содержимое 3"/>
          <p:cNvSpPr>
            <a:spLocks noGrp="1"/>
          </p:cNvSpPr>
          <p:nvPr>
            <p:ph sz="half" idx="2"/>
          </p:nvPr>
        </p:nvSpPr>
        <p:spPr/>
        <p:txBody>
          <a:bodyPr>
            <a:normAutofit fontScale="70000" lnSpcReduction="20000"/>
          </a:bodyPr>
          <a:lstStyle/>
          <a:p>
            <a:r>
              <a:rPr lang="ru-RU" b="1" dirty="0" smtClean="0"/>
              <a:t>Планирование эстетических параметров</a:t>
            </a:r>
            <a:r>
              <a:rPr lang="ru-RU" dirty="0" smtClean="0"/>
              <a:t> и оценка эстетических параметров пациента, пользующегося съемными протезами:</a:t>
            </a:r>
          </a:p>
          <a:p>
            <a:r>
              <a:rPr lang="ru-RU" dirty="0" smtClean="0"/>
              <a:t>1. Оценка внешнего вида пациента, его лицевых признаков.</a:t>
            </a:r>
          </a:p>
          <a:p>
            <a:r>
              <a:rPr lang="ru-RU" dirty="0" smtClean="0"/>
              <a:t>2. Подбор цвета и фасона гарнитуров искусственных зубов, вид зубных рядов при разговоре и улыбке – соблюдение топографии </a:t>
            </a:r>
            <a:r>
              <a:rPr lang="ru-RU" dirty="0" err="1" smtClean="0"/>
              <a:t>окклюзионной</a:t>
            </a:r>
            <a:r>
              <a:rPr lang="ru-RU" dirty="0" smtClean="0"/>
              <a:t> плоскости, отсутствие «черных треугольников» при разговоре и улыбке и др.</a:t>
            </a:r>
          </a:p>
          <a:p>
            <a:r>
              <a:rPr lang="ru-RU" dirty="0" smtClean="0"/>
              <a:t>3. Ощущения пациента по окончании ортопедического лечения.</a:t>
            </a:r>
          </a:p>
          <a:p>
            <a:endParaRPr lang="ru-RU" dirty="0"/>
          </a:p>
        </p:txBody>
      </p:sp>
      <p:pic>
        <p:nvPicPr>
          <p:cNvPr id="3075" name="Picture 3" descr="C:\Users\яяяяяяяяяяяя\Desktop\6.jpg"/>
          <p:cNvPicPr>
            <a:picLocks noChangeAspect="1" noChangeArrowheads="1"/>
          </p:cNvPicPr>
          <p:nvPr/>
        </p:nvPicPr>
        <p:blipFill>
          <a:blip r:embed="rId2"/>
          <a:srcRect/>
          <a:stretch>
            <a:fillRect/>
          </a:stretch>
        </p:blipFill>
        <p:spPr bwMode="auto">
          <a:xfrm>
            <a:off x="642910" y="93944"/>
            <a:ext cx="7786742" cy="1337174"/>
          </a:xfrm>
          <a:prstGeom prst="rect">
            <a:avLst/>
          </a:prstGeom>
          <a:ln>
            <a:noFill/>
          </a:ln>
          <a:effectLst>
            <a:softEdge rad="112500"/>
          </a:effectLst>
        </p:spPr>
      </p:pic>
    </p:spTree>
  </p:cSld>
  <p:clrMapOvr>
    <a:masterClrMapping/>
  </p:clrMapOvr>
  <p:transition spd="slow"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8" presetClass="entr" presetSubtype="0" accel="5000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2" dur="2000"/>
                                        <p:tgtEl>
                                          <p:spTgt spid="4">
                                            <p:txEl>
                                              <p:pRg st="0" end="0"/>
                                            </p:txEl>
                                          </p:spTgt>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4">
                                            <p:txEl>
                                              <p:pRg st="1" end="1"/>
                                            </p:txEl>
                                          </p:spTgt>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2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2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2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4" dur="2000"/>
                                        <p:tgtEl>
                                          <p:spTgt spid="4">
                                            <p:txEl>
                                              <p:pRg st="2" end="2"/>
                                            </p:txEl>
                                          </p:spTgt>
                                        </p:tgtEl>
                                      </p:cBhvr>
                                    </p:animEffect>
                                  </p:childTnLst>
                                </p:cTn>
                              </p:par>
                              <p:par>
                                <p:cTn id="35" presetID="48" presetClass="entr" presetSubtype="0" accel="5000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2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4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496"/>
            <a:ext cx="8229600" cy="1143000"/>
          </a:xfrm>
        </p:spPr>
        <p:txBody>
          <a:bodyPr>
            <a:normAutofit fontScale="90000"/>
          </a:bodyPr>
          <a:lstStyle/>
          <a:p>
            <a:r>
              <a:rPr lang="ru-RU" sz="2000" dirty="0" smtClean="0"/>
              <a:t>Оценка результатов лечения проводится по двум основным направлениям:</a:t>
            </a:r>
            <a:br>
              <a:rPr lang="ru-RU" sz="2000" dirty="0" smtClean="0"/>
            </a:br>
            <a:r>
              <a:rPr lang="ru-RU" sz="2000" dirty="0" smtClean="0"/>
              <a:t>– субъективные критерии: ощущения пациента – доволен ли он окончательным результатом протезирования на момент припасовки и наложения протеза и по прошествии 2–4 недель.</a:t>
            </a:r>
            <a:br>
              <a:rPr lang="ru-RU" sz="2000" dirty="0" smtClean="0"/>
            </a:br>
            <a:r>
              <a:rPr lang="ru-RU" sz="2000" dirty="0" smtClean="0"/>
              <a:t>– объективные критерии: реализуются при помощи дополнительных методов исследования (жевательные пробы, данные ЭМГ и др.).</a:t>
            </a:r>
            <a:br>
              <a:rPr lang="ru-RU" sz="2000" dirty="0" smtClean="0"/>
            </a:br>
            <a:r>
              <a:rPr lang="ru-RU" sz="2000" dirty="0" smtClean="0"/>
              <a:t>На кафедре ортопедической стоматологии разработан способ изготовления полного съемного протеза челюсти.</a:t>
            </a:r>
            <a:br>
              <a:rPr lang="ru-RU" sz="2000" dirty="0" smtClean="0"/>
            </a:br>
            <a:r>
              <a:rPr lang="ru-RU" sz="2000" dirty="0" smtClean="0"/>
              <a:t>Эта тема разрабатывалась в инициативном порядке с целью повышения качества ортопедического лечения пациентов с полным отсутствием зубов. На собственном клиническом опыте мы убедились, что использование данной технологии позволяет значительно повысить качество изготовления полных съемных пластиночных протезов. Подана заявка на изобретение в НЦИС РБ «Способ изготовления полного съемного протеза челюсти» от 14.03.13 №А20130318.</a:t>
            </a:r>
            <a:r>
              <a:rPr lang="ru-RU" sz="2000" b="0" dirty="0" smtClean="0"/>
              <a:t/>
            </a:r>
            <a:br>
              <a:rPr lang="ru-RU" sz="2000" b="0" dirty="0" smtClean="0"/>
            </a:br>
            <a:endParaRPr lang="ru-RU" sz="2000" dirty="0"/>
          </a:p>
        </p:txBody>
      </p:sp>
    </p:spTree>
  </p:cSld>
  <p:clrMapOvr>
    <a:masterClrMapping/>
  </p:clrMapOvr>
  <p:transition spd="slow" advClick="0" advTm="1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Способ изготовления полного съемного протеза челюсти</a:t>
            </a:r>
            <a:r>
              <a:rPr lang="ru-RU" sz="2000" b="0" dirty="0" smtClean="0"/>
              <a:t/>
            </a:r>
            <a:br>
              <a:rPr lang="ru-RU" sz="2000" b="0" dirty="0" smtClean="0"/>
            </a:br>
            <a:r>
              <a:rPr lang="ru-RU" sz="2000" b="0" dirty="0" smtClean="0"/>
              <a:t>Изготовление полных съемных протезов включает два этапа.</a:t>
            </a:r>
            <a:br>
              <a:rPr lang="ru-RU" sz="2000" b="0" dirty="0" smtClean="0"/>
            </a:br>
            <a:endParaRPr lang="ru-RU" sz="2000" dirty="0"/>
          </a:p>
        </p:txBody>
      </p:sp>
      <p:sp>
        <p:nvSpPr>
          <p:cNvPr id="3" name="Содержимое 2"/>
          <p:cNvSpPr>
            <a:spLocks noGrp="1"/>
          </p:cNvSpPr>
          <p:nvPr>
            <p:ph sz="half" idx="1"/>
          </p:nvPr>
        </p:nvSpPr>
        <p:spPr/>
        <p:txBody>
          <a:bodyPr>
            <a:normAutofit lnSpcReduction="10000"/>
          </a:bodyPr>
          <a:lstStyle/>
          <a:p>
            <a:r>
              <a:rPr lang="ru-RU" i="1" dirty="0" smtClean="0"/>
              <a:t>Первый этап.</a:t>
            </a:r>
            <a:r>
              <a:rPr lang="ru-RU" dirty="0" smtClean="0"/>
              <a:t> Проводится изготовление базиса протезов на моделях, полученных по функциональным оттискам, и фиксация к базисам восковых валиков</a:t>
            </a:r>
            <a:r>
              <a:rPr lang="ru-RU" i="1" dirty="0" smtClean="0"/>
              <a:t>.</a:t>
            </a:r>
            <a:endParaRPr lang="ru-RU" dirty="0"/>
          </a:p>
        </p:txBody>
      </p:sp>
      <p:sp>
        <p:nvSpPr>
          <p:cNvPr id="4" name="Содержимое 3"/>
          <p:cNvSpPr>
            <a:spLocks noGrp="1"/>
          </p:cNvSpPr>
          <p:nvPr>
            <p:ph sz="half" idx="2"/>
          </p:nvPr>
        </p:nvSpPr>
        <p:spPr/>
        <p:txBody>
          <a:bodyPr>
            <a:normAutofit lnSpcReduction="10000"/>
          </a:bodyPr>
          <a:lstStyle/>
          <a:p>
            <a:r>
              <a:rPr lang="ru-RU" i="1" dirty="0" smtClean="0"/>
              <a:t>Второй этап.</a:t>
            </a:r>
            <a:r>
              <a:rPr lang="ru-RU" dirty="0" smtClean="0"/>
              <a:t> На изготовленных базисах с фиксированными валиками определяется центральное соотношение челюстей, проводится расстановка искусственных зубов, происходит окончательная замена воска на пластмассу</a:t>
            </a:r>
            <a:endParaRPr lang="ru-RU" dirty="0"/>
          </a:p>
        </p:txBody>
      </p:sp>
    </p:spTree>
  </p:cSld>
  <p:clrMapOvr>
    <a:masterClrMapping/>
  </p:clrMapOvr>
  <p:transition spd="slow" advClick="0" advTm="7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par>
                          <p:cTn id="14" fill="hold">
                            <p:stCondLst>
                              <p:cond delay="2500"/>
                            </p:stCondLst>
                            <p:childTnLst>
                              <p:par>
                                <p:cTn id="15" presetID="3" presetClass="entr" presetSubtype="10" fill="hold" grpId="0" nodeType="afterEffect">
                                  <p:stCondLst>
                                    <p:cond delay="5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928934"/>
            <a:ext cx="8229600" cy="1143000"/>
          </a:xfrm>
        </p:spPr>
        <p:txBody>
          <a:bodyPr>
            <a:normAutofit fontScale="90000"/>
          </a:bodyPr>
          <a:lstStyle/>
          <a:p>
            <a:r>
              <a:rPr lang="ru-RU" sz="2000" dirty="0" smtClean="0"/>
              <a:t>Основные показания к применению предлагаемой методики:</a:t>
            </a:r>
            <a:br>
              <a:rPr lang="ru-RU" sz="2000" dirty="0" smtClean="0"/>
            </a:br>
            <a:r>
              <a:rPr lang="ru-RU" sz="2000" dirty="0" smtClean="0"/>
              <a:t>– длительное использование рабочей модели с неоднократным наложением воскового базиса с </a:t>
            </a:r>
            <a:r>
              <a:rPr lang="ru-RU" sz="2000" dirty="0" err="1" smtClean="0"/>
              <a:t>окклюзионными</a:t>
            </a:r>
            <a:r>
              <a:rPr lang="ru-RU" sz="2000" dirty="0" smtClean="0"/>
              <a:t> валиками;</a:t>
            </a:r>
            <a:br>
              <a:rPr lang="ru-RU" sz="2000" dirty="0" smtClean="0"/>
            </a:br>
            <a:r>
              <a:rPr lang="ru-RU" sz="2000" dirty="0" smtClean="0"/>
              <a:t>– резко выраженная атрофия альвеолярных отростков, когда практически невозможно правильно расположить восковую композицию протеза на тканях протезного ложа;</a:t>
            </a:r>
            <a:br>
              <a:rPr lang="ru-RU" sz="2000" dirty="0" smtClean="0"/>
            </a:br>
            <a:r>
              <a:rPr lang="ru-RU" sz="2000" dirty="0" smtClean="0"/>
              <a:t>– трудности в определении центрального соотношения челюстей у лиц, длительно не пользовавшихся зубными протезами при полном отсутствии зубов, трудно определить точно центральное соотношение челюстей из-за ограниченности времени работы с восковыми базисами даже с охлаждением;</a:t>
            </a:r>
            <a:br>
              <a:rPr lang="ru-RU" sz="2000" dirty="0" smtClean="0"/>
            </a:br>
            <a:r>
              <a:rPr lang="ru-RU" sz="2000" dirty="0" smtClean="0"/>
              <a:t>– пациенты с заболеваниями опорно-двигательного аппарата, церебральной патологией, когда пациент не может в полной мере управлять сознательным сокращением жевательных мышц и точно поставить нижнюю челюсть в положение центрального соотношения челюстей;</a:t>
            </a:r>
            <a:br>
              <a:rPr lang="ru-RU" sz="2000" dirty="0" smtClean="0"/>
            </a:br>
            <a:r>
              <a:rPr lang="ru-RU" sz="2000" dirty="0" smtClean="0"/>
              <a:t>– подготовка полости рта к ортопедическому лечению при полном отсутствии зубов (например: углубление преддверия полости рта – в качестве формирователя протезного ложа используется базис съемного протеза);</a:t>
            </a:r>
            <a:br>
              <a:rPr lang="ru-RU" sz="2000" dirty="0" smtClean="0"/>
            </a:br>
            <a:r>
              <a:rPr lang="ru-RU" sz="2000" dirty="0" smtClean="0"/>
              <a:t>– наложение лицевой дуги на этапе определения и фиксации центрального соотношения челюстей.</a:t>
            </a:r>
            <a:r>
              <a:rPr lang="ru-RU" sz="2000" b="0" dirty="0" smtClean="0"/>
              <a:t/>
            </a:r>
            <a:br>
              <a:rPr lang="ru-RU" sz="2000" b="0" dirty="0" smtClean="0"/>
            </a:br>
            <a:endParaRPr lang="ru-RU" sz="2000" dirty="0"/>
          </a:p>
        </p:txBody>
      </p:sp>
    </p:spTree>
  </p:cSld>
  <p:clrMapOvr>
    <a:masterClrMapping/>
  </p:clrMapOvr>
  <p:transition spd="slow" advClick="0" advTm="7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
                                        </p:tgtEl>
                                        <p:attrNameLst>
                                          <p:attrName>ppt_y</p:attrName>
                                        </p:attrNameLst>
                                      </p:cBhvr>
                                      <p:tavLst>
                                        <p:tav tm="0">
                                          <p:val>
                                            <p:strVal val="#ppt_y"/>
                                          </p:val>
                                        </p:tav>
                                        <p:tav tm="100000">
                                          <p:val>
                                            <p:strVal val="#ppt_y"/>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928934"/>
            <a:ext cx="8229600" cy="1143000"/>
          </a:xfrm>
        </p:spPr>
        <p:txBody>
          <a:bodyPr>
            <a:normAutofit fontScale="90000"/>
          </a:bodyPr>
          <a:lstStyle/>
          <a:p>
            <a:r>
              <a:rPr lang="ru-RU" sz="1800" b="0" dirty="0" smtClean="0"/>
              <a:t>Основные преимущества методики:</a:t>
            </a:r>
            <a:br>
              <a:rPr lang="ru-RU" sz="1800" b="0" dirty="0" smtClean="0"/>
            </a:br>
            <a:r>
              <a:rPr lang="ru-RU" sz="1800" b="0" dirty="0" smtClean="0"/>
              <a:t>1. Возможность манипулировать с базисом протеза в полости рта более длительное время по сравнению с восковой композицией съемного протеза.</a:t>
            </a:r>
            <a:br>
              <a:rPr lang="ru-RU" sz="1800" b="0" dirty="0" smtClean="0"/>
            </a:br>
            <a:r>
              <a:rPr lang="ru-RU" sz="1800" b="0" dirty="0" smtClean="0"/>
              <a:t>2. Более четкий и легкий контроль над правильностью определения центрального соотношения челюстей.</a:t>
            </a:r>
            <a:br>
              <a:rPr lang="ru-RU" sz="1800" b="0" dirty="0" smtClean="0"/>
            </a:br>
            <a:r>
              <a:rPr lang="ru-RU" sz="1800" b="0" dirty="0" smtClean="0"/>
              <a:t>3. Контроль качества создания клапана под базисом протеза на этапах определения центрального соотношения челюстей и проверки расстановки искусственных зубов.</a:t>
            </a:r>
            <a:br>
              <a:rPr lang="ru-RU" sz="1800" b="0" dirty="0" smtClean="0"/>
            </a:br>
            <a:r>
              <a:rPr lang="ru-RU" sz="1800" b="0" dirty="0" smtClean="0"/>
              <a:t>4. Легкость для получения отпечатков регистратором </a:t>
            </a:r>
            <a:r>
              <a:rPr lang="ru-RU" sz="1800" b="0" dirty="0" err="1" smtClean="0"/>
              <a:t>прикусной</a:t>
            </a:r>
            <a:r>
              <a:rPr lang="ru-RU" sz="1800" b="0" dirty="0" smtClean="0"/>
              <a:t> вилки при наложении лицевой дуги, длительное рабочее время для данной манипуляции.</a:t>
            </a:r>
            <a:br>
              <a:rPr lang="ru-RU" sz="1800" b="0" dirty="0" smtClean="0"/>
            </a:br>
            <a:r>
              <a:rPr lang="ru-RU" sz="1800" b="0" dirty="0" smtClean="0"/>
              <a:t>5. Возможность более точной оценки правильности расстановки искусственных зубов на полном съемном пластиночном протезе и будущей стабильности протеза на протезном поле при функциональных движениях нижней челюсти.</a:t>
            </a:r>
            <a:br>
              <a:rPr lang="ru-RU" sz="1800" b="0" dirty="0" smtClean="0"/>
            </a:br>
            <a:r>
              <a:rPr lang="ru-RU" sz="1800" b="0" dirty="0" smtClean="0"/>
              <a:t>6. Момент жевательного </a:t>
            </a:r>
            <a:r>
              <a:rPr lang="ru-RU" sz="1800" b="0" dirty="0" err="1" smtClean="0"/>
              <a:t>нагружения</a:t>
            </a:r>
            <a:r>
              <a:rPr lang="ru-RU" sz="1800" b="0" dirty="0" smtClean="0"/>
              <a:t> базиса готового протеза не отличается от момента </a:t>
            </a:r>
            <a:r>
              <a:rPr lang="ru-RU" sz="1800" b="0" dirty="0" err="1" smtClean="0"/>
              <a:t>нагружения</a:t>
            </a:r>
            <a:r>
              <a:rPr lang="ru-RU" sz="1800" b="0" dirty="0" smtClean="0"/>
              <a:t> базиса протеза в момент фиксации центрального соотношения челюстей и проверки расстановки искусственных зубов.</a:t>
            </a:r>
            <a:br>
              <a:rPr lang="ru-RU" sz="1800" b="0" dirty="0" smtClean="0"/>
            </a:br>
            <a:r>
              <a:rPr lang="ru-RU" sz="1800" b="0" dirty="0" smtClean="0"/>
              <a:t>7. Более легкий контроль над правильностью расстановки передних зубов применительно к установленной кривизне вестибулярного ската воскового валика верхней челюсти.</a:t>
            </a:r>
            <a:br>
              <a:rPr lang="ru-RU" sz="1800" b="0" dirty="0" smtClean="0"/>
            </a:br>
            <a:r>
              <a:rPr lang="ru-RU" sz="1800" b="0" dirty="0" smtClean="0"/>
              <a:t>На клиническом примере показан алгоритм действий при планировании ортопедического лечения и описано ортопедическое лечение пациента с полным отсутствием зубов на обеих челюстях.</a:t>
            </a:r>
            <a:r>
              <a:rPr lang="ru-RU" sz="1600" b="0" dirty="0" smtClean="0"/>
              <a:t/>
            </a:r>
            <a:br>
              <a:rPr lang="ru-RU" sz="1600" b="0" dirty="0" smtClean="0"/>
            </a:br>
            <a:endParaRPr lang="ru-RU" sz="1600" dirty="0"/>
          </a:p>
        </p:txBody>
      </p:sp>
    </p:spTree>
  </p:cSld>
  <p:clrMapOvr>
    <a:masterClrMapping/>
  </p:clrMapOvr>
  <p:transition spd="slow" advClick="0" advTm="7000">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346</Words>
  <Application>Microsoft Office PowerPoint</Application>
  <PresentationFormat>Экран (4:3)</PresentationFormat>
  <Paragraphs>39</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16</vt:i4>
      </vt:variant>
    </vt:vector>
  </HeadingPairs>
  <TitlesOfParts>
    <vt:vector size="27" baseType="lpstr">
      <vt:lpstr>Arial</vt:lpstr>
      <vt:lpstr>Book Antiqua</vt:lpstr>
      <vt:lpstr>Calibri</vt:lpstr>
      <vt:lpstr>Lucida Sans</vt:lpstr>
      <vt:lpstr>Times New Roman</vt:lpstr>
      <vt:lpstr>Wingdings</vt:lpstr>
      <vt:lpstr>Wingdings 2</vt:lpstr>
      <vt:lpstr>Wingdings 3</vt:lpstr>
      <vt:lpstr>Специальное оформление</vt:lpstr>
      <vt:lpstr>Апекс</vt:lpstr>
      <vt:lpstr>1_Апекс</vt:lpstr>
      <vt:lpstr>Лечение пациентов с полным отсутствием зубов – один из наиболее сложных и важных разделов ортопедической стоматологии. С такой проблемой обращаются чаще пациенты старших возрастных групп, как правило, уже имеющие свой опыт пользования съемными протезами. Удельный вес пациентов с полной утратой зубов в общей стоматологической заболеваемости постепенно возрастает, поэтому вопрос о повышении качества лечения пациентов полными съемными протезами актуален в ортопедической стоматологии и сегодня.</vt:lpstr>
      <vt:lpstr>Пользование съемными протезами неизбежно ускоряет процессы атрофии костной ткани, приводя к уменьшению площади опоры базиса съемного протеза на тканях протезного ложа. Необходимо учитывать также, что в процессе изготовления полных съемных протезов рабочая модель сильно повреждается после замены воска на пластмассу и адекватно оценить качество изготовления съемного протеза можно только после припасовки и наложения протеза в полости рта пациента.</vt:lpstr>
      <vt:lpstr>Приступая к ортопедическому лечению пациентов с полным отсутствием зубов необходимо особенно тщательно поэтапно планировать все лечение. При планировании необходимо четко представлять следующее: 1) цель; 2) пути достижения цели; 3) этапы ортопедического лечения; 4) особенности диспансерного наблюдения.</vt:lpstr>
      <vt:lpstr>Презентация PowerPoint</vt:lpstr>
      <vt:lpstr>Презентация PowerPoint</vt:lpstr>
      <vt:lpstr>Оценка результатов лечения проводится по двум основным направлениям: – субъективные критерии: ощущения пациента – доволен ли он окончательным результатом протезирования на момент припасовки и наложения протеза и по прошествии 2–4 недель. – объективные критерии: реализуются при помощи дополнительных методов исследования (жевательные пробы, данные ЭМГ и др.). На кафедре ортопедической стоматологии разработан способ изготовления полного съемного протеза челюсти. Эта тема разрабатывалась в инициативном порядке с целью повышения качества ортопедического лечения пациентов с полным отсутствием зубов. На собственном клиническом опыте мы убедились, что использование данной технологии позволяет значительно повысить качество изготовления полных съемных пластиночных протезов. Подана заявка на изобретение в НЦИС РБ «Способ изготовления полного съемного протеза челюсти» от 14.03.13 №А20130318. </vt:lpstr>
      <vt:lpstr>Способ изготовления полного съемного протеза челюсти Изготовление полных съемных протезов включает два этапа. </vt:lpstr>
      <vt:lpstr>Основные показания к применению предлагаемой методики: – длительное использование рабочей модели с неоднократным наложением воскового базиса с окклюзионными валиками; – резко выраженная атрофия альвеолярных отростков, когда практически невозможно правильно расположить восковую композицию протеза на тканях протезного ложа; – трудности в определении центрального соотношения челюстей у лиц, длительно не пользовавшихся зубными протезами при полном отсутствии зубов, трудно определить точно центральное соотношение челюстей из-за ограниченности времени работы с восковыми базисами даже с охлаждением; – пациенты с заболеваниями опорно-двигательного аппарата, церебральной патологией, когда пациент не может в полной мере управлять сознательным сокращением жевательных мышц и точно поставить нижнюю челюсть в положение центрального соотношения челюстей; – подготовка полости рта к ортопедическому лечению при полном отсутствии зубов (например: углубление преддверия полости рта – в качестве формирователя протезного ложа используется базис съемного протеза); – наложение лицевой дуги на этапе определения и фиксации центрального соотношения челюстей. </vt:lpstr>
      <vt:lpstr>Основные преимущества методики: 1. Возможность манипулировать с базисом протеза в полости рта более длительное время по сравнению с восковой композицией съемного протеза. 2. Более четкий и легкий контроль над правильностью определения центрального соотношения челюстей. 3. Контроль качества создания клапана под базисом протеза на этапах определения центрального соотношения челюстей и проверки расстановки искусственных зубов. 4. Легкость для получения отпечатков регистратором прикусной вилки при наложении лицевой дуги, длительное рабочее время для данной манипуляции. 5. Возможность более точной оценки правильности расстановки искусственных зубов на полном съемном пластиночном протезе и будущей стабильности протеза на протезном поле при функциональных движениях нижней челюсти. 6. Момент жевательного нагружения базиса готового протеза не отличается от момента нагружения базиса протеза в момент фиксации центрального соотношения челюстей и проверки расстановки искусственных зубов. 7. Более легкий контроль над правильностью расстановки передних зубов применительно к установленной кривизне вестибулярного ската воскового валика верхней челюсти. На клиническом примере показан алгоритм действий при планировании ортопедического лечения и описано ортопедическое лечение пациента с полным отсутствием зубов на обеих челюстях. </vt:lpstr>
      <vt:lpstr>Клинический пример. Пациентка И., 60 лет, обратилась на кафедру ортопедической стоматологии для изготовления новых полных съемных пластиночных протезов. Протезный статус: пациентка пользуется полными съемными пластиночными протезами в течение 1,5 года, фиксация верхнего и нижнего протезов неудовлетворительная (рис. 1а, б). </vt:lpstr>
      <vt:lpstr>План ортопедического лечения пациентки И.: 1. Подготовка полости рта к ортопедическому лечению (устранение аномалий прикрепления мягких тканей в полости рта). 2. Изготовление полных съемных протезов обеих челюстей по двухэтапной методике с учетом негативного опыта изготовления предыдущих пластиночных протезов. 3. Оценка результатов ортопедического лечения, диспансерное наблюдение. Основные аспекты для достижения цели Психологический аспект: пациентка относится к сангвиникам – людям с уравновешенными процессами возбуждения и торможения нервной системы, положительно воспринимающим новую информацию. При грамотно построенной тактике ведения адаптация наступает в 100% случаев  Психологическая подготовка включала информирование пациентки о возможных вариантах плана лечения с использованием примеров из собственного клинического опыта, разъяснение необходимости хирургической подготовки полости рта с описанием этапов хирургической подготовки, описание возможного ожидаемого эффекта от проведения данной манипуляции, предупреждение о времени заживления послеоперационной раны. На этапе изготовления съемных протезов проводились разъяснительные беседы по поводу всего процесса лечения и инструктаж по уходу за съемными протезами и особенностям диспансерного наблюдения. Стоматологический аспект: учитывая протезный статус пациентки, ее темперамент и анатомические условия в полости рта, было принято решение провести хирургическую подготовку полости рта перед ортопедическим лечением и изготовить двухэтапные полные съемные протезы на верхнюю и нижнюю челюсти. Функциональные оттиски запланировано получать под собственно жевательным давлением пациентки, а в протезах применить анатомический способ постановки искусственных зубов. Сотрудничество стоматолога-ортопеда и зубного техника: зуботехническая часть работы выполнялась на базе 4-й Минской ГКСП, где двухэтапный метод изготовления полных съемных пластиночных протезов был впервые апробирован и зубные техники хорошо знакомы с особенностями его клинико-лабораторных этапов.  </vt:lpstr>
      <vt:lpstr>Лечение Подготовка полости рта пациентки перед ортопедическим лечением. 1. Пластика преддверия полости рта на нижней челюсти. Перед операцией базис съемного протеза нижней челюсти был увеличен путем наслаивания самотвердеющей пластмассы на вестибулярную часть с достижением объема базиса, достаточного для хорошей фиксации съемного протеза на альвеолярном отростке нижней челюсти (рис. 3, 4). До оперативного вмешательства протез был припасован в полости рта (рис. 5). </vt:lpstr>
      <vt:lpstr>Изготовление полных съемных протезов. Получены функциональные оттиски верхней и нижней челюстей с использованием имеющихся протезов, собственно жевательным давлением пациентки. Функциональные оттиски выполнялись по очереди: сначала на нижней челюсти (рис. 8а), затем на верхней (рис. 8б). Использовался монофазный а-силиконовый оттискной материал (удобная консистенция и хорошие гидрофильные свойства). Перед получением оттисков базисы протезов покрывались адгезивом для оттискных ложек. Была проведена окантовка функциональных оттисков и получены рабочие модели из супергипса 3-го класса прочности (рис. 9а, 9б). Затем моделировались базисы протезов из воска, выполнялась гипсовка моделей в кюветы прямым методом, воск был заменен на пластмассу методом формовки под давлением, к готовым базисам фиксированы окклюзионные валики (рис. 10). </vt:lpstr>
      <vt:lpstr>В полости рта наложены базисы, проведена незначительная коррекция границ протезов, определена топография окклюзионной плоскости на верхнем восковом валике (рис. 11а). Проведена коррекция вестибулярного ската верхнего воскового валика, определено и фиксировано центральное соотношение челюстей анатомо-физиологическим методом (рис. 11б). Для переноса модели верхней челюсти в артикулятор пациентке была наложена лицевая дуга (рис. 11в). Модели были загипсованы в артикулятор, проведена анатомическая постановка искусственных зубов. Для ориентира постановки передних зубов сначала получили силиконовый профиль (рис. 12а).</vt:lpstr>
      <vt:lpstr> После удаления части воскового валика на нижнем базисе был фиксирован анализирующий штифт: его наклон должен составлять 90 градусов к оси закрытия нижней челюсти (ось закрытия челюсти имитирует верхняя рама артикулятора со снятым магнитным фиксатором: рис. 12б, 12в). Данное положение анализирующего штифта (а впоследствии и центральных нижних резцов) способствует максимальной стабильности будущего нижнего протеза во время функции [3]. С заданным наклоном были поставлены нижние резцы и клыки (рис. 13а), далее боковые нижние зубы с ориентиром на плоскость верхнего воскового валика, учитывая кривую Шпее (рис. 13б). Затем провели постановку верхних передних зубов (вертикальное и горизонтальное резцовое перекрытие составило 3 мм) и верхних боковых зубов (рис. 13в). Проверили правильность постановки искусственных зубов в полости рта. Следует обязательно проверить соотношение искусственных зубов и мягких тканей (рис. 14а, 14б). После проверки правильности постановки искусственных зубов в полости рта оставшийся воск был заменен на пластмассу в зуботехнической лаборатории. Здесь же была проведена отделка, шлифовка и полировка изготовленных протезов. В клинике протезы были припасованы и наложены в полости рта, первичная окклюзионная коррекция проведена в это же посещение (рис. 15). </vt:lpstr>
      <vt:lpstr>Контрольный осмотр через 2 недели: пациентка жалоб не предъявляет, фиксация и стабилизация верхнего и нижнего протезов хорошая, жевательная функция и эстетика восстановлены. Контрольный осмотр через 6 месяцев: жалоб нет, фиксация и стабилизация верхнего и нижнего протезов в пределах нормы, жевательная функция и эстетика полностью восстановлены. Таким образом, полученные ближайшие и отдаленные клинические результаты позволяют рекомендовать данную методику изготовления полных съемных зубных протезов к использованию в сложных клинических ситуациях.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Алиев</dc:creator>
  <cp:lastModifiedBy>Пользователь Windows</cp:lastModifiedBy>
  <cp:revision>23</cp:revision>
  <dcterms:created xsi:type="dcterms:W3CDTF">2014-04-18T17:14:00Z</dcterms:created>
  <dcterms:modified xsi:type="dcterms:W3CDTF">2023-03-15T07:24:00Z</dcterms:modified>
</cp:coreProperties>
</file>