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sldIdLst>
    <p:sldId id="256" r:id="rId2"/>
    <p:sldId id="301" r:id="rId3"/>
    <p:sldId id="302" r:id="rId4"/>
    <p:sldId id="303" r:id="rId5"/>
    <p:sldId id="306" r:id="rId6"/>
    <p:sldId id="307" r:id="rId7"/>
    <p:sldId id="308" r:id="rId8"/>
    <p:sldId id="309" r:id="rId9"/>
    <p:sldId id="310" r:id="rId10"/>
    <p:sldId id="315" r:id="rId11"/>
    <p:sldId id="311" r:id="rId12"/>
    <p:sldId id="312" r:id="rId13"/>
    <p:sldId id="313" r:id="rId14"/>
    <p:sldId id="314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4660"/>
  </p:normalViewPr>
  <p:slideViewPr>
    <p:cSldViewPr>
      <p:cViewPr varScale="1">
        <p:scale>
          <a:sx n="120" d="100"/>
          <a:sy n="120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B8B1B-EF3E-4A0D-B833-7E5A871DA67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8823F-A02E-4C11-9617-65303DA2FA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62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AFF21C-F11F-4E02-AA2F-F3235475193C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4260BB-4453-4A96-8DC2-E4B8C2C810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6858048" cy="286816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/>
              <a:t>Презентация</a:t>
            </a:r>
            <a:br>
              <a:rPr lang="ru-RU" sz="36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Тема: Фиксация съемных ортопедических конструкций.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583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бюгельный на коронка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6480720" cy="45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2058" y="7937"/>
            <a:ext cx="7242048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/>
              <a:t>Бюгельный</a:t>
            </a:r>
            <a:r>
              <a:rPr lang="ru-RU" sz="2400" dirty="0" smtClean="0"/>
              <a:t> протез на телескопических коронках: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9380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Балочная (штанговая) фиксация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92696"/>
            <a:ext cx="7920880" cy="6048672"/>
          </a:xfrm>
        </p:spPr>
        <p:txBody>
          <a:bodyPr>
            <a:noAutofit/>
          </a:bodyPr>
          <a:lstStyle/>
          <a:p>
            <a:r>
              <a:rPr lang="ru-RU" sz="1800" dirty="0"/>
              <a:t>К телескопическим системам следует отнести и </a:t>
            </a:r>
            <a:r>
              <a:rPr lang="ru-RU" sz="1800" b="1" i="1" dirty="0"/>
              <a:t>балочную или штанговую фиксацию </a:t>
            </a:r>
            <a:r>
              <a:rPr lang="ru-RU" sz="1800" dirty="0"/>
              <a:t>съемных </a:t>
            </a:r>
            <a:r>
              <a:rPr lang="ru-RU" sz="1800" dirty="0" smtClean="0"/>
              <a:t>протезов</a:t>
            </a:r>
            <a:r>
              <a:rPr lang="ru-RU" sz="1800" dirty="0"/>
              <a:t>. Такая фиксация наиболее целесообразна при больших дефектах III класса. На опорные зубы изготавливают коронки, к которым припаивают штанги. Впервые такую конструкцию предложил </a:t>
            </a:r>
            <a:r>
              <a:rPr lang="ru-RU" sz="1800" dirty="0" err="1"/>
              <a:t>Вайсер</a:t>
            </a:r>
            <a:r>
              <a:rPr lang="ru-RU" sz="1800" dirty="0"/>
              <a:t> (1911). </a:t>
            </a:r>
            <a:br>
              <a:rPr lang="ru-RU" sz="1800" dirty="0"/>
            </a:br>
            <a:r>
              <a:rPr lang="ru-RU" sz="1800" dirty="0"/>
              <a:t>Эта конструкция включает в себя опорную несъемную часть в виде коронок или </a:t>
            </a:r>
            <a:r>
              <a:rPr lang="ru-RU" sz="1800" dirty="0" err="1"/>
              <a:t>надкорневых</a:t>
            </a:r>
            <a:r>
              <a:rPr lang="ru-RU" sz="1800" dirty="0"/>
              <a:t> колпачков, между которыми имеется штанга или балка (патрица); соответственно в базисе </a:t>
            </a:r>
            <a:r>
              <a:rPr lang="ru-RU" sz="1800" dirty="0" smtClean="0"/>
              <a:t>располагается </a:t>
            </a:r>
            <a:r>
              <a:rPr lang="ru-RU" sz="1800" dirty="0"/>
              <a:t>металлическая </a:t>
            </a:r>
            <a:r>
              <a:rPr lang="ru-RU" sz="1800" dirty="0" err="1"/>
              <a:t>контрштанга</a:t>
            </a:r>
            <a:r>
              <a:rPr lang="ru-RU" sz="1800" dirty="0"/>
              <a:t> (матрица), </a:t>
            </a:r>
            <a:r>
              <a:rPr lang="ru-RU" sz="1800" dirty="0" smtClean="0"/>
              <a:t>точно </a:t>
            </a:r>
            <a:r>
              <a:rPr lang="ru-RU" sz="1800" dirty="0"/>
              <a:t>повторяющая форму штанги. </a:t>
            </a:r>
            <a:br>
              <a:rPr lang="ru-RU" sz="1800" dirty="0"/>
            </a:br>
            <a:r>
              <a:rPr lang="ru-RU" sz="1800" dirty="0"/>
              <a:t>Для укрепления в пластмассе к покрывной </a:t>
            </a:r>
            <a:r>
              <a:rPr lang="ru-RU" sz="1800" dirty="0" smtClean="0"/>
              <a:t>пластинке </a:t>
            </a:r>
            <a:r>
              <a:rPr lang="ru-RU" sz="1800" dirty="0"/>
              <a:t>припаивают проволочные ответвления. </a:t>
            </a:r>
            <a:r>
              <a:rPr lang="ru-RU" sz="1800" dirty="0" smtClean="0"/>
              <a:t>Зарубежные </a:t>
            </a:r>
            <a:r>
              <a:rPr lang="ru-RU" sz="1800" dirty="0"/>
              <a:t>фирмы выпускают пластмассовые и </a:t>
            </a:r>
            <a:r>
              <a:rPr lang="ru-RU" sz="1800" dirty="0" smtClean="0"/>
              <a:t>металлические </a:t>
            </a:r>
            <a:r>
              <a:rPr lang="ru-RU" sz="1800" dirty="0"/>
              <a:t>заготовки телескопических штанг с квадратным, эллипсовидным и каплевидным сечением (рис.391, а). Такие штанги хорошо фиксируют </a:t>
            </a:r>
            <a:r>
              <a:rPr lang="ru-RU" sz="1800" dirty="0" smtClean="0"/>
              <a:t>протез </a:t>
            </a:r>
            <a:r>
              <a:rPr lang="ru-RU" sz="1800" dirty="0"/>
              <a:t>при всех жевательных движениях и, кроме того, осуществляют надежную стабилизацию опорных зубов. Благодаря балке зубы объединяются в еди­ный блок, что делает их более устойчивыми к жевательному давлению. </a:t>
            </a:r>
            <a:br>
              <a:rPr lang="ru-RU" sz="1800" dirty="0"/>
            </a:br>
            <a:r>
              <a:rPr lang="ru-RU" sz="1800" dirty="0"/>
              <a:t>Наилучшее применение этих штанг — </a:t>
            </a:r>
            <a:r>
              <a:rPr lang="ru-RU" sz="1800" dirty="0" smtClean="0"/>
              <a:t>включенные </a:t>
            </a:r>
            <a:r>
              <a:rPr lang="ru-RU" sz="1800" dirty="0"/>
              <a:t>дефекты в боковых отделах при высокой </a:t>
            </a:r>
            <a:r>
              <a:rPr lang="ru-RU" sz="1800" dirty="0" err="1"/>
              <a:t>коронковой</a:t>
            </a:r>
            <a:r>
              <a:rPr lang="ru-RU" sz="1800" dirty="0"/>
              <a:t> части опорных зубов. При низкой </a:t>
            </a:r>
            <a:r>
              <a:rPr lang="ru-RU" sz="1800" dirty="0" smtClean="0"/>
              <a:t>коронке </a:t>
            </a:r>
            <a:r>
              <a:rPr lang="ru-RU" sz="1800" dirty="0"/>
              <a:t>не хватает места для штанги и базиса.</a:t>
            </a:r>
          </a:p>
        </p:txBody>
      </p:sp>
    </p:spTree>
    <p:extLst>
      <p:ext uri="{BB962C8B-B14F-4D97-AF65-F5344CB8AC3E}">
        <p14:creationId xmlns:p14="http://schemas.microsoft.com/office/powerpoint/2010/main" val="227408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Балочная система фиксац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367240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849288"/>
            <a:ext cx="367240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631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Недостатки: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7715200" cy="5544616"/>
          </a:xfrm>
        </p:spPr>
        <p:txBody>
          <a:bodyPr>
            <a:normAutofit/>
          </a:bodyPr>
          <a:lstStyle/>
          <a:p>
            <a:r>
              <a:rPr lang="ru-RU" dirty="0"/>
              <a:t>во-первых, такая конструкция слож­на по своему выполнению, так как вместо одного съемного протеза — необходимо изготовить два, то есть несъемный и съемный;</a:t>
            </a:r>
          </a:p>
          <a:p>
            <a:r>
              <a:rPr lang="ru-RU" dirty="0"/>
              <a:t>во-вторых, она связана всегда с изготовлением несъемного протеза, пока­зания к которому должны быть весьма ограничены из-за неизбежности препарирования твердых тка­ней зубов</a:t>
            </a:r>
            <a:r>
              <a:rPr lang="ru-RU" dirty="0" smtClean="0"/>
              <a:t>.</a:t>
            </a:r>
          </a:p>
          <a:p>
            <a:r>
              <a:rPr lang="ru-RU" dirty="0"/>
              <a:t>Поэтому штанговое крепление показано пре­имущественно при дефектах, осложненных заболе­ванием пародонта, когда необходимо стабилизиро­вать (</a:t>
            </a:r>
            <a:r>
              <a:rPr lang="ru-RU" dirty="0" err="1"/>
              <a:t>иммобилизировать</a:t>
            </a:r>
            <a:r>
              <a:rPr lang="ru-RU" dirty="0"/>
              <a:t>) опорные зубы. Соединение возможно в различных направлениях: сагитталь­ном, фронтальном, и даже в круговом</a:t>
            </a:r>
          </a:p>
        </p:txBody>
      </p:sp>
    </p:spTree>
    <p:extLst>
      <p:ext uri="{BB962C8B-B14F-4D97-AF65-F5344CB8AC3E}">
        <p14:creationId xmlns:p14="http://schemas.microsoft.com/office/powerpoint/2010/main" val="3133233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64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/>
              <a:t>Фиксация с помощью замковых креплений (</a:t>
            </a:r>
            <a:r>
              <a:rPr lang="ru-RU" sz="2700" dirty="0" err="1"/>
              <a:t>аттачментов</a:t>
            </a:r>
            <a:r>
              <a:rPr lang="ru-RU" sz="2700" dirty="0"/>
              <a:t>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836712"/>
            <a:ext cx="7920880" cy="5619024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Замковое </a:t>
            </a:r>
            <a:r>
              <a:rPr lang="ru-RU" b="1" dirty="0"/>
              <a:t>крепление (</a:t>
            </a:r>
            <a:r>
              <a:rPr lang="ru-RU" b="1" dirty="0" err="1"/>
              <a:t>attachment</a:t>
            </a:r>
            <a:r>
              <a:rPr lang="ru-RU" b="1" dirty="0"/>
              <a:t>) — </a:t>
            </a:r>
            <a:r>
              <a:rPr lang="ru-RU" dirty="0"/>
              <a:t>состоит из двух (иногда и более) частей, </a:t>
            </a:r>
            <a:r>
              <a:rPr lang="ru-RU" i="1" dirty="0"/>
              <a:t>матрицы</a:t>
            </a:r>
            <a:r>
              <a:rPr lang="ru-RU" dirty="0"/>
              <a:t> и </a:t>
            </a:r>
            <a:r>
              <a:rPr lang="ru-RU" i="1" dirty="0"/>
              <a:t>патрицы</a:t>
            </a:r>
            <a:r>
              <a:rPr lang="ru-RU" dirty="0"/>
              <a:t>, которые вместе формируют высокоточное разборное соединение. Одна из этих частей может быть соединена с поверхностью искусственной коронки, фиксирована в корне зуба, укреплена на </a:t>
            </a:r>
            <a:r>
              <a:rPr lang="ru-RU" dirty="0" err="1"/>
              <a:t>импланте</a:t>
            </a:r>
            <a:r>
              <a:rPr lang="ru-RU" dirty="0"/>
              <a:t>, фиксирована при помощи адгезионной техники к твердым тканям коронки зуба. Другая - интегрирована в съемный протез и используется для обеспечения механического соединения.</a:t>
            </a:r>
          </a:p>
        </p:txBody>
      </p:sp>
    </p:spTree>
    <p:extLst>
      <p:ext uri="{BB962C8B-B14F-4D97-AF65-F5344CB8AC3E}">
        <p14:creationId xmlns:p14="http://schemas.microsoft.com/office/powerpoint/2010/main" val="2589784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бюгельный с замком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04664"/>
            <a:ext cx="4344417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501008"/>
            <a:ext cx="439248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961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Замковые крепления должны функционально обеспечивать: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7239000" cy="5330992"/>
          </a:xfrm>
        </p:spPr>
        <p:txBody>
          <a:bodyPr>
            <a:normAutofit/>
          </a:bodyPr>
          <a:lstStyle/>
          <a:p>
            <a:r>
              <a:rPr lang="ru-RU" b="1" dirty="0"/>
              <a:t>Опору</a:t>
            </a:r>
            <a:r>
              <a:rPr lang="ru-RU" dirty="0"/>
              <a:t> — сопротивление движению протеза по направлению к тканям протезного ложа;</a:t>
            </a:r>
          </a:p>
          <a:p>
            <a:r>
              <a:rPr lang="ru-RU" b="1" dirty="0"/>
              <a:t>Ретенцию</a:t>
            </a:r>
            <a:r>
              <a:rPr lang="ru-RU" dirty="0"/>
              <a:t> — сопротивление движению протеза по направлению от тканей протезного ложа;</a:t>
            </a:r>
          </a:p>
          <a:p>
            <a:r>
              <a:rPr lang="ru-RU" b="1" dirty="0"/>
              <a:t>Возвратно-поступательные движения</a:t>
            </a:r>
            <a:r>
              <a:rPr lang="ru-RU" dirty="0"/>
              <a:t> — противодействие силам, вызываемым </a:t>
            </a:r>
            <a:r>
              <a:rPr lang="ru-RU" dirty="0" err="1"/>
              <a:t>ретенционными</a:t>
            </a:r>
            <a:r>
              <a:rPr lang="ru-RU" dirty="0"/>
              <a:t> элементами;</a:t>
            </a:r>
          </a:p>
          <a:p>
            <a:r>
              <a:rPr lang="ru-RU" b="1" dirty="0"/>
              <a:t>Стабилизацию</a:t>
            </a:r>
            <a:r>
              <a:rPr lang="ru-RU" dirty="0"/>
              <a:t> — противодействие силам, вызывающим смещение протеза во время функции;</a:t>
            </a:r>
          </a:p>
          <a:p>
            <a:r>
              <a:rPr lang="ru-RU" b="1" dirty="0"/>
              <a:t>Фиксацию</a:t>
            </a:r>
            <a:r>
              <a:rPr lang="ru-RU" dirty="0"/>
              <a:t> — противодействие движению опорного зуба от протеза и движению протеза от опорного зуба.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721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121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Типы замковых креплений: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620688"/>
            <a:ext cx="8064896" cy="623731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ПРЕЦИЗИОННЫЕ ЗАМКОВЫЕ КРЕПЛЕНИЯ</a:t>
            </a:r>
            <a:br>
              <a:rPr lang="ru-RU" dirty="0"/>
            </a:br>
            <a:r>
              <a:rPr lang="ru-RU" dirty="0"/>
              <a:t>(</a:t>
            </a:r>
            <a:r>
              <a:rPr lang="ru-RU" dirty="0" err="1"/>
              <a:t>high-precision</a:t>
            </a:r>
            <a:r>
              <a:rPr lang="ru-RU" dirty="0"/>
              <a:t> </a:t>
            </a:r>
            <a:r>
              <a:rPr lang="ru-RU" dirty="0" err="1"/>
              <a:t>dental</a:t>
            </a:r>
            <a:r>
              <a:rPr lang="ru-RU" dirty="0"/>
              <a:t> </a:t>
            </a:r>
            <a:r>
              <a:rPr lang="ru-RU" dirty="0" err="1"/>
              <a:t>attachments</a:t>
            </a:r>
            <a:r>
              <a:rPr lang="ru-RU" dirty="0"/>
              <a:t>):</a:t>
            </a:r>
            <a:br>
              <a:rPr lang="ru-RU" dirty="0"/>
            </a:br>
            <a:r>
              <a:rPr lang="ru-RU" dirty="0"/>
              <a:t>Прецизионные замковые крепления являются высокоточными, изготавливаются фабрично путём фрезерования на станках с компьютерным управлением и имеют ограниченные допуски точности. Допустимая неточность в линейных размерах подобных замковых креплений составляет менее 0.01 мм. Состав и прочность сплавов, из которых изготовлены прецизионные замковые крепления тоже строго регламентированы. Практически все высокоточные замковые крепления устанавливаются методом сварки (пайки) или технологии </a:t>
            </a:r>
            <a:r>
              <a:rPr lang="ru-RU" dirty="0" err="1"/>
              <a:t>cast-on</a:t>
            </a:r>
            <a:r>
              <a:rPr lang="ru-RU" dirty="0"/>
              <a:t>. Использование составных частей фабричного изготовления позволяет сравнительно легко осуществлять починку протезов.</a:t>
            </a:r>
          </a:p>
          <a:p>
            <a:r>
              <a:rPr lang="ru-RU" dirty="0"/>
              <a:t>ПОЛУПРЕЦИЗИОННЫЕ ЗАМКОВЫЕ КРЕПЛЕНИЯ</a:t>
            </a:r>
            <a:br>
              <a:rPr lang="ru-RU" dirty="0"/>
            </a:br>
            <a:r>
              <a:rPr lang="ru-RU" dirty="0"/>
              <a:t>(</a:t>
            </a:r>
            <a:r>
              <a:rPr lang="ru-RU" dirty="0" err="1"/>
              <a:t>semi-precision</a:t>
            </a:r>
            <a:r>
              <a:rPr lang="ru-RU" dirty="0"/>
              <a:t> </a:t>
            </a:r>
            <a:r>
              <a:rPr lang="ru-RU" dirty="0" err="1"/>
              <a:t>dental</a:t>
            </a:r>
            <a:r>
              <a:rPr lang="ru-RU" dirty="0"/>
              <a:t> </a:t>
            </a:r>
            <a:r>
              <a:rPr lang="ru-RU" dirty="0" err="1"/>
              <a:t>attachments</a:t>
            </a:r>
            <a:r>
              <a:rPr lang="ru-RU" dirty="0"/>
              <a:t>):</a:t>
            </a:r>
            <a:br>
              <a:rPr lang="ru-RU" dirty="0"/>
            </a:br>
            <a:r>
              <a:rPr lang="ru-RU" dirty="0" err="1"/>
              <a:t>Полупрецизионные</a:t>
            </a:r>
            <a:r>
              <a:rPr lang="ru-RU" dirty="0"/>
              <a:t> замковые крепления изготавливаются путём прямого литья по фабрично или индивидуально изготовленным пластиковым или восковым заготовкам. Большинство заготовок для </a:t>
            </a:r>
            <a:r>
              <a:rPr lang="ru-RU" dirty="0" err="1"/>
              <a:t>полупрецизионных</a:t>
            </a:r>
            <a:r>
              <a:rPr lang="ru-RU" dirty="0"/>
              <a:t> замковых креплений фабрично изготавливаются путём литьевого прессования из беззольных пластмасс. Подобные </a:t>
            </a:r>
            <a:r>
              <a:rPr lang="ru-RU" dirty="0" err="1"/>
              <a:t>замковык</a:t>
            </a:r>
            <a:r>
              <a:rPr lang="ru-RU" dirty="0"/>
              <a:t> крепления называются "</a:t>
            </a:r>
            <a:r>
              <a:rPr lang="ru-RU" dirty="0" err="1"/>
              <a:t>полупрецизионными</a:t>
            </a:r>
            <a:r>
              <a:rPr lang="ru-RU" dirty="0"/>
              <a:t> (</a:t>
            </a:r>
            <a:r>
              <a:rPr lang="ru-RU" dirty="0" err="1"/>
              <a:t>полуточными</a:t>
            </a:r>
            <a:r>
              <a:rPr lang="ru-RU" dirty="0"/>
              <a:t>)" т.к. точность их линейных размеров зависит от условий технологического процесса.</a:t>
            </a:r>
            <a:br>
              <a:rPr lang="ru-RU" dirty="0"/>
            </a:br>
            <a:r>
              <a:rPr lang="ru-RU" dirty="0"/>
              <a:t>К положительным сторонам </a:t>
            </a:r>
            <a:r>
              <a:rPr lang="ru-RU" dirty="0" err="1"/>
              <a:t>полупрецизионных</a:t>
            </a:r>
            <a:r>
              <a:rPr lang="ru-RU" dirty="0"/>
              <a:t> замковых креплений можно отнести их относительно невысокую стоимость, возможность изготовления из любых имеющихся литьевых сплавов, отсутствие разнородных металлов в протезе, отсутствие необходимости в спайке/сварке частей замковых креплений и каркаса протеза.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11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Типы обеспечиваемой замковыми креплениями ретенции: 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764704"/>
            <a:ext cx="7643192" cy="5832648"/>
          </a:xfrm>
        </p:spPr>
        <p:txBody>
          <a:bodyPr>
            <a:normAutofit/>
          </a:bodyPr>
          <a:lstStyle/>
          <a:p>
            <a:r>
              <a:rPr lang="ru-RU" b="1" dirty="0"/>
              <a:t>Активируемые ЗК</a:t>
            </a:r>
            <a:r>
              <a:rPr lang="ru-RU" dirty="0"/>
              <a:t> — обеспечивают активную ретенцию между матрицей и патрицей, по мере пользования протезом могут быть повторно реактивированы. Являются ЗК выбора при изготовлении съемных протезов.</a:t>
            </a:r>
            <a:br>
              <a:rPr lang="ru-RU" dirty="0"/>
            </a:br>
            <a:r>
              <a:rPr lang="ru-RU" b="1" dirty="0" err="1"/>
              <a:t>Неактивируемые</a:t>
            </a:r>
            <a:r>
              <a:rPr lang="ru-RU" b="1" dirty="0"/>
              <a:t> ЗК</a:t>
            </a:r>
            <a:r>
              <a:rPr lang="ru-RU" dirty="0"/>
              <a:t> — обеспечивают пассивную ретенцию между элементами, т.е. сила ретенции между матрицей и патрицей по всему периоду пользования протезом остаётся неизменной и не может быть увеличена или уменьшена. Наиболее часто подобные ЗК применяются при изготовлении разборных и сочленяемых мостовидных протезов или съёмных </a:t>
            </a:r>
            <a:r>
              <a:rPr lang="ru-RU" dirty="0" err="1"/>
              <a:t>минипротезов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4295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239000" cy="993344"/>
          </a:xfrm>
        </p:spPr>
        <p:txBody>
          <a:bodyPr>
            <a:normAutofit/>
          </a:bodyPr>
          <a:lstStyle/>
          <a:p>
            <a:r>
              <a:rPr lang="ru-RU" sz="2400" dirty="0"/>
              <a:t>Классификация замковых </a:t>
            </a:r>
            <a:r>
              <a:rPr lang="ru-RU" sz="2400" dirty="0" smtClean="0"/>
              <a:t>креплений: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620688"/>
            <a:ext cx="7239000" cy="6237312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i="1" dirty="0" smtClean="0"/>
              <a:t>По жесткости:</a:t>
            </a:r>
          </a:p>
          <a:p>
            <a:r>
              <a:rPr lang="ru-RU" sz="2800" dirty="0"/>
              <a:t>В </a:t>
            </a:r>
            <a:r>
              <a:rPr lang="ru-RU" sz="2800" b="1" dirty="0"/>
              <a:t>жёстких ЗК</a:t>
            </a:r>
            <a:r>
              <a:rPr lang="ru-RU" sz="2800" dirty="0"/>
              <a:t> (</a:t>
            </a:r>
            <a:r>
              <a:rPr lang="ru-RU" sz="2800" dirty="0" err="1"/>
              <a:t>solid</a:t>
            </a:r>
            <a:r>
              <a:rPr lang="ru-RU" sz="2800" dirty="0"/>
              <a:t>/</a:t>
            </a:r>
            <a:r>
              <a:rPr lang="ru-RU" sz="2800" dirty="0" err="1"/>
              <a:t>rigid</a:t>
            </a:r>
            <a:r>
              <a:rPr lang="ru-RU" sz="2800" dirty="0"/>
              <a:t> </a:t>
            </a:r>
            <a:r>
              <a:rPr lang="ru-RU" sz="2800" dirty="0" err="1"/>
              <a:t>attachments</a:t>
            </a:r>
            <a:r>
              <a:rPr lang="ru-RU" sz="2800" dirty="0"/>
              <a:t>) их элементы неподвижны по отношению друг друга. ЗК такого типа рационально использовать при протезировании небольших включенных дефектов зубных рядов, когда вся жевательная нагрузка передается на опорные зубы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В</a:t>
            </a:r>
            <a:r>
              <a:rPr lang="ru-RU" sz="2800" dirty="0"/>
              <a:t> </a:t>
            </a:r>
            <a:r>
              <a:rPr lang="ru-RU" sz="2800" b="1" dirty="0"/>
              <a:t>лабильных ЗК</a:t>
            </a:r>
            <a:r>
              <a:rPr lang="ru-RU" sz="2800" dirty="0"/>
              <a:t> (</a:t>
            </a:r>
            <a:r>
              <a:rPr lang="ru-RU" sz="2800" dirty="0" err="1"/>
              <a:t>resilient</a:t>
            </a:r>
            <a:r>
              <a:rPr lang="ru-RU" sz="2800" dirty="0"/>
              <a:t> </a:t>
            </a:r>
            <a:r>
              <a:rPr lang="ru-RU" sz="2800" dirty="0" err="1"/>
              <a:t>attachments</a:t>
            </a:r>
            <a:r>
              <a:rPr lang="ru-RU" sz="2800" dirty="0"/>
              <a:t>) матрица и патрица соединены подвижно, что обеспечивает перераспределение нагрузки между опорными зубами и слизистой оболочкой протезного ложа. Лабильные ЗК применяются при протезировании концевых дефектов зубных рядов. </a:t>
            </a:r>
            <a:endParaRPr lang="ru-RU" sz="2800" dirty="0" smtClean="0"/>
          </a:p>
          <a:p>
            <a:r>
              <a:rPr lang="ru-RU" sz="2800" b="1" i="1" dirty="0" smtClean="0"/>
              <a:t>По </a:t>
            </a:r>
            <a:r>
              <a:rPr lang="ru-RU" sz="2800" b="1" i="1" dirty="0"/>
              <a:t>типу конструктивных особенностей</a:t>
            </a:r>
            <a:r>
              <a:rPr lang="ru-RU" sz="2800" b="1" i="1" dirty="0" smtClean="0"/>
              <a:t>:</a:t>
            </a:r>
          </a:p>
          <a:p>
            <a:r>
              <a:rPr lang="ru-RU" sz="2400" dirty="0" err="1"/>
              <a:t>Внекоронковые</a:t>
            </a:r>
            <a:r>
              <a:rPr lang="ru-RU" sz="2400" dirty="0"/>
              <a:t> ЗК (</a:t>
            </a:r>
            <a:r>
              <a:rPr lang="en-US" sz="2400" dirty="0" err="1"/>
              <a:t>Extracoronal</a:t>
            </a:r>
            <a:r>
              <a:rPr lang="en-US" sz="2400" dirty="0"/>
              <a:t> attachments)</a:t>
            </a:r>
          </a:p>
          <a:p>
            <a:r>
              <a:rPr lang="ru-RU" sz="2400" dirty="0" err="1"/>
              <a:t>Внутрикоронковые</a:t>
            </a:r>
            <a:r>
              <a:rPr lang="ru-RU" sz="2400" dirty="0"/>
              <a:t> ЗК (</a:t>
            </a:r>
            <a:r>
              <a:rPr lang="en-US" sz="2400" dirty="0" err="1"/>
              <a:t>Intracoronal</a:t>
            </a:r>
            <a:r>
              <a:rPr lang="en-US" sz="2400" dirty="0"/>
              <a:t> attachments)</a:t>
            </a:r>
          </a:p>
          <a:p>
            <a:r>
              <a:rPr lang="ru-RU" sz="2400" dirty="0"/>
              <a:t>Суставные соединения (</a:t>
            </a:r>
            <a:r>
              <a:rPr lang="en-US" sz="2400" dirty="0" err="1"/>
              <a:t>Auxillary</a:t>
            </a:r>
            <a:r>
              <a:rPr lang="en-US" sz="2400" dirty="0"/>
              <a:t> attachments)</a:t>
            </a:r>
          </a:p>
          <a:p>
            <a:r>
              <a:rPr lang="ru-RU" sz="2400" dirty="0"/>
              <a:t>Анкерные ПЗК (</a:t>
            </a:r>
            <a:r>
              <a:rPr lang="en-US" sz="2400" dirty="0"/>
              <a:t>Anchors)</a:t>
            </a:r>
          </a:p>
          <a:p>
            <a:r>
              <a:rPr lang="ru-RU" sz="2400" dirty="0"/>
              <a:t>Дуги (</a:t>
            </a:r>
            <a:r>
              <a:rPr lang="en-US" sz="2400" dirty="0"/>
              <a:t>Bars)</a:t>
            </a:r>
          </a:p>
          <a:p>
            <a:r>
              <a:rPr lang="ru-RU" sz="2400" dirty="0"/>
              <a:t>Другие типы ПЗК</a:t>
            </a:r>
          </a:p>
          <a:p>
            <a:endParaRPr lang="ru-RU" sz="2800" b="1" i="1" dirty="0" smtClean="0"/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75999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Принципы фиксации съемных протезов: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7239000" cy="5403000"/>
          </a:xfrm>
        </p:spPr>
        <p:txBody>
          <a:bodyPr/>
          <a:lstStyle/>
          <a:p>
            <a:r>
              <a:rPr lang="ru-RU" dirty="0" smtClean="0"/>
              <a:t>Физический фактор – адгезия</a:t>
            </a:r>
          </a:p>
          <a:p>
            <a:r>
              <a:rPr lang="ru-RU" dirty="0" smtClean="0"/>
              <a:t>Анатомическая ретенция – создается естественными анатомическими образованиями на верхней и нижней челюстях, которые ограничивают свободу движений протеза во время разговора или еды (хорошо выраженные альвеолярные гребни, высокий куполообразный свод твердого неба, безмышечные зоны в </a:t>
            </a:r>
            <a:r>
              <a:rPr lang="ru-RU" dirty="0" err="1" smtClean="0"/>
              <a:t>ретромолярной</a:t>
            </a:r>
            <a:r>
              <a:rPr lang="ru-RU" dirty="0" smtClean="0"/>
              <a:t> области)</a:t>
            </a:r>
          </a:p>
          <a:p>
            <a:r>
              <a:rPr lang="ru-RU" dirty="0" smtClean="0"/>
              <a:t>Механический фактор – </a:t>
            </a:r>
            <a:r>
              <a:rPr lang="ru-RU" dirty="0" err="1" smtClean="0"/>
              <a:t>кламмерная</a:t>
            </a:r>
            <a:r>
              <a:rPr lang="ru-RU" dirty="0" smtClean="0"/>
              <a:t> и телескопическая системы фиксации.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433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Преимущества и недостатки замковых </a:t>
            </a:r>
            <a:r>
              <a:rPr lang="ru-RU" sz="2400" dirty="0" smtClean="0"/>
              <a:t>креплений:</a:t>
            </a:r>
            <a:r>
              <a:rPr lang="ru-RU" sz="2400" dirty="0"/>
              <a:t> 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836712"/>
            <a:ext cx="8028384" cy="6021288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Преимуществами </a:t>
            </a:r>
            <a:r>
              <a:rPr lang="ru-RU" b="1" dirty="0"/>
              <a:t>ЗК являются:</a:t>
            </a:r>
            <a:endParaRPr lang="ru-RU" dirty="0"/>
          </a:p>
          <a:p>
            <a:r>
              <a:rPr lang="ru-RU" dirty="0"/>
              <a:t>Более высокая точность по сравнению с </a:t>
            </a:r>
            <a:r>
              <a:rPr lang="ru-RU" dirty="0" err="1"/>
              <a:t>кламмерами</a:t>
            </a:r>
            <a:endParaRPr lang="ru-RU" dirty="0"/>
          </a:p>
          <a:p>
            <a:r>
              <a:rPr lang="ru-RU" dirty="0"/>
              <a:t>Более высокие эстетические качества протезов изготовленных с использованием ЗК и более короткий период привыкания пациентов к подобным протезам</a:t>
            </a:r>
          </a:p>
          <a:p>
            <a:r>
              <a:rPr lang="ru-RU" dirty="0"/>
              <a:t>Наличие стандартных взаимозаменяемых составных частей</a:t>
            </a:r>
          </a:p>
          <a:p>
            <a:r>
              <a:rPr lang="ru-RU" dirty="0"/>
              <a:t>Возможность адгезионной техники фиксации частей ЗК к коронкам </a:t>
            </a:r>
            <a:r>
              <a:rPr lang="ru-RU" dirty="0" err="1"/>
              <a:t>интактных</a:t>
            </a:r>
            <a:r>
              <a:rPr lang="ru-RU" dirty="0"/>
              <a:t> зубов</a:t>
            </a:r>
          </a:p>
          <a:p>
            <a:r>
              <a:rPr lang="ru-RU" dirty="0"/>
              <a:t>Длительный срок службы протезов, изготовленных с использованием ЗК (в среднем он составляет 7-10 лет).</a:t>
            </a:r>
          </a:p>
          <a:p>
            <a:r>
              <a:rPr lang="ru-RU" dirty="0"/>
              <a:t>Возможность смены матриц и повторной активации</a:t>
            </a:r>
          </a:p>
          <a:p>
            <a:r>
              <a:rPr lang="ru-RU" dirty="0"/>
              <a:t>К числу </a:t>
            </a:r>
            <a:r>
              <a:rPr lang="ru-RU" b="1" dirty="0"/>
              <a:t>относительных недостатков ЗК</a:t>
            </a:r>
            <a:r>
              <a:rPr lang="ru-RU" dirty="0"/>
              <a:t> можно отнести их более высокую стоимость по сравнению с </a:t>
            </a:r>
            <a:r>
              <a:rPr lang="ru-RU" dirty="0" err="1"/>
              <a:t>кламмерами</a:t>
            </a:r>
            <a:r>
              <a:rPr lang="ru-RU" dirty="0"/>
              <a:t>, более высокие требования к качеству технических процедур (моделировке, литью каркаса протеза) и наличие дополнительного оборудования (</a:t>
            </a:r>
            <a:r>
              <a:rPr lang="ru-RU" dirty="0" err="1"/>
              <a:t>параллелофрез</a:t>
            </a:r>
            <a:r>
              <a:rPr lang="ru-RU" dirty="0"/>
              <a:t>, оборудование для пайки/сварки).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543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432048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Типы конструкции замковых креплений: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064896" cy="6093296"/>
          </a:xfrm>
        </p:spPr>
        <p:txBody>
          <a:bodyPr>
            <a:normAutofit fontScale="92500"/>
          </a:bodyPr>
          <a:lstStyle/>
          <a:p>
            <a:r>
              <a:rPr lang="ru-RU" i="1" u="sng" dirty="0" err="1"/>
              <a:t>Внутрикоронковые</a:t>
            </a:r>
            <a:r>
              <a:rPr lang="ru-RU" i="1" u="sng" dirty="0"/>
              <a:t> замковые крепления</a:t>
            </a:r>
            <a:r>
              <a:rPr lang="ru-RU" dirty="0"/>
              <a:t> - матрица включена в искусственную коронку (зуб) или установлена в твёрдых тканях опорного зуба и не выступает за контур зуба (рис. 2). Основным преимуществом </a:t>
            </a:r>
            <a:r>
              <a:rPr lang="ru-RU" dirty="0" err="1"/>
              <a:t>внутрикоронковых</a:t>
            </a:r>
            <a:r>
              <a:rPr lang="ru-RU" dirty="0"/>
              <a:t> замковых креплений является то, что жевательная нагрузка распределяется по продольной оси опорного зуба. Недостатки подобных креплений проявляются при недостаточном для размещения матрицы размере коронки опорного зуба и приводят к чрезмерному увеличению контура коронки. В подобных случаях замковыми креплениями выбора являются </a:t>
            </a:r>
            <a:r>
              <a:rPr lang="ru-RU" dirty="0" err="1"/>
              <a:t>внекоронковые</a:t>
            </a:r>
            <a:r>
              <a:rPr lang="ru-RU" dirty="0"/>
              <a:t> замковые крепления.</a:t>
            </a:r>
            <a:br>
              <a:rPr lang="ru-RU" dirty="0"/>
            </a:br>
            <a:r>
              <a:rPr lang="ru-RU" dirty="0"/>
              <a:t>Все </a:t>
            </a:r>
            <a:r>
              <a:rPr lang="ru-RU" dirty="0" err="1"/>
              <a:t>внутрикоронковые</a:t>
            </a:r>
            <a:r>
              <a:rPr lang="ru-RU" dirty="0"/>
              <a:t> замковые крепления являются жёсткими, этим объясняется необходимость подключения минимум еще одного рядом стоящего зуба к опорному.</a:t>
            </a:r>
            <a:br>
              <a:rPr lang="ru-RU" dirty="0"/>
            </a:br>
            <a:r>
              <a:rPr lang="ru-RU" dirty="0"/>
              <a:t>В случае небольшой высоты опорных зубов для обеспечения достаточной стабилизации протеза обязательно применение </a:t>
            </a:r>
            <a:r>
              <a:rPr lang="ru-RU" dirty="0" err="1"/>
              <a:t>антиопрокидывателей</a:t>
            </a:r>
            <a:r>
              <a:rPr lang="ru-RU" dirty="0"/>
              <a:t> и фрезерованных </a:t>
            </a:r>
            <a:r>
              <a:rPr lang="ru-RU" dirty="0" err="1"/>
              <a:t>лигвальных</a:t>
            </a:r>
            <a:r>
              <a:rPr lang="ru-RU" dirty="0"/>
              <a:t> накладок.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869160"/>
            <a:ext cx="2051720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01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103"/>
            <a:ext cx="7239000" cy="516672"/>
          </a:xfrm>
        </p:spPr>
        <p:txBody>
          <a:bodyPr/>
          <a:lstStyle/>
          <a:p>
            <a:pPr algn="ctr"/>
            <a:r>
              <a:rPr lang="ru-RU" sz="24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Типы конструкции замковых креплений: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620688"/>
            <a:ext cx="8064896" cy="6120680"/>
          </a:xfrm>
        </p:spPr>
        <p:txBody>
          <a:bodyPr>
            <a:normAutofit fontScale="92500" lnSpcReduction="20000"/>
          </a:bodyPr>
          <a:lstStyle/>
          <a:p>
            <a:r>
              <a:rPr lang="ru-RU" i="1" u="sng" dirty="0" err="1"/>
              <a:t>Внекоронковые</a:t>
            </a:r>
            <a:r>
              <a:rPr lang="ru-RU" i="1" u="sng" dirty="0"/>
              <a:t> замковые крепления</a:t>
            </a:r>
            <a:r>
              <a:rPr lang="ru-RU" dirty="0"/>
              <a:t> - патрица </a:t>
            </a:r>
            <a:r>
              <a:rPr lang="ru-RU" dirty="0" err="1"/>
              <a:t>внекоронковых</a:t>
            </a:r>
            <a:r>
              <a:rPr lang="ru-RU" dirty="0"/>
              <a:t> замковых креплений выстоит за контур коронки опорного зуба (рис.3), она устанавливается путём сварки/спайки с каркасом или отливается вместе с каркасом несъёмного протеза. Преимуществами замковых креплений данного типа являются: сохранение нормальных размеров коронки опорного зуба, отсутствие необходимости массивного </a:t>
            </a:r>
            <a:r>
              <a:rPr lang="ru-RU" dirty="0" err="1"/>
              <a:t>сошлифовывания</a:t>
            </a:r>
            <a:r>
              <a:rPr lang="ru-RU" dirty="0"/>
              <a:t> твёрдых тканей, довольно лёгкий путь введения протезов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Внекоронковые</a:t>
            </a:r>
            <a:r>
              <a:rPr lang="ru-RU" dirty="0"/>
              <a:t> замковые крепления могут быть жёсткими, но большинство из них - лабильные. Лабильные </a:t>
            </a:r>
            <a:r>
              <a:rPr lang="ru-RU" dirty="0" err="1"/>
              <a:t>внекоронковые</a:t>
            </a:r>
            <a:r>
              <a:rPr lang="ru-RU" dirty="0"/>
              <a:t> замковые крепления позволяют осуществлять различные виды подвижности матрицы и патрицы, что приводит к перераспределению нагрузки между тканями протезного ложа и периодонтом опорных зубов. Однако, с целью предотвращения перегрузки опорных зубов желательно подключение рядом стоящих зубов к опорным зубам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Недостатком </a:t>
            </a:r>
            <a:r>
              <a:rPr lang="ru-RU" dirty="0" err="1"/>
              <a:t>внекоронковых</a:t>
            </a:r>
            <a:r>
              <a:rPr lang="ru-RU" dirty="0"/>
              <a:t> замковых креплений является затрудненное поддержание гигиены полости рта в области установленных замковых креплений - необходимо инструктировать пациентов по пользованию зубными нитями и другими дополнительными средствами гигиены с целью предотвращения аккумуляции зубного налета и образования зубного камня.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653136"/>
            <a:ext cx="2267744" cy="220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16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23900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Корневые и </a:t>
            </a:r>
            <a:r>
              <a:rPr lang="ru-RU" sz="2400" dirty="0" err="1"/>
              <a:t>внутрикорневые</a:t>
            </a:r>
            <a:r>
              <a:rPr lang="ru-RU" sz="2400" dirty="0"/>
              <a:t> пуговчатые замковые крепления: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052736"/>
            <a:ext cx="7452320" cy="580526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Для установки корневых и </a:t>
            </a:r>
            <a:r>
              <a:rPr lang="ru-RU" dirty="0" err="1"/>
              <a:t>внутрикорневых</a:t>
            </a:r>
            <a:r>
              <a:rPr lang="ru-RU" dirty="0"/>
              <a:t> замковых креплений необходима специальная подготовка опорных корней. Матрица или патрица может устанавливаться спайкой/сваркой с корневой частью или отливается вместе с репродукцией корневого штифта </a:t>
            </a:r>
            <a:r>
              <a:rPr lang="ru-RU" dirty="0" err="1" smtClean="0"/>
              <a:t>Внутрикорневые</a:t>
            </a:r>
            <a:r>
              <a:rPr lang="ru-RU" dirty="0" smtClean="0"/>
              <a:t> </a:t>
            </a:r>
            <a:r>
              <a:rPr lang="ru-RU" dirty="0"/>
              <a:t>замковые крепления типа </a:t>
            </a:r>
            <a:r>
              <a:rPr lang="ru-RU" dirty="0" err="1"/>
              <a:t>Uni-Anchor</a:t>
            </a:r>
            <a:r>
              <a:rPr lang="ru-RU" dirty="0"/>
              <a:t> или </a:t>
            </a:r>
            <a:r>
              <a:rPr lang="ru-RU" dirty="0" err="1"/>
              <a:t>Direct</a:t>
            </a:r>
            <a:r>
              <a:rPr lang="ru-RU" dirty="0"/>
              <a:t> O-</a:t>
            </a:r>
            <a:r>
              <a:rPr lang="ru-RU" dirty="0" err="1"/>
              <a:t>Ring</a:t>
            </a:r>
            <a:r>
              <a:rPr lang="ru-RU" dirty="0"/>
              <a:t> цементируются в корневом канале без изготовления индивидуального корневого </a:t>
            </a:r>
            <a:r>
              <a:rPr lang="ru-RU" dirty="0" smtClean="0"/>
              <a:t>штифта. </a:t>
            </a:r>
            <a:r>
              <a:rPr lang="ru-RU" dirty="0"/>
              <a:t>Матрица </a:t>
            </a:r>
            <a:r>
              <a:rPr lang="ru-RU" dirty="0" err="1"/>
              <a:t>внутрикорневых</a:t>
            </a:r>
            <a:r>
              <a:rPr lang="ru-RU" dirty="0"/>
              <a:t> замковых креплений типа </a:t>
            </a:r>
            <a:r>
              <a:rPr lang="ru-RU" dirty="0" err="1"/>
              <a:t>Swiss</a:t>
            </a:r>
            <a:r>
              <a:rPr lang="ru-RU" dirty="0"/>
              <a:t> </a:t>
            </a:r>
            <a:r>
              <a:rPr lang="ru-RU" dirty="0" err="1"/>
              <a:t>Logic</a:t>
            </a:r>
            <a:r>
              <a:rPr lang="ru-RU" dirty="0"/>
              <a:t> и </a:t>
            </a:r>
            <a:r>
              <a:rPr lang="ru-RU" dirty="0" err="1"/>
              <a:t>Zest</a:t>
            </a:r>
            <a:r>
              <a:rPr lang="ru-RU" dirty="0"/>
              <a:t> устанавливается в пределах созданного в опорном корне </a:t>
            </a:r>
            <a:r>
              <a:rPr lang="ru-RU" dirty="0" smtClean="0"/>
              <a:t>пространства. При </a:t>
            </a:r>
            <a:r>
              <a:rPr lang="ru-RU" dirty="0"/>
              <a:t>изготовлении протезов типа "</a:t>
            </a:r>
            <a:r>
              <a:rPr lang="ru-RU" dirty="0" err="1"/>
              <a:t>overdentures</a:t>
            </a:r>
            <a:r>
              <a:rPr lang="ru-RU" dirty="0"/>
              <a:t>" на </a:t>
            </a:r>
            <a:r>
              <a:rPr lang="ru-RU" dirty="0" err="1"/>
              <a:t>имплантах</a:t>
            </a:r>
            <a:r>
              <a:rPr lang="ru-RU" dirty="0"/>
              <a:t> используются фабрично изготовленные накручивающиеся головки с пуговчатыми </a:t>
            </a:r>
            <a:r>
              <a:rPr lang="ru-RU" dirty="0" smtClean="0"/>
              <a:t>креплениями.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Пуговчатые замковые крепления позволяют обеспечивать хороший уровень гигиены полости рта. Еще одним преимуществом пуговчатых замковых креплений является лучшее соотношение </a:t>
            </a:r>
            <a:r>
              <a:rPr lang="ru-RU" dirty="0" err="1"/>
              <a:t>коронковой</a:t>
            </a:r>
            <a:r>
              <a:rPr lang="ru-RU" dirty="0"/>
              <a:t> и корневой частей опорных зубов, обеспечиваемое невысоким профилем </a:t>
            </a:r>
            <a:r>
              <a:rPr lang="ru-RU" dirty="0" err="1"/>
              <a:t>надкорневой</a:t>
            </a:r>
            <a:r>
              <a:rPr lang="ru-RU" dirty="0"/>
              <a:t> части, что сводит к минимуму боковые нагрузки при пользовании протезом.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0"/>
            <a:ext cx="1668800" cy="3492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473624"/>
            <a:ext cx="166880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89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51667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Балочные замковые крепления: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64704"/>
            <a:ext cx="7696200" cy="6264696"/>
          </a:xfrm>
        </p:spPr>
        <p:txBody>
          <a:bodyPr>
            <a:normAutofit/>
          </a:bodyPr>
          <a:lstStyle/>
          <a:p>
            <a:r>
              <a:rPr lang="ru-RU" dirty="0"/>
              <a:t>Балочные замковые крепления располагаются над беззубыми участками альвеолярного отростка и соединяют опорные зубы, корни    </a:t>
            </a:r>
            <a:r>
              <a:rPr lang="ru-RU" dirty="0" smtClean="0"/>
              <a:t>или </a:t>
            </a:r>
            <a:r>
              <a:rPr lang="ru-RU" dirty="0" err="1" smtClean="0"/>
              <a:t>импланты</a:t>
            </a:r>
            <a:r>
              <a:rPr lang="ru-RU" dirty="0" smtClean="0"/>
              <a:t>. </a:t>
            </a:r>
            <a:r>
              <a:rPr lang="ru-RU" dirty="0"/>
              <a:t>Съёмные мостовидные протезы, частичные съемные протезы или протезы типа "</a:t>
            </a:r>
            <a:r>
              <a:rPr lang="ru-RU" dirty="0" err="1"/>
              <a:t>overdenture</a:t>
            </a:r>
            <a:r>
              <a:rPr lang="ru-RU" dirty="0"/>
              <a:t>" покрывают балку и через матрицу соединяются с её </a:t>
            </a:r>
            <a:r>
              <a:rPr lang="ru-RU" dirty="0" err="1"/>
              <a:t>ретенционными</a:t>
            </a:r>
            <a:r>
              <a:rPr lang="ru-RU" dirty="0"/>
              <a:t> элементами.</a:t>
            </a:r>
            <a:br>
              <a:rPr lang="ru-RU" dirty="0"/>
            </a:br>
            <a:r>
              <a:rPr lang="ru-RU" dirty="0"/>
              <a:t>Основным преимуществом замковых креплений балочного типа является возможность объединения "проблемных" опорных зубов (корней) в одну функционирующую группу и последующего исключения опор из неё без существенной переделки протеза.</a:t>
            </a:r>
            <a:br>
              <a:rPr lang="ru-RU" dirty="0"/>
            </a:br>
            <a:r>
              <a:rPr lang="ru-RU" dirty="0"/>
              <a:t>При конструировании съемных протезов с фиксацией на балочных замковых креплениях необходимо учитывать состояние слизистой оболочки беззубого альвеолярного отростка для обеспечения нормальной гигиены полости рта.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556792"/>
            <a:ext cx="182405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26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Классификация:</a:t>
            </a:r>
            <a:endParaRPr lang="ru-RU" sz="2400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8" y="224421"/>
            <a:ext cx="225500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55006" y="836712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Класс 1а</a:t>
            </a:r>
            <a:r>
              <a:rPr lang="ru-RU" dirty="0"/>
              <a:t> - жёсткие замковые крепления, обеспечивающие свободное разъединение матрицы и патрицы (рис. 10). Пример - SCORE PD/BR, </a:t>
            </a:r>
            <a:r>
              <a:rPr lang="ru-RU" dirty="0" err="1"/>
              <a:t>Beyler</a:t>
            </a:r>
            <a:r>
              <a:rPr lang="ru-RU" dirty="0"/>
              <a:t>, PDC, MGS и др.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2255006" cy="226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55006" y="2865837"/>
            <a:ext cx="58453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Класс 1б</a:t>
            </a:r>
            <a:r>
              <a:rPr lang="ru-RU" dirty="0"/>
              <a:t> - жёсткие замковые крепления в которых разъединение матрицы и патрицы блокируется при помощи винтов, штифтов или других механических приспособлений (рис. 11). Пример - SCORE-UP, </a:t>
            </a:r>
            <a:r>
              <a:rPr lang="ru-RU" dirty="0" err="1"/>
              <a:t>Pin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Marets</a:t>
            </a:r>
            <a:r>
              <a:rPr lang="ru-RU" dirty="0"/>
              <a:t>, </a:t>
            </a:r>
            <a:r>
              <a:rPr lang="ru-RU" dirty="0" err="1"/>
              <a:t>Screw-Bloc</a:t>
            </a:r>
            <a:r>
              <a:rPr lang="ru-RU" dirty="0"/>
              <a:t>, T-</a:t>
            </a:r>
            <a:r>
              <a:rPr lang="ru-RU" dirty="0" err="1"/>
              <a:t>Bloc</a:t>
            </a:r>
            <a:r>
              <a:rPr lang="ru-RU" dirty="0"/>
              <a:t> и др.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" y="4509120"/>
            <a:ext cx="2249084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55006" y="5208875"/>
            <a:ext cx="5845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Класс 2</a:t>
            </a:r>
            <a:r>
              <a:rPr lang="ru-RU" dirty="0"/>
              <a:t> - лабильные замковые крепления, обеспечивающие вертикальные движения матрицы и патрицы (рис. 12). Пример - TSE, </a:t>
            </a:r>
            <a:r>
              <a:rPr lang="ru-RU" dirty="0" err="1"/>
              <a:t>Swiss</a:t>
            </a:r>
            <a:r>
              <a:rPr lang="ru-RU" dirty="0"/>
              <a:t> </a:t>
            </a:r>
            <a:r>
              <a:rPr lang="ru-RU" dirty="0" err="1"/>
              <a:t>Hinge</a:t>
            </a:r>
            <a:r>
              <a:rPr lang="ru-RU" dirty="0"/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1164331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Рисунок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235066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884619"/>
            <a:ext cx="5772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Класс 3</a:t>
            </a:r>
            <a:r>
              <a:rPr lang="ru-RU" dirty="0"/>
              <a:t> - лабильные замковые крепления, обеспечивающие петлеобразные движения матрицы и патрицы (рис. 13). Пример - </a:t>
            </a:r>
            <a:r>
              <a:rPr lang="ru-RU" dirty="0" err="1"/>
              <a:t>MiniDalbo</a:t>
            </a:r>
            <a:r>
              <a:rPr lang="ru-RU" dirty="0"/>
              <a:t>, </a:t>
            </a:r>
            <a:r>
              <a:rPr lang="ru-RU" dirty="0" err="1"/>
              <a:t>Swiss</a:t>
            </a:r>
            <a:r>
              <a:rPr lang="ru-RU" dirty="0"/>
              <a:t> </a:t>
            </a:r>
            <a:r>
              <a:rPr lang="ru-RU" dirty="0" err="1"/>
              <a:t>Mini</a:t>
            </a:r>
            <a:r>
              <a:rPr lang="ru-RU" dirty="0"/>
              <a:t> и др.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245839"/>
            <a:ext cx="2973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Классификация:</a:t>
            </a:r>
            <a:endParaRPr lang="ru-RU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42" y="2428393"/>
            <a:ext cx="235066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83768" y="3008855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Класс 4</a:t>
            </a:r>
            <a:r>
              <a:rPr lang="ru-RU" dirty="0"/>
              <a:t> - лабильные замковые крепления, обеспечивающие вертикальные и петлеобразные движения матрицы и патрицы (рис. 14). Пример - </a:t>
            </a:r>
            <a:r>
              <a:rPr lang="ru-RU" dirty="0" err="1"/>
              <a:t>Dalbo</a:t>
            </a:r>
            <a:r>
              <a:rPr lang="ru-RU" dirty="0"/>
              <a:t>, </a:t>
            </a:r>
            <a:r>
              <a:rPr lang="ru-RU" dirty="0" err="1"/>
              <a:t>Ultra</a:t>
            </a:r>
            <a:r>
              <a:rPr lang="ru-RU" dirty="0"/>
              <a:t>-M и др.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3136"/>
            <a:ext cx="235066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483768" y="5077874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Класс 5</a:t>
            </a:r>
            <a:r>
              <a:rPr lang="ru-RU" dirty="0"/>
              <a:t> - лабильные замковые крепления, обеспечивающие вертикальные и ротационные движения матрицы и патрицы (рис. 15). Пример - </a:t>
            </a:r>
            <a:r>
              <a:rPr lang="ru-RU" dirty="0" err="1"/>
              <a:t>Swiss</a:t>
            </a:r>
            <a:r>
              <a:rPr lang="ru-RU" dirty="0"/>
              <a:t> </a:t>
            </a:r>
            <a:r>
              <a:rPr lang="ru-RU" dirty="0" err="1"/>
              <a:t>Anchor</a:t>
            </a:r>
            <a:r>
              <a:rPr lang="ru-RU" dirty="0"/>
              <a:t>, ASC52 и др.</a:t>
            </a:r>
          </a:p>
        </p:txBody>
      </p:sp>
    </p:spTree>
    <p:extLst>
      <p:ext uri="{BB962C8B-B14F-4D97-AF65-F5344CB8AC3E}">
        <p14:creationId xmlns:p14="http://schemas.microsoft.com/office/powerpoint/2010/main" val="612866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Рисунок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226774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55776" y="332656"/>
            <a:ext cx="2973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Классификация: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2642833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Класс 6</a:t>
            </a:r>
            <a:r>
              <a:rPr lang="ru-RU" dirty="0"/>
              <a:t> - универсальные лабильные замковые крепления, обеспечивающие полную свободу движений матрицы и патрицы (рис. 16). Пример - ORS, </a:t>
            </a:r>
            <a:r>
              <a:rPr lang="ru-RU" dirty="0" err="1"/>
              <a:t>Swiss</a:t>
            </a:r>
            <a:r>
              <a:rPr lang="ru-RU" dirty="0"/>
              <a:t> </a:t>
            </a:r>
            <a:r>
              <a:rPr lang="ru-RU" dirty="0" err="1"/>
              <a:t>Logic</a:t>
            </a:r>
            <a:r>
              <a:rPr lang="ru-RU" dirty="0"/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4252514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0"/>
            <a:ext cx="724204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/>
              <a:t>Механизм соединения матрицы и </a:t>
            </a:r>
            <a:r>
              <a:rPr lang="ru-RU" sz="2700" dirty="0" smtClean="0"/>
              <a:t>патрицы:</a:t>
            </a:r>
            <a:r>
              <a:rPr lang="ru-RU" b="0" dirty="0"/>
              <a:t> </a:t>
            </a:r>
            <a:endParaRPr lang="ru-RU" dirty="0"/>
          </a:p>
        </p:txBody>
      </p:sp>
      <p:pic>
        <p:nvPicPr>
          <p:cNvPr id="24578" name="Picture 2" descr="Рисунок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731" y="332656"/>
            <a:ext cx="212372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38708"/>
            <a:ext cx="212372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0968"/>
            <a:ext cx="2123728" cy="191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438" y="4826717"/>
            <a:ext cx="2123728" cy="2031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61942" y="764704"/>
            <a:ext cx="6023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Фрикционная ретенция частей ЗК — сила трения конгруэнтных поверхностей частей ЗК - используется во внутри- и </a:t>
            </a:r>
            <a:r>
              <a:rPr lang="ru-RU" dirty="0" err="1"/>
              <a:t>внекоронковых</a:t>
            </a:r>
            <a:r>
              <a:rPr lang="ru-RU" dirty="0"/>
              <a:t> ЗК скользящего типа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40731" y="2156662"/>
            <a:ext cx="68882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Механическая ретенция частей ЗК — используется в пуговчатых ЗК, ЗК для протезов типа "</a:t>
            </a:r>
            <a:r>
              <a:rPr lang="ru-RU" dirty="0" err="1"/>
              <a:t>overdenture</a:t>
            </a:r>
            <a:r>
              <a:rPr lang="ru-RU" dirty="0"/>
              <a:t>", в суставных сочленениях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00522" y="3543279"/>
            <a:ext cx="7043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Магнитная фиксация частей ЗК — используется в ЗК при протезировании на </a:t>
            </a:r>
            <a:r>
              <a:rPr lang="ru-RU" dirty="0" err="1"/>
              <a:t>имплантах</a:t>
            </a:r>
            <a:r>
              <a:rPr lang="ru-RU" dirty="0"/>
              <a:t> (рис. - Резьбовое (винтовое) крепление частей ЗК - используется в ЗК при протезировании на </a:t>
            </a:r>
            <a:r>
              <a:rPr lang="ru-RU" dirty="0" err="1"/>
              <a:t>имплантах</a:t>
            </a:r>
            <a:r>
              <a:rPr lang="ru-RU" dirty="0"/>
              <a:t> и во </a:t>
            </a:r>
            <a:r>
              <a:rPr lang="ru-RU" dirty="0" err="1"/>
              <a:t>внутрикортрикорневых</a:t>
            </a:r>
            <a:r>
              <a:rPr lang="ru-RU" dirty="0"/>
              <a:t> ЗК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40731" y="5657671"/>
            <a:ext cx="70641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Сочетанная ретенция частей ЗК — в некоторых ЗК сочетаются фрикционные и механические механизмы сочленения частей ЗК</a:t>
            </a:r>
          </a:p>
        </p:txBody>
      </p:sp>
    </p:spTree>
    <p:extLst>
      <p:ext uri="{BB962C8B-B14F-4D97-AF65-F5344CB8AC3E}">
        <p14:creationId xmlns:p14="http://schemas.microsoft.com/office/powerpoint/2010/main" val="402046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err="1" smtClean="0"/>
              <a:t>Кламмерная</a:t>
            </a:r>
            <a:r>
              <a:rPr lang="ru-RU" sz="2400" dirty="0" smtClean="0"/>
              <a:t> фиксация протезов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692696"/>
            <a:ext cx="7571184" cy="5763040"/>
          </a:xfrm>
        </p:spPr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азновидности </a:t>
            </a:r>
            <a:r>
              <a:rPr lang="ru-RU" dirty="0" err="1" smtClean="0"/>
              <a:t>кламмеров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по функции: </a:t>
            </a:r>
          </a:p>
          <a:p>
            <a:r>
              <a:rPr lang="ru-RU" dirty="0" smtClean="0"/>
              <a:t>1) удерживающие</a:t>
            </a:r>
          </a:p>
          <a:p>
            <a:r>
              <a:rPr lang="ru-RU" dirty="0" smtClean="0"/>
              <a:t>2) опирающиеся – предназначены для передачи вертикальных нагрузок  на пародонт опорных зубов.</a:t>
            </a:r>
          </a:p>
          <a:p>
            <a:r>
              <a:rPr lang="ru-RU" dirty="0" smtClean="0"/>
              <a:t>3) опорно-удерживающие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2. по расположению: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назубные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надесневые</a:t>
            </a:r>
            <a:r>
              <a:rPr lang="ru-RU" dirty="0" smtClean="0"/>
              <a:t>(альвеолярные </a:t>
            </a:r>
            <a:r>
              <a:rPr lang="ru-RU" dirty="0" err="1" smtClean="0"/>
              <a:t>пелоты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зубонадесневые</a:t>
            </a:r>
            <a:r>
              <a:rPr lang="ru-RU" dirty="0" smtClean="0"/>
              <a:t>(</a:t>
            </a:r>
            <a:r>
              <a:rPr lang="ru-RU" dirty="0" err="1" smtClean="0"/>
              <a:t>кламмеры</a:t>
            </a:r>
            <a:r>
              <a:rPr lang="ru-RU" dirty="0" smtClean="0"/>
              <a:t> по Кемени)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88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err="1"/>
              <a:t>Кламмерная</a:t>
            </a:r>
            <a:r>
              <a:rPr lang="ru-RU" sz="2400" dirty="0"/>
              <a:t> фиксация протезов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764704"/>
            <a:ext cx="7239000" cy="56910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3. По типу соединения с базисом-каркасом протеза:</a:t>
            </a:r>
          </a:p>
          <a:p>
            <a:r>
              <a:rPr lang="ru-RU" dirty="0" smtClean="0"/>
              <a:t>1) жесткое (стабильное)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полуподвижное</a:t>
            </a:r>
            <a:r>
              <a:rPr lang="ru-RU" dirty="0" smtClean="0"/>
              <a:t>(</a:t>
            </a:r>
            <a:r>
              <a:rPr lang="ru-RU" dirty="0" err="1" smtClean="0"/>
              <a:t>полулабильное</a:t>
            </a:r>
            <a:r>
              <a:rPr lang="ru-RU" dirty="0" smtClean="0"/>
              <a:t>, пружинящее)</a:t>
            </a:r>
          </a:p>
          <a:p>
            <a:r>
              <a:rPr lang="ru-RU" dirty="0" smtClean="0"/>
              <a:t>3) подвижное(лабильное, шарнирное)</a:t>
            </a:r>
          </a:p>
          <a:p>
            <a:r>
              <a:rPr lang="ru-RU" dirty="0" smtClean="0"/>
              <a:t>4. </a:t>
            </a:r>
            <a:r>
              <a:rPr lang="ru-RU" dirty="0"/>
              <a:t>П</a:t>
            </a:r>
            <a:r>
              <a:rPr lang="ru-RU" dirty="0" smtClean="0"/>
              <a:t>о методу изготовления:</a:t>
            </a:r>
          </a:p>
          <a:p>
            <a:r>
              <a:rPr lang="ru-RU" dirty="0" smtClean="0"/>
              <a:t>1) гнутые</a:t>
            </a:r>
          </a:p>
          <a:p>
            <a:r>
              <a:rPr lang="ru-RU" dirty="0" smtClean="0"/>
              <a:t>2) литые</a:t>
            </a:r>
          </a:p>
          <a:p>
            <a:r>
              <a:rPr lang="ru-RU" dirty="0" smtClean="0"/>
              <a:t>3) сочетанные(комбинированные)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5. По конструкции:</a:t>
            </a:r>
          </a:p>
          <a:p>
            <a:r>
              <a:rPr lang="ru-RU" dirty="0" smtClean="0"/>
              <a:t>1) одноплечие</a:t>
            </a:r>
          </a:p>
          <a:p>
            <a:r>
              <a:rPr lang="ru-RU" dirty="0" smtClean="0"/>
              <a:t>2) двуплечие</a:t>
            </a:r>
          </a:p>
          <a:p>
            <a:r>
              <a:rPr lang="ru-RU" dirty="0" smtClean="0"/>
              <a:t>3) двойные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многозвеньевые</a:t>
            </a:r>
            <a:endParaRPr lang="ru-RU" dirty="0" smtClean="0"/>
          </a:p>
          <a:p>
            <a:r>
              <a:rPr lang="ru-RU" dirty="0" smtClean="0"/>
              <a:t>5) бесконечные</a:t>
            </a:r>
          </a:p>
          <a:p>
            <a:r>
              <a:rPr lang="ru-RU" dirty="0" smtClean="0"/>
              <a:t>6) перекидные</a:t>
            </a:r>
          </a:p>
          <a:p>
            <a:r>
              <a:rPr lang="ru-RU" dirty="0" smtClean="0"/>
              <a:t>7) кольцевые</a:t>
            </a:r>
          </a:p>
          <a:p>
            <a:endParaRPr lang="ru-RU" dirty="0"/>
          </a:p>
        </p:txBody>
      </p:sp>
      <p:pic>
        <p:nvPicPr>
          <p:cNvPr id="11266" name="Picture 2" descr="http://stomatolog-24.narod.ru/r_27_clip_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92896"/>
            <a:ext cx="2808312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63688" y="645333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 smtClean="0"/>
              <a:t>Кламмерная</a:t>
            </a:r>
            <a:r>
              <a:rPr lang="ru-RU" dirty="0" smtClean="0"/>
              <a:t> система </a:t>
            </a:r>
            <a:r>
              <a:rPr lang="ru-RU" dirty="0" err="1" smtClean="0"/>
              <a:t>Нея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6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239000" cy="300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err="1"/>
              <a:t>Кламмерная</a:t>
            </a:r>
            <a:r>
              <a:rPr lang="ru-RU" sz="2400" dirty="0"/>
              <a:t> фиксация протезов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7239000" cy="5907056"/>
          </a:xfrm>
        </p:spPr>
        <p:txBody>
          <a:bodyPr/>
          <a:lstStyle/>
          <a:p>
            <a:r>
              <a:rPr lang="ru-RU" dirty="0" smtClean="0"/>
              <a:t>6. По материалу: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металличсекие</a:t>
            </a:r>
            <a:r>
              <a:rPr lang="ru-RU" dirty="0" smtClean="0"/>
              <a:t> (сталь, КХС, </a:t>
            </a:r>
            <a:r>
              <a:rPr lang="en-US" dirty="0" smtClean="0"/>
              <a:t>Au –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ru-RU" dirty="0" smtClean="0"/>
              <a:t>750 пробы)</a:t>
            </a:r>
          </a:p>
          <a:p>
            <a:r>
              <a:rPr lang="ru-RU" dirty="0" smtClean="0"/>
              <a:t>2) пластмассовые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7. По профилю сечения:</a:t>
            </a:r>
          </a:p>
          <a:p>
            <a:r>
              <a:rPr lang="ru-RU" dirty="0" smtClean="0"/>
              <a:t>1) круглые (</a:t>
            </a:r>
            <a:r>
              <a:rPr lang="en-US" dirty="0" smtClean="0"/>
              <a:t>D = </a:t>
            </a:r>
            <a:r>
              <a:rPr lang="ru-RU" dirty="0" smtClean="0"/>
              <a:t>0,6 – 1,2)</a:t>
            </a:r>
          </a:p>
          <a:p>
            <a:r>
              <a:rPr lang="ru-RU" dirty="0" smtClean="0"/>
              <a:t>2) полукруглые</a:t>
            </a:r>
          </a:p>
          <a:p>
            <a:r>
              <a:rPr lang="ru-RU" dirty="0" smtClean="0"/>
              <a:t>3) ленточные</a:t>
            </a:r>
            <a:endParaRPr lang="ru-RU" dirty="0"/>
          </a:p>
        </p:txBody>
      </p:sp>
      <p:sp>
        <p:nvSpPr>
          <p:cNvPr id="4" name="AutoShape 2" descr="кламмерный бюгельны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3933057"/>
            <a:ext cx="4457355" cy="29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724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58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Телескопическая система фиксации: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620688"/>
            <a:ext cx="7776864" cy="5835048"/>
          </a:xfrm>
        </p:spPr>
        <p:txBody>
          <a:bodyPr>
            <a:normAutofit/>
          </a:bodyPr>
          <a:lstStyle/>
          <a:p>
            <a:r>
              <a:rPr lang="ru-RU" dirty="0"/>
              <a:t>Эта система характеризуется наличием двух конструктивных элементов — опорной (несъемной), фиксированной на зубах и съемного протеза. </a:t>
            </a:r>
            <a:br>
              <a:rPr lang="ru-RU" dirty="0"/>
            </a:br>
            <a:r>
              <a:rPr lang="ru-RU" dirty="0"/>
              <a:t>Протезы с фиксацией телескопическими ко­ронками показаны при дефектах I, II или III классов по Кеннеди. Опорные зубы, на которых крепятся телескопические коронки, должны быть устойчи­выми, без патологических изменений в тканях пародонта, оси опорных зубов параллельны. В </a:t>
            </a:r>
            <a:r>
              <a:rPr lang="ru-RU" dirty="0" err="1"/>
              <a:t>антагонирующем</a:t>
            </a:r>
            <a:r>
              <a:rPr lang="ru-RU" dirty="0"/>
              <a:t> зубном ряду не должно быть выраженного феномена Попова. Применение телескопических коронок считается наиболее показан­ным при дефектах с одиночно стоящими зубами, сохранившими нормальную высоту.</a:t>
            </a:r>
          </a:p>
        </p:txBody>
      </p:sp>
    </p:spTree>
    <p:extLst>
      <p:ext uri="{BB962C8B-B14F-4D97-AF65-F5344CB8AC3E}">
        <p14:creationId xmlns:p14="http://schemas.microsoft.com/office/powerpoint/2010/main" val="84284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stomatolog-24.narod.ru/r_27_clip_image0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://stomatolog-24.narod.ru/r_27_clip_image01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6" y="312738"/>
            <a:ext cx="7342386" cy="4556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5013176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Телескопические системы фиксирующих элементов съем них протезов: </a:t>
            </a:r>
            <a:br>
              <a:rPr lang="ru-RU" dirty="0"/>
            </a:br>
            <a:r>
              <a:rPr lang="ru-RU" dirty="0"/>
              <a:t>а - </a:t>
            </a:r>
            <a:r>
              <a:rPr lang="ru-RU" i="1" dirty="0"/>
              <a:t>соотношение внутренней и внешней частей балочной фиксации </a:t>
            </a:r>
            <a:r>
              <a:rPr lang="ru-RU" i="1" dirty="0" err="1"/>
              <a:t>РумпеЛя</a:t>
            </a:r>
            <a:r>
              <a:rPr lang="ru-RU" i="1" dirty="0"/>
              <a:t> </a:t>
            </a:r>
            <a:r>
              <a:rPr lang="ru-RU" dirty="0"/>
              <a:t>- </a:t>
            </a:r>
            <a:r>
              <a:rPr lang="ru-RU" i="1" dirty="0" err="1"/>
              <a:t>Дольдерй</a:t>
            </a:r>
            <a:r>
              <a:rPr lang="ru-RU" i="1" dirty="0"/>
              <a:t>; 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б -  телескопические коронки (наружная с облицовкой};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 в — варианты расположения балок.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563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Изготовление телескопических коронок </a:t>
            </a:r>
            <a:r>
              <a:rPr lang="ru-RU" sz="2400" dirty="0" smtClean="0"/>
              <a:t>противопоказано </a:t>
            </a:r>
            <a:r>
              <a:rPr lang="ru-RU" sz="2400" dirty="0"/>
              <a:t>в следующих случаях: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7643192" cy="5186976"/>
          </a:xfrm>
        </p:spPr>
        <p:txBody>
          <a:bodyPr/>
          <a:lstStyle/>
          <a:p>
            <a:r>
              <a:rPr lang="ru-RU" dirty="0"/>
              <a:t>наличие выра­женных патологических изменений в пародонте опорных зубов;</a:t>
            </a:r>
          </a:p>
          <a:p>
            <a:r>
              <a:rPr lang="ru-RU" dirty="0"/>
              <a:t>значительный наклон опорных зубов, не позволяющий создать параллельность между ними путем препарирования;</a:t>
            </a:r>
          </a:p>
          <a:p>
            <a:r>
              <a:rPr lang="ru-RU" dirty="0"/>
              <a:t>наличие сердечно­сосудистых заболеваний в анамнезе, не допускающих препарирования зубов;</a:t>
            </a:r>
          </a:p>
          <a:p>
            <a:r>
              <a:rPr lang="ru-RU" dirty="0"/>
              <a:t>патологическая </a:t>
            </a:r>
            <a:r>
              <a:rPr lang="ru-RU" dirty="0" err="1"/>
              <a:t>стираемость</a:t>
            </a:r>
            <a:r>
              <a:rPr lang="ru-RU" dirty="0"/>
              <a:t> твердых тканей зубов II и III степени.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16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0444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Клинические и лабораторные этапы изготовления </a:t>
            </a:r>
            <a:r>
              <a:rPr lang="ru-RU" sz="2400" dirty="0" err="1" smtClean="0"/>
              <a:t>бюгельных</a:t>
            </a:r>
            <a:r>
              <a:rPr lang="ru-RU" sz="2400" dirty="0" smtClean="0"/>
              <a:t> протезов с телескопической системой фиксации: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7776864" cy="55892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препарирование </a:t>
            </a:r>
            <a:r>
              <a:rPr lang="ru-RU" dirty="0"/>
              <a:t>опорных зубов под внутренние коронки;</a:t>
            </a:r>
          </a:p>
          <a:p>
            <a:r>
              <a:rPr lang="ru-RU" dirty="0"/>
              <a:t>снятие слепков, получение рабочих моделей;</a:t>
            </a:r>
          </a:p>
          <a:p>
            <a:r>
              <a:rPr lang="ru-RU" dirty="0"/>
              <a:t>лабораторное изготовление внутренних коронок;</a:t>
            </a:r>
          </a:p>
          <a:p>
            <a:r>
              <a:rPr lang="ru-RU" dirty="0"/>
              <a:t>припасовка и фиксация внутренних коронок во рту больного;</a:t>
            </a:r>
          </a:p>
          <a:p>
            <a:r>
              <a:rPr lang="ru-RU" dirty="0"/>
              <a:t>получение рабочих слепков для </a:t>
            </a:r>
            <a:r>
              <a:rPr lang="ru-RU" dirty="0" smtClean="0"/>
              <a:t>наружных </a:t>
            </a:r>
            <a:r>
              <a:rPr lang="ru-RU" dirty="0"/>
              <a:t>коронок;</a:t>
            </a:r>
          </a:p>
          <a:p>
            <a:r>
              <a:rPr lang="ru-RU" dirty="0"/>
              <a:t>лабораторное изготовление </a:t>
            </a:r>
            <a:r>
              <a:rPr lang="ru-RU" dirty="0" smtClean="0"/>
              <a:t>наружных </a:t>
            </a:r>
            <a:r>
              <a:rPr lang="ru-RU" dirty="0"/>
              <a:t>коронок;</a:t>
            </a:r>
          </a:p>
          <a:p>
            <a:r>
              <a:rPr lang="ru-RU" dirty="0"/>
              <a:t>припасовка наружных коронок во рту больного;</a:t>
            </a:r>
          </a:p>
          <a:p>
            <a:r>
              <a:rPr lang="ru-RU" dirty="0"/>
              <a:t>снятие слепков для изготовления съемных протезов;</a:t>
            </a:r>
          </a:p>
          <a:p>
            <a:r>
              <a:rPr lang="ru-RU" dirty="0"/>
              <a:t>определение центральной окклюзии;</a:t>
            </a:r>
          </a:p>
          <a:p>
            <a:r>
              <a:rPr lang="ru-RU" dirty="0"/>
              <a:t>проверка восковой композиции </a:t>
            </a:r>
            <a:r>
              <a:rPr lang="ru-RU" dirty="0" smtClean="0"/>
              <a:t>съемных </a:t>
            </a:r>
            <a:r>
              <a:rPr lang="ru-RU" dirty="0"/>
              <a:t>зубных протезов с искусственными зубами;</a:t>
            </a:r>
          </a:p>
          <a:p>
            <a:r>
              <a:rPr lang="ru-RU" dirty="0"/>
              <a:t>припасовка и наложение готового протеза.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19784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1185</TotalTime>
  <Words>866</Words>
  <Application>Microsoft Office PowerPoint</Application>
  <PresentationFormat>Экран (4:3)</PresentationFormat>
  <Paragraphs>129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Calibri</vt:lpstr>
      <vt:lpstr>Georgia</vt:lpstr>
      <vt:lpstr>Trebuchet MS</vt:lpstr>
      <vt:lpstr>Воздушный поток</vt:lpstr>
      <vt:lpstr>Презентация  Тема: Фиксация съемных ортопедических конструкций.</vt:lpstr>
      <vt:lpstr>Принципы фиксации съемных протезов:</vt:lpstr>
      <vt:lpstr>Кламмерная фиксация протезов</vt:lpstr>
      <vt:lpstr>Кламмерная фиксация протезов</vt:lpstr>
      <vt:lpstr>Кламмерная фиксация протезов</vt:lpstr>
      <vt:lpstr>Телескопическая система фиксации:</vt:lpstr>
      <vt:lpstr>Презентация PowerPoint</vt:lpstr>
      <vt:lpstr>Изготовление телескопических коронок противопоказано в следующих случаях:</vt:lpstr>
      <vt:lpstr>Клинические и лабораторные этапы изготовления бюгельных протезов с телескопической системой фиксации:</vt:lpstr>
      <vt:lpstr>Бюгельный протез на телескопических коронках:</vt:lpstr>
      <vt:lpstr>Балочная (штанговая) фиксация</vt:lpstr>
      <vt:lpstr>Презентация PowerPoint</vt:lpstr>
      <vt:lpstr>Недостатки:</vt:lpstr>
      <vt:lpstr>Фиксация с помощью замковых креплений (аттачментов). </vt:lpstr>
      <vt:lpstr>Презентация PowerPoint</vt:lpstr>
      <vt:lpstr>Замковые крепления должны функционально обеспечивать:</vt:lpstr>
      <vt:lpstr>Типы замковых креплений:</vt:lpstr>
      <vt:lpstr>Типы обеспечиваемой замковыми креплениями ретенции: </vt:lpstr>
      <vt:lpstr>Классификация замковых креплений:</vt:lpstr>
      <vt:lpstr>Преимущества и недостатки замковых креплений:  </vt:lpstr>
      <vt:lpstr>Типы конструкции замковых креплений:</vt:lpstr>
      <vt:lpstr>Типы конструкции замковых креплений:</vt:lpstr>
      <vt:lpstr>Корневые и внутрикорневые пуговчатые замковые крепления:</vt:lpstr>
      <vt:lpstr>Балочные замковые крепления:</vt:lpstr>
      <vt:lpstr>Классификация:</vt:lpstr>
      <vt:lpstr>Презентация PowerPoint</vt:lpstr>
      <vt:lpstr>Презентация PowerPoint</vt:lpstr>
      <vt:lpstr>Механизм соединения матрицы и патрицы: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</dc:creator>
  <cp:lastModifiedBy>Пользователь Windows</cp:lastModifiedBy>
  <cp:revision>103</cp:revision>
  <dcterms:created xsi:type="dcterms:W3CDTF">2012-03-25T04:36:43Z</dcterms:created>
  <dcterms:modified xsi:type="dcterms:W3CDTF">2023-03-15T07:32:02Z</dcterms:modified>
</cp:coreProperties>
</file>