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Lst>
  <p:notesMasterIdLst>
    <p:notesMasterId r:id="rId40"/>
  </p:notesMasterIdLst>
  <p:sldIdLst>
    <p:sldId id="519" r:id="rId3"/>
    <p:sldId id="518" r:id="rId4"/>
    <p:sldId id="529" r:id="rId5"/>
    <p:sldId id="520" r:id="rId6"/>
    <p:sldId id="525" r:id="rId7"/>
    <p:sldId id="524" r:id="rId8"/>
    <p:sldId id="534" r:id="rId9"/>
    <p:sldId id="521" r:id="rId10"/>
    <p:sldId id="533" r:id="rId11"/>
    <p:sldId id="528" r:id="rId12"/>
    <p:sldId id="532" r:id="rId13"/>
    <p:sldId id="523" r:id="rId14"/>
    <p:sldId id="535" r:id="rId15"/>
    <p:sldId id="522" r:id="rId16"/>
    <p:sldId id="531" r:id="rId17"/>
    <p:sldId id="507" r:id="rId18"/>
    <p:sldId id="530" r:id="rId19"/>
    <p:sldId id="481" r:id="rId20"/>
    <p:sldId id="480" r:id="rId21"/>
    <p:sldId id="483" r:id="rId22"/>
    <p:sldId id="484" r:id="rId23"/>
    <p:sldId id="485" r:id="rId24"/>
    <p:sldId id="494" r:id="rId25"/>
    <p:sldId id="511" r:id="rId26"/>
    <p:sldId id="515" r:id="rId27"/>
    <p:sldId id="516" r:id="rId28"/>
    <p:sldId id="495" r:id="rId29"/>
    <p:sldId id="486" r:id="rId30"/>
    <p:sldId id="487" r:id="rId31"/>
    <p:sldId id="510" r:id="rId32"/>
    <p:sldId id="512" r:id="rId33"/>
    <p:sldId id="508" r:id="rId34"/>
    <p:sldId id="489" r:id="rId35"/>
    <p:sldId id="490" r:id="rId36"/>
    <p:sldId id="491" r:id="rId37"/>
    <p:sldId id="506" r:id="rId38"/>
    <p:sldId id="505" r:id="rId39"/>
  </p:sldIdLst>
  <p:sldSz cx="12192000" cy="6858000"/>
  <p:notesSz cx="6858000" cy="9144000"/>
  <p:defaultTextStyle>
    <a:defPPr>
      <a:defRPr lang="ru-RU"/>
    </a:defPPr>
    <a:lvl1pPr algn="l" rtl="0" eaLnBrk="0" fontAlgn="base" hangingPunct="0">
      <a:spcBef>
        <a:spcPct val="0"/>
      </a:spcBef>
      <a:spcAft>
        <a:spcPct val="0"/>
      </a:spcAft>
      <a:defRPr sz="36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3600"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3600"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3600"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3600"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F1144"/>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3" autoAdjust="0"/>
    <p:restoredTop sz="76702" autoAdjust="0"/>
  </p:normalViewPr>
  <p:slideViewPr>
    <p:cSldViewPr snapToGrid="0">
      <p:cViewPr varScale="1">
        <p:scale>
          <a:sx n="97" d="100"/>
          <a:sy n="97" d="100"/>
        </p:scale>
        <p:origin x="112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a:defRPr/>
            </a:pPr>
            <a:fld id="{A7659E92-40A7-4204-9102-38316D7792CF}" type="datetimeFigureOut">
              <a:rPr lang="ru-RU"/>
              <a:pPr>
                <a:defRPr/>
              </a:pPr>
              <a:t>15.03.2023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862827B-11EA-4DEB-BDA5-E0FF55E609B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6571CDB1-BB40-4F59-B5F6-CB494BE48712}" type="slidenum">
              <a:rPr lang="ru-RU" altLang="ru-RU" sz="1200"/>
              <a:pPr/>
              <a:t>7</a:t>
            </a:fld>
            <a:endParaRPr lang="ru-RU" altLang="ru-R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latin typeface="Arial" panose="020B0604020202020204" pitchFamily="34" charset="0"/>
            </a:endParaRPr>
          </a:p>
        </p:txBody>
      </p:sp>
      <p:sp>
        <p:nvSpPr>
          <p:cNvPr id="307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FEAA6458-F1CC-4A1F-AA3E-ADC32B8D9F64}" type="slidenum">
              <a:rPr lang="ru-RU" altLang="ru-RU" sz="1200">
                <a:latin typeface="Arial" panose="020B0604020202020204" pitchFamily="34" charset="0"/>
              </a:rPr>
              <a:pPr/>
              <a:t>13</a:t>
            </a:fld>
            <a:endParaRPr lang="ru-RU" altLang="ru-RU"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3B7B022B-5087-40EB-9B84-F8FA445AD2AB}" type="slidenum">
              <a:rPr lang="ru-RU" altLang="ru-RU" sz="1200">
                <a:latin typeface="Arial" panose="020B0604020202020204" pitchFamily="34" charset="0"/>
              </a:rPr>
              <a:pPr/>
              <a:t>19</a:t>
            </a:fld>
            <a:endParaRPr lang="ru-RU" altLang="ru-RU" sz="1200">
              <a:latin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09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7C38839A-F031-4A54-8038-881E28BCFEA7}" type="slidenum">
              <a:rPr lang="ru-RU" altLang="ru-RU" sz="1200"/>
              <a:pPr/>
              <a:t>21</a:t>
            </a:fld>
            <a:endParaRPr lang="ru-RU" altLang="ru-RU"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latin typeface="Arial" panose="020B0604020202020204" pitchFamily="34" charset="0"/>
            </a:endParaRPr>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D7704EAF-94B6-45A2-B3C2-C47B671D357A}" type="slidenum">
              <a:rPr lang="ru-RU" altLang="ru-RU" sz="1200">
                <a:latin typeface="Arial" panose="020B0604020202020204" pitchFamily="34" charset="0"/>
              </a:rPr>
              <a:pPr/>
              <a:t>22</a:t>
            </a:fld>
            <a:endParaRPr lang="ru-RU" altLang="ru-RU"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50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D2C3D25A-31EC-4DE1-BDB1-FD734EF79822}" type="slidenum">
              <a:rPr lang="ru-RU" altLang="ru-RU" sz="1200"/>
              <a:pPr/>
              <a:t>23</a:t>
            </a:fld>
            <a:endParaRPr lang="ru-RU" altLang="ru-RU"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latin typeface="Arial" panose="020B0604020202020204" pitchFamily="34" charset="0"/>
            </a:endParaRPr>
          </a:p>
        </p:txBody>
      </p:sp>
      <p:sp>
        <p:nvSpPr>
          <p:cNvPr id="512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60D4B9DA-5F79-4A62-9633-0273F10B0A7C}" type="slidenum">
              <a:rPr lang="ru-RU" altLang="ru-RU" sz="1200">
                <a:latin typeface="Arial" panose="020B0604020202020204" pitchFamily="34" charset="0"/>
              </a:rPr>
              <a:pPr/>
              <a:t>28</a:t>
            </a:fld>
            <a:endParaRPr lang="ru-RU" altLang="ru-RU"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latin typeface="Arial" panose="020B0604020202020204" pitchFamily="34" charset="0"/>
            </a:endParaRPr>
          </a:p>
        </p:txBody>
      </p:sp>
      <p:sp>
        <p:nvSpPr>
          <p:cNvPr id="583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Calibri" panose="020F0502020204030204" pitchFamily="34" charset="0"/>
                <a:cs typeface="Arial" panose="020B0604020202020204" pitchFamily="34" charset="0"/>
              </a:defRPr>
            </a:lvl1pPr>
            <a:lvl2pPr marL="742950" indent="-285750">
              <a:defRPr sz="3600">
                <a:solidFill>
                  <a:schemeClr val="tx1"/>
                </a:solidFill>
                <a:latin typeface="Calibri" panose="020F0502020204030204" pitchFamily="34" charset="0"/>
                <a:cs typeface="Arial" panose="020B0604020202020204" pitchFamily="34" charset="0"/>
              </a:defRPr>
            </a:lvl2pPr>
            <a:lvl3pPr marL="1143000" indent="-228600">
              <a:defRPr sz="3600">
                <a:solidFill>
                  <a:schemeClr val="tx1"/>
                </a:solidFill>
                <a:latin typeface="Calibri" panose="020F0502020204030204" pitchFamily="34" charset="0"/>
                <a:cs typeface="Arial" panose="020B0604020202020204" pitchFamily="34" charset="0"/>
              </a:defRPr>
            </a:lvl3pPr>
            <a:lvl4pPr marL="1600200" indent="-228600">
              <a:defRPr sz="3600">
                <a:solidFill>
                  <a:schemeClr val="tx1"/>
                </a:solidFill>
                <a:latin typeface="Calibri" panose="020F0502020204030204" pitchFamily="34" charset="0"/>
                <a:cs typeface="Arial" panose="020B0604020202020204" pitchFamily="34" charset="0"/>
              </a:defRPr>
            </a:lvl4pPr>
            <a:lvl5pPr marL="2057400" indent="-228600">
              <a:defRPr sz="36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Calibri" panose="020F0502020204030204" pitchFamily="34" charset="0"/>
                <a:cs typeface="Arial" panose="020B0604020202020204" pitchFamily="34" charset="0"/>
              </a:defRPr>
            </a:lvl9pPr>
          </a:lstStyle>
          <a:p>
            <a:fld id="{1099AC9D-3979-4B2E-8A80-D8BA2A1F4B5E}" type="slidenum">
              <a:rPr lang="ru-RU" altLang="ru-RU" sz="1200">
                <a:latin typeface="Arial" panose="020B0604020202020204" pitchFamily="34" charset="0"/>
              </a:rPr>
              <a:pPr/>
              <a:t>34</a:t>
            </a:fld>
            <a:endParaRPr lang="ru-RU" altLang="ru-RU"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1EF4BEE-D822-4A10-82D0-B418B4DAA01F}" type="datetimeFigureOut">
              <a:rPr lang="ru-RU"/>
              <a:pPr>
                <a:defRPr/>
              </a:pPr>
              <a:t>15.03.2023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BC4559-EF97-418A-BC64-54B105981543}" type="slidenum">
              <a:rPr lang="ru-RU" altLang="ru-RU"/>
              <a:pPr>
                <a:defRPr/>
              </a:pPr>
              <a:t>‹#›</a:t>
            </a:fld>
            <a:endParaRPr lang="ru-RU" altLang="ru-RU"/>
          </a:p>
        </p:txBody>
      </p:sp>
    </p:spTree>
    <p:extLst>
      <p:ext uri="{BB962C8B-B14F-4D97-AF65-F5344CB8AC3E}">
        <p14:creationId xmlns:p14="http://schemas.microsoft.com/office/powerpoint/2010/main" val="383953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639A674-3744-4855-8A5C-C9FB256FC1DB}" type="datetimeFigureOut">
              <a:rPr lang="ru-RU"/>
              <a:pPr>
                <a:defRPr/>
              </a:pPr>
              <a:t>15.03.2023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F254F02-DBA2-4C86-943C-38BBA4720214}" type="slidenum">
              <a:rPr lang="ru-RU" altLang="ru-RU"/>
              <a:pPr>
                <a:defRPr/>
              </a:pPr>
              <a:t>‹#›</a:t>
            </a:fld>
            <a:endParaRPr lang="ru-RU" altLang="ru-RU"/>
          </a:p>
        </p:txBody>
      </p:sp>
    </p:spTree>
    <p:extLst>
      <p:ext uri="{BB962C8B-B14F-4D97-AF65-F5344CB8AC3E}">
        <p14:creationId xmlns:p14="http://schemas.microsoft.com/office/powerpoint/2010/main" val="212027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2611EC-174C-4951-B9B9-DE6D2F878DEB}" type="datetimeFigureOut">
              <a:rPr lang="ru-RU"/>
              <a:pPr>
                <a:defRPr/>
              </a:pPr>
              <a:t>15.03.2023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850101-2D0F-4750-8B24-0658D538B37D}" type="slidenum">
              <a:rPr lang="ru-RU" altLang="ru-RU"/>
              <a:pPr>
                <a:defRPr/>
              </a:pPr>
              <a:t>‹#›</a:t>
            </a:fld>
            <a:endParaRPr lang="ru-RU" altLang="ru-RU"/>
          </a:p>
        </p:txBody>
      </p:sp>
    </p:spTree>
    <p:extLst>
      <p:ext uri="{BB962C8B-B14F-4D97-AF65-F5344CB8AC3E}">
        <p14:creationId xmlns:p14="http://schemas.microsoft.com/office/powerpoint/2010/main" val="1704027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45660ED7-F8D0-4F02-93D2-AA4D50826549}" type="slidenum">
              <a:rPr lang="ru-RU" altLang="ru-RU"/>
              <a:pPr>
                <a:defRPr/>
              </a:pPr>
              <a:t>‹#›</a:t>
            </a:fld>
            <a:endParaRPr lang="ru-RU" altLang="ru-RU"/>
          </a:p>
        </p:txBody>
      </p:sp>
    </p:spTree>
    <p:extLst>
      <p:ext uri="{BB962C8B-B14F-4D97-AF65-F5344CB8AC3E}">
        <p14:creationId xmlns:p14="http://schemas.microsoft.com/office/powerpoint/2010/main" val="52405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A4EF91E5-082F-4107-8D5F-43C5C065D38D}" type="slidenum">
              <a:rPr lang="ru-RU" altLang="ru-RU"/>
              <a:pPr>
                <a:defRPr/>
              </a:pPr>
              <a:t>‹#›</a:t>
            </a:fld>
            <a:endParaRPr lang="ru-RU" altLang="ru-RU"/>
          </a:p>
        </p:txBody>
      </p:sp>
    </p:spTree>
    <p:extLst>
      <p:ext uri="{BB962C8B-B14F-4D97-AF65-F5344CB8AC3E}">
        <p14:creationId xmlns:p14="http://schemas.microsoft.com/office/powerpoint/2010/main" val="10023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78"/>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72C6C2FA-8820-4227-9EA4-062D5577D7B7}" type="slidenum">
              <a:rPr lang="ru-RU" altLang="ru-RU"/>
              <a:pPr>
                <a:defRPr/>
              </a:pPr>
              <a:t>‹#›</a:t>
            </a:fld>
            <a:endParaRPr lang="ru-RU" altLang="ru-RU"/>
          </a:p>
        </p:txBody>
      </p:sp>
    </p:spTree>
    <p:extLst>
      <p:ext uri="{BB962C8B-B14F-4D97-AF65-F5344CB8AC3E}">
        <p14:creationId xmlns:p14="http://schemas.microsoft.com/office/powerpoint/2010/main" val="1538893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4"/>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4"/>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7"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340C714A-AE45-49AE-9449-5CBE407C640D}" type="slidenum">
              <a:rPr lang="ru-RU" altLang="ru-RU"/>
              <a:pPr>
                <a:defRPr/>
              </a:pPr>
              <a:t>‹#›</a:t>
            </a:fld>
            <a:endParaRPr lang="ru-RU" altLang="ru-RU"/>
          </a:p>
        </p:txBody>
      </p:sp>
    </p:spTree>
    <p:extLst>
      <p:ext uri="{BB962C8B-B14F-4D97-AF65-F5344CB8AC3E}">
        <p14:creationId xmlns:p14="http://schemas.microsoft.com/office/powerpoint/2010/main" val="1579974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40319" y="2505075"/>
            <a:ext cx="51583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9"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DD59F241-0DE2-4E6F-92A2-26F73D97ABE9}" type="slidenum">
              <a:rPr lang="ru-RU" altLang="ru-RU"/>
              <a:pPr>
                <a:defRPr/>
              </a:pPr>
              <a:t>‹#›</a:t>
            </a:fld>
            <a:endParaRPr lang="ru-RU" altLang="ru-RU"/>
          </a:p>
        </p:txBody>
      </p:sp>
    </p:spTree>
    <p:extLst>
      <p:ext uri="{BB962C8B-B14F-4D97-AF65-F5344CB8AC3E}">
        <p14:creationId xmlns:p14="http://schemas.microsoft.com/office/powerpoint/2010/main" val="1143070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5"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C52F66C4-4A56-498F-B07E-C3E6A6556E5E}" type="slidenum">
              <a:rPr lang="ru-RU" altLang="ru-RU"/>
              <a:pPr>
                <a:defRPr/>
              </a:pPr>
              <a:t>‹#›</a:t>
            </a:fld>
            <a:endParaRPr lang="ru-RU" altLang="ru-RU"/>
          </a:p>
        </p:txBody>
      </p:sp>
    </p:spTree>
    <p:extLst>
      <p:ext uri="{BB962C8B-B14F-4D97-AF65-F5344CB8AC3E}">
        <p14:creationId xmlns:p14="http://schemas.microsoft.com/office/powerpoint/2010/main" val="1732537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4"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BABAE5E1-DE93-4C85-ACB5-18C0EA339D44}" type="slidenum">
              <a:rPr lang="ru-RU" altLang="ru-RU"/>
              <a:pPr>
                <a:defRPr/>
              </a:pPr>
              <a:t>‹#›</a:t>
            </a:fld>
            <a:endParaRPr lang="ru-RU" altLang="ru-RU"/>
          </a:p>
        </p:txBody>
      </p:sp>
    </p:spTree>
    <p:extLst>
      <p:ext uri="{BB962C8B-B14F-4D97-AF65-F5344CB8AC3E}">
        <p14:creationId xmlns:p14="http://schemas.microsoft.com/office/powerpoint/2010/main" val="1218643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20" y="457200"/>
            <a:ext cx="393276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40320"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7"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E5ED5DD4-D5C2-4FD5-8AE6-DDF6E87122D3}" type="slidenum">
              <a:rPr lang="ru-RU" altLang="ru-RU"/>
              <a:pPr>
                <a:defRPr/>
              </a:pPr>
              <a:t>‹#›</a:t>
            </a:fld>
            <a:endParaRPr lang="ru-RU" altLang="ru-RU"/>
          </a:p>
        </p:txBody>
      </p:sp>
    </p:spTree>
    <p:extLst>
      <p:ext uri="{BB962C8B-B14F-4D97-AF65-F5344CB8AC3E}">
        <p14:creationId xmlns:p14="http://schemas.microsoft.com/office/powerpoint/2010/main" val="343733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79CB60-84EA-452B-A40E-259A730EA853}" type="datetimeFigureOut">
              <a:rPr lang="ru-RU"/>
              <a:pPr>
                <a:defRPr/>
              </a:pPr>
              <a:t>15.03.2023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0069390-696D-42FA-BECF-E31A0CE956F8}" type="slidenum">
              <a:rPr lang="ru-RU" altLang="ru-RU"/>
              <a:pPr>
                <a:defRPr/>
              </a:pPr>
              <a:t>‹#›</a:t>
            </a:fld>
            <a:endParaRPr lang="ru-RU" altLang="ru-RU"/>
          </a:p>
        </p:txBody>
      </p:sp>
    </p:spTree>
    <p:extLst>
      <p:ext uri="{BB962C8B-B14F-4D97-AF65-F5344CB8AC3E}">
        <p14:creationId xmlns:p14="http://schemas.microsoft.com/office/powerpoint/2010/main" val="3396899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20" y="457200"/>
            <a:ext cx="393276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840320"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7"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003CBE9C-FBA7-42F4-96F5-EBF6FEF51B1E}" type="slidenum">
              <a:rPr lang="ru-RU" altLang="ru-RU"/>
              <a:pPr>
                <a:defRPr/>
              </a:pPr>
              <a:t>‹#›</a:t>
            </a:fld>
            <a:endParaRPr lang="ru-RU" altLang="ru-RU"/>
          </a:p>
        </p:txBody>
      </p:sp>
    </p:spTree>
    <p:extLst>
      <p:ext uri="{BB962C8B-B14F-4D97-AF65-F5344CB8AC3E}">
        <p14:creationId xmlns:p14="http://schemas.microsoft.com/office/powerpoint/2010/main" val="671540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93358E44-06C4-462C-A49C-08D853446AEF}" type="slidenum">
              <a:rPr lang="ru-RU" altLang="ru-RU"/>
              <a:pPr>
                <a:defRPr/>
              </a:pPr>
              <a:t>‹#›</a:t>
            </a:fld>
            <a:endParaRPr lang="ru-RU" altLang="ru-RU"/>
          </a:p>
        </p:txBody>
      </p:sp>
    </p:spTree>
    <p:extLst>
      <p:ext uri="{BB962C8B-B14F-4D97-AF65-F5344CB8AC3E}">
        <p14:creationId xmlns:p14="http://schemas.microsoft.com/office/powerpoint/2010/main" val="2233012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ru-RU" altLang="ru-R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ru-RU" altLang="ru-RU"/>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A52A3EAF-6C31-48F6-B81B-FCFF83E421B3}" type="slidenum">
              <a:rPr lang="ru-RU" altLang="ru-RU"/>
              <a:pPr>
                <a:defRPr/>
              </a:pPr>
              <a:t>‹#›</a:t>
            </a:fld>
            <a:endParaRPr lang="ru-RU" altLang="ru-RU"/>
          </a:p>
        </p:txBody>
      </p:sp>
    </p:spTree>
    <p:extLst>
      <p:ext uri="{BB962C8B-B14F-4D97-AF65-F5344CB8AC3E}">
        <p14:creationId xmlns:p14="http://schemas.microsoft.com/office/powerpoint/2010/main" val="23544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17104DB-0282-42BD-96A6-CF0C7F4B7B60}" type="datetimeFigureOut">
              <a:rPr lang="ru-RU"/>
              <a:pPr>
                <a:defRPr/>
              </a:pPr>
              <a:t>15.03.2023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759F85-D297-49B7-BD1A-B5B2CE0A0292}" type="slidenum">
              <a:rPr lang="ru-RU" altLang="ru-RU"/>
              <a:pPr>
                <a:defRPr/>
              </a:pPr>
              <a:t>‹#›</a:t>
            </a:fld>
            <a:endParaRPr lang="ru-RU" altLang="ru-RU"/>
          </a:p>
        </p:txBody>
      </p:sp>
    </p:spTree>
    <p:extLst>
      <p:ext uri="{BB962C8B-B14F-4D97-AF65-F5344CB8AC3E}">
        <p14:creationId xmlns:p14="http://schemas.microsoft.com/office/powerpoint/2010/main" val="257266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E8F3F8A-3CBC-45F8-B6A1-A22D57B7A7C0}" type="datetimeFigureOut">
              <a:rPr lang="ru-RU"/>
              <a:pPr>
                <a:defRPr/>
              </a:pPr>
              <a:t>15.03.2023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FEEF49F-3E09-4CD2-8657-80551E24C318}" type="slidenum">
              <a:rPr lang="ru-RU" altLang="ru-RU"/>
              <a:pPr>
                <a:defRPr/>
              </a:pPr>
              <a:t>‹#›</a:t>
            </a:fld>
            <a:endParaRPr lang="ru-RU" altLang="ru-RU"/>
          </a:p>
        </p:txBody>
      </p:sp>
    </p:spTree>
    <p:extLst>
      <p:ext uri="{BB962C8B-B14F-4D97-AF65-F5344CB8AC3E}">
        <p14:creationId xmlns:p14="http://schemas.microsoft.com/office/powerpoint/2010/main" val="134584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9B7F5F3-B9CF-4C93-8B1B-C2147589090A}" type="datetimeFigureOut">
              <a:rPr lang="ru-RU"/>
              <a:pPr>
                <a:defRPr/>
              </a:pPr>
              <a:t>15.03.2023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17143F7-8DF9-4CA3-B860-952294D59A1C}" type="slidenum">
              <a:rPr lang="ru-RU" altLang="ru-RU"/>
              <a:pPr>
                <a:defRPr/>
              </a:pPr>
              <a:t>‹#›</a:t>
            </a:fld>
            <a:endParaRPr lang="ru-RU" altLang="ru-RU"/>
          </a:p>
        </p:txBody>
      </p:sp>
    </p:spTree>
    <p:extLst>
      <p:ext uri="{BB962C8B-B14F-4D97-AF65-F5344CB8AC3E}">
        <p14:creationId xmlns:p14="http://schemas.microsoft.com/office/powerpoint/2010/main" val="116372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3D941CD-7C12-46C7-A35A-A906BA7086DC}" type="datetimeFigureOut">
              <a:rPr lang="ru-RU"/>
              <a:pPr>
                <a:defRPr/>
              </a:pPr>
              <a:t>15.03.2023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D1E3DCA-1A6C-4ACE-B70A-D263C4B3D3E2}" type="slidenum">
              <a:rPr lang="ru-RU" altLang="ru-RU"/>
              <a:pPr>
                <a:defRPr/>
              </a:pPr>
              <a:t>‹#›</a:t>
            </a:fld>
            <a:endParaRPr lang="ru-RU" altLang="ru-RU"/>
          </a:p>
        </p:txBody>
      </p:sp>
    </p:spTree>
    <p:extLst>
      <p:ext uri="{BB962C8B-B14F-4D97-AF65-F5344CB8AC3E}">
        <p14:creationId xmlns:p14="http://schemas.microsoft.com/office/powerpoint/2010/main" val="172639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035B581-0341-4B53-90EE-3BB773DE3B9E}" type="datetimeFigureOut">
              <a:rPr lang="ru-RU"/>
              <a:pPr>
                <a:defRPr/>
              </a:pPr>
              <a:t>15.03.2023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7FEB647-9F0A-46EC-8D80-FC576C82EC99}" type="slidenum">
              <a:rPr lang="ru-RU" altLang="ru-RU"/>
              <a:pPr>
                <a:defRPr/>
              </a:pPr>
              <a:t>‹#›</a:t>
            </a:fld>
            <a:endParaRPr lang="ru-RU" altLang="ru-RU"/>
          </a:p>
        </p:txBody>
      </p:sp>
    </p:spTree>
    <p:extLst>
      <p:ext uri="{BB962C8B-B14F-4D97-AF65-F5344CB8AC3E}">
        <p14:creationId xmlns:p14="http://schemas.microsoft.com/office/powerpoint/2010/main" val="193050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99A3737-8827-4D73-A95E-CB7AB18E17E4}" type="datetimeFigureOut">
              <a:rPr lang="ru-RU"/>
              <a:pPr>
                <a:defRPr/>
              </a:pPr>
              <a:t>15.03.2023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BA7B7F9-7D17-4FF6-818A-6D61CDD6F3A7}" type="slidenum">
              <a:rPr lang="ru-RU" altLang="ru-RU"/>
              <a:pPr>
                <a:defRPr/>
              </a:pPr>
              <a:t>‹#›</a:t>
            </a:fld>
            <a:endParaRPr lang="ru-RU" altLang="ru-RU"/>
          </a:p>
        </p:txBody>
      </p:sp>
    </p:spTree>
    <p:extLst>
      <p:ext uri="{BB962C8B-B14F-4D97-AF65-F5344CB8AC3E}">
        <p14:creationId xmlns:p14="http://schemas.microsoft.com/office/powerpoint/2010/main" val="418754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DB7E5B3-E463-4A0C-9F72-81B1222F0F98}" type="datetimeFigureOut">
              <a:rPr lang="ru-RU"/>
              <a:pPr>
                <a:defRPr/>
              </a:pPr>
              <a:t>15.03.2023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9AE7B7-959F-4A65-8361-8580EBC9EC17}" type="slidenum">
              <a:rPr lang="ru-RU" altLang="ru-RU"/>
              <a:pPr>
                <a:defRPr/>
              </a:pPr>
              <a:t>‹#›</a:t>
            </a:fld>
            <a:endParaRPr lang="ru-RU" altLang="ru-RU"/>
          </a:p>
        </p:txBody>
      </p:sp>
    </p:spTree>
    <p:extLst>
      <p:ext uri="{BB962C8B-B14F-4D97-AF65-F5344CB8AC3E}">
        <p14:creationId xmlns:p14="http://schemas.microsoft.com/office/powerpoint/2010/main" val="174004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F7D6AFA-6ED6-4064-8AAF-BD16324794FE}" type="datetimeFigureOut">
              <a:rPr lang="ru-RU"/>
              <a:pPr>
                <a:defRPr/>
              </a:pPr>
              <a:t>15.03.2023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A361AB6-F4D1-4AB4-A7B2-FD8FF5A113C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mn-cs"/>
              </a:defRPr>
            </a:lvl1pPr>
          </a:lstStyle>
          <a:p>
            <a:pPr>
              <a:defRPr/>
            </a:pPr>
            <a:endParaRPr lang="ru-RU" alt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mn-cs"/>
              </a:defRPr>
            </a:lvl1pPr>
          </a:lstStyle>
          <a:p>
            <a:pPr>
              <a:defRPr/>
            </a:pPr>
            <a:endParaRPr lang="ru-RU" alt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FA24FC55-4C94-4011-A87E-458F10C58EE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365125"/>
            <a:ext cx="10833100" cy="5595938"/>
          </a:xfrm>
        </p:spPr>
        <p:txBody>
          <a:bodyPr/>
          <a:lstStyle/>
          <a:p>
            <a:pPr eaLnBrk="1" fontAlgn="auto" hangingPunct="1">
              <a:spcBef>
                <a:spcPts val="1000"/>
              </a:spcBef>
              <a:spcAft>
                <a:spcPts val="0"/>
              </a:spcAft>
              <a:defRPr/>
            </a:pPr>
            <a:r>
              <a:rPr lang="ru-RU" sz="2800" dirty="0" smtClean="0">
                <a:solidFill>
                  <a:srgbClr val="0070C0"/>
                </a:solidFill>
                <a:latin typeface="Calibri"/>
                <a:ea typeface="+mn-ea"/>
                <a:cs typeface="+mn-cs"/>
              </a:rPr>
              <a:t> </a:t>
            </a:r>
            <a:r>
              <a:rPr lang="ru-RU" sz="3600" b="1" dirty="0" smtClean="0">
                <a:solidFill>
                  <a:srgbClr val="0070C0"/>
                </a:solidFill>
                <a:latin typeface="Calibri"/>
                <a:ea typeface="+mn-ea"/>
                <a:cs typeface="+mn-cs"/>
              </a:rPr>
              <a:t>Ошибки:</a:t>
            </a:r>
            <a:r>
              <a:rPr lang="ru-RU" sz="2800" dirty="0" smtClean="0">
                <a:solidFill>
                  <a:srgbClr val="0070C0"/>
                </a:solidFill>
                <a:latin typeface="Calibri"/>
                <a:ea typeface="+mn-ea"/>
                <a:cs typeface="+mn-cs"/>
              </a:rPr>
              <a:t/>
            </a:r>
            <a:br>
              <a:rPr lang="ru-RU" sz="2800" dirty="0" smtClean="0">
                <a:solidFill>
                  <a:srgbClr val="0070C0"/>
                </a:solidFill>
                <a:latin typeface="Calibri"/>
                <a:ea typeface="+mn-ea"/>
                <a:cs typeface="+mn-cs"/>
              </a:rPr>
            </a:br>
            <a:r>
              <a:rPr lang="ru-RU" sz="2800" dirty="0" smtClean="0">
                <a:solidFill>
                  <a:srgbClr val="FF0000"/>
                </a:solidFill>
                <a:latin typeface="Calibri"/>
                <a:ea typeface="+mn-ea"/>
                <a:cs typeface="+mn-cs"/>
              </a:rPr>
              <a:t>Диагностические</a:t>
            </a:r>
            <a:br>
              <a:rPr lang="ru-RU" sz="2800" dirty="0" smtClean="0">
                <a:solidFill>
                  <a:srgbClr val="FF0000"/>
                </a:solidFill>
                <a:latin typeface="Calibri"/>
                <a:ea typeface="+mn-ea"/>
                <a:cs typeface="+mn-cs"/>
              </a:rPr>
            </a:br>
            <a:r>
              <a:rPr lang="ru-RU" sz="2800" dirty="0" smtClean="0">
                <a:solidFill>
                  <a:srgbClr val="FF0000"/>
                </a:solidFill>
                <a:latin typeface="Calibri"/>
                <a:ea typeface="+mn-ea"/>
                <a:cs typeface="+mn-cs"/>
              </a:rPr>
              <a:t>Тактические (на клинических этапах)</a:t>
            </a:r>
            <a:br>
              <a:rPr lang="ru-RU" sz="2800" dirty="0" smtClean="0">
                <a:solidFill>
                  <a:srgbClr val="FF0000"/>
                </a:solidFill>
                <a:latin typeface="Calibri"/>
                <a:ea typeface="+mn-ea"/>
                <a:cs typeface="+mn-cs"/>
              </a:rPr>
            </a:br>
            <a:r>
              <a:rPr lang="ru-RU" sz="2800" dirty="0" smtClean="0">
                <a:solidFill>
                  <a:srgbClr val="FF0000"/>
                </a:solidFill>
                <a:latin typeface="Calibri"/>
                <a:ea typeface="+mn-ea"/>
                <a:cs typeface="+mn-cs"/>
              </a:rPr>
              <a:t>Лабораторные</a:t>
            </a:r>
            <a:r>
              <a:rPr lang="ru-RU" sz="2800" dirty="0" smtClean="0">
                <a:solidFill>
                  <a:srgbClr val="0070C0"/>
                </a:solidFill>
                <a:latin typeface="Calibri"/>
                <a:ea typeface="+mn-ea"/>
                <a:cs typeface="+mn-cs"/>
              </a:rPr>
              <a:t/>
            </a:r>
            <a:br>
              <a:rPr lang="ru-RU" sz="2800" dirty="0" smtClean="0">
                <a:solidFill>
                  <a:srgbClr val="0070C0"/>
                </a:solidFill>
                <a:latin typeface="Calibri"/>
                <a:ea typeface="+mn-ea"/>
                <a:cs typeface="+mn-cs"/>
              </a:rPr>
            </a:br>
            <a:r>
              <a:rPr lang="ru-RU" sz="2800" dirty="0" smtClean="0">
                <a:solidFill>
                  <a:srgbClr val="0070C0"/>
                </a:solidFill>
                <a:latin typeface="Calibri"/>
                <a:ea typeface="+mn-ea"/>
                <a:cs typeface="+mn-cs"/>
              </a:rPr>
              <a:t/>
            </a:r>
            <a:br>
              <a:rPr lang="ru-RU" sz="2800" dirty="0" smtClean="0">
                <a:solidFill>
                  <a:srgbClr val="0070C0"/>
                </a:solidFill>
                <a:latin typeface="Calibri"/>
                <a:ea typeface="+mn-ea"/>
                <a:cs typeface="+mn-cs"/>
              </a:rPr>
            </a:br>
            <a:r>
              <a:rPr lang="ru-RU" sz="2800" dirty="0" smtClean="0">
                <a:solidFill>
                  <a:srgbClr val="7030A0"/>
                </a:solidFill>
                <a:latin typeface="Calibri"/>
                <a:ea typeface="+mn-ea"/>
                <a:cs typeface="+mn-cs"/>
              </a:rPr>
              <a:t>В зависимости от характера последствий </a:t>
            </a:r>
            <a:r>
              <a:rPr lang="ru-RU" sz="2800" b="1" dirty="0" smtClean="0">
                <a:solidFill>
                  <a:srgbClr val="7030A0"/>
                </a:solidFill>
                <a:latin typeface="Calibri"/>
                <a:ea typeface="+mn-ea"/>
                <a:cs typeface="+mn-cs"/>
              </a:rPr>
              <a:t>врачебные ошибки</a:t>
            </a:r>
            <a:r>
              <a:rPr lang="ru-RU" sz="2800" dirty="0" smtClean="0">
                <a:solidFill>
                  <a:srgbClr val="7030A0"/>
                </a:solidFill>
                <a:latin typeface="Calibri"/>
                <a:ea typeface="+mn-ea"/>
                <a:cs typeface="+mn-cs"/>
              </a:rPr>
              <a:t> делят:</a:t>
            </a:r>
            <a:br>
              <a:rPr lang="ru-RU" sz="2800" dirty="0" smtClean="0">
                <a:solidFill>
                  <a:srgbClr val="7030A0"/>
                </a:solidFill>
                <a:latin typeface="Calibri"/>
                <a:ea typeface="+mn-ea"/>
                <a:cs typeface="+mn-cs"/>
              </a:rPr>
            </a:br>
            <a:r>
              <a:rPr lang="ru-RU" sz="2800" dirty="0" smtClean="0">
                <a:solidFill>
                  <a:srgbClr val="7030A0"/>
                </a:solidFill>
                <a:latin typeface="Calibri"/>
                <a:ea typeface="+mn-ea"/>
                <a:cs typeface="+mn-cs"/>
              </a:rPr>
              <a:t>1. Ошибки, не вызывающие клинических осложнений.</a:t>
            </a:r>
            <a:br>
              <a:rPr lang="ru-RU" sz="2800" dirty="0" smtClean="0">
                <a:solidFill>
                  <a:srgbClr val="7030A0"/>
                </a:solidFill>
                <a:latin typeface="Calibri"/>
                <a:ea typeface="+mn-ea"/>
                <a:cs typeface="+mn-cs"/>
              </a:rPr>
            </a:br>
            <a:r>
              <a:rPr lang="ru-RU" sz="2800" dirty="0" smtClean="0">
                <a:solidFill>
                  <a:srgbClr val="7030A0"/>
                </a:solidFill>
                <a:latin typeface="Calibri"/>
                <a:ea typeface="+mn-ea"/>
                <a:cs typeface="+mn-cs"/>
              </a:rPr>
              <a:t>2. Ошибки, приводящие к обратимым клиническим осложнениям.</a:t>
            </a:r>
            <a:br>
              <a:rPr lang="ru-RU" sz="2800" dirty="0" smtClean="0">
                <a:solidFill>
                  <a:srgbClr val="7030A0"/>
                </a:solidFill>
                <a:latin typeface="Calibri"/>
                <a:ea typeface="+mn-ea"/>
                <a:cs typeface="+mn-cs"/>
              </a:rPr>
            </a:br>
            <a:r>
              <a:rPr lang="ru-RU" sz="2800" dirty="0" smtClean="0">
                <a:solidFill>
                  <a:srgbClr val="7030A0"/>
                </a:solidFill>
                <a:latin typeface="Calibri"/>
                <a:ea typeface="+mn-ea"/>
                <a:cs typeface="+mn-cs"/>
              </a:rPr>
              <a:t>3. Ошибки, обуславливающие необратимые клинические осложнения.</a:t>
            </a:r>
            <a:br>
              <a:rPr lang="ru-RU" sz="2800" dirty="0" smtClean="0">
                <a:solidFill>
                  <a:srgbClr val="7030A0"/>
                </a:solidFill>
                <a:latin typeface="Calibri"/>
                <a:ea typeface="+mn-ea"/>
                <a:cs typeface="+mn-cs"/>
              </a:rPr>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546225"/>
            <a:ext cx="54054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http://dentorion.ru/images/page/24fa3413537ca8f44dd6eb5d66a4c2b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475" y="1546225"/>
            <a:ext cx="54054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3"/>
          <p:cNvSpPr>
            <a:spLocks noGrp="1"/>
          </p:cNvSpPr>
          <p:nvPr>
            <p:ph type="title"/>
          </p:nvPr>
        </p:nvSpPr>
        <p:spPr/>
        <p:txBody>
          <a:bodyPr/>
          <a:lstStyle/>
          <a:p>
            <a:endParaRPr lang="ru-RU" altLang="ru-RU" smtClean="0"/>
          </a:p>
        </p:txBody>
      </p:sp>
      <p:pic>
        <p:nvPicPr>
          <p:cNvPr id="27651" name="Picture 2" descr="https://static.stomatologclub.ru/uploads/5d/26/be824bfbee14b2030c789a164c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395413"/>
            <a:ext cx="69072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358775" y="365125"/>
            <a:ext cx="11423650" cy="4322763"/>
          </a:xfrm>
        </p:spPr>
        <p:txBody>
          <a:bodyPr/>
          <a:lstStyle/>
          <a:p>
            <a:r>
              <a:rPr lang="ru-RU" altLang="ru-RU" sz="2800" smtClean="0"/>
              <a:t/>
            </a:r>
            <a:br>
              <a:rPr lang="ru-RU" altLang="ru-RU" sz="2800" smtClean="0"/>
            </a:br>
            <a:r>
              <a:rPr lang="ru-RU" altLang="ru-RU" sz="2800" smtClean="0"/>
              <a:t>- повреждения модели;</a:t>
            </a:r>
            <a:br>
              <a:rPr lang="ru-RU" altLang="ru-RU" sz="2800" smtClean="0"/>
            </a:br>
            <a:r>
              <a:rPr lang="ru-RU" altLang="ru-RU" sz="2800" smtClean="0"/>
              <a:t>  - отсутствие изоляции в области острых костных выступов;</a:t>
            </a:r>
            <a:br>
              <a:rPr lang="ru-RU" altLang="ru-RU" sz="2800" smtClean="0"/>
            </a:br>
            <a:r>
              <a:rPr lang="ru-RU" altLang="ru-RU" sz="2800" smtClean="0"/>
              <a:t>- отсутствие изоляции или чрезмерная изоляция нёбного валика; </a:t>
            </a:r>
            <a:br>
              <a:rPr lang="ru-RU" altLang="ru-RU" sz="2800" smtClean="0"/>
            </a:br>
            <a:r>
              <a:rPr lang="ru-RU" altLang="ru-RU" sz="2800" smtClean="0"/>
              <a:t>- деформация модели при прессовании пластмассы;</a:t>
            </a:r>
            <a:br>
              <a:rPr lang="ru-RU" altLang="ru-RU" sz="2800" smtClean="0"/>
            </a:br>
            <a:r>
              <a:rPr lang="ru-RU" altLang="ru-RU" sz="2800" smtClean="0"/>
              <a:t>- ошибки при проверке конструкции протеза;</a:t>
            </a:r>
            <a:br>
              <a:rPr lang="ru-RU" altLang="ru-RU" sz="2800" smtClean="0"/>
            </a:br>
            <a:r>
              <a:rPr lang="ru-RU" altLang="ru-RU" sz="2800" smtClean="0"/>
              <a:t>- неумение правильно оценить качество протезов;</a:t>
            </a:r>
            <a:br>
              <a:rPr lang="ru-RU" altLang="ru-RU" sz="2800" smtClean="0"/>
            </a:br>
            <a:r>
              <a:rPr lang="ru-RU" altLang="ru-RU" sz="2800" smtClean="0"/>
              <a:t>- плохо проведена беседа с пациентом о правилах пользования протезом, сроках контрольных осмотров;</a:t>
            </a:r>
            <a:br>
              <a:rPr lang="ru-RU" altLang="ru-RU" sz="2800" smtClean="0"/>
            </a:br>
            <a:r>
              <a:rPr lang="ru-RU" altLang="ru-RU" sz="2800" smtClean="0"/>
              <a:t> - удлиненный, укороченный или истонченный край протеза; </a:t>
            </a:r>
            <a:br>
              <a:rPr lang="ru-RU" altLang="ru-RU" sz="2800" smtClean="0"/>
            </a:br>
            <a:r>
              <a:rPr lang="ru-RU" altLang="ru-RU" sz="2800" smtClean="0"/>
              <a:t>- множественные коррекции.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Вадим\Documents\Библиотека\Статьи\Ортоп. стоматология\Замковые крепления\Замковые крепления Перевезенцев\Фото (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132263"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p:cNvSpPr txBox="1">
            <a:spLocks noChangeArrowheads="1"/>
          </p:cNvSpPr>
          <p:nvPr/>
        </p:nvSpPr>
        <p:spPr bwMode="auto">
          <a:xfrm>
            <a:off x="5738813" y="142875"/>
            <a:ext cx="52339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a:latin typeface="Arial" panose="020B0604020202020204" pitchFamily="34" charset="0"/>
              </a:rPr>
              <a:t> протез с укороченными границами базиса и несоответствием цвета между несъемным и съемным протезом.</a:t>
            </a:r>
          </a:p>
        </p:txBody>
      </p:sp>
      <p:pic>
        <p:nvPicPr>
          <p:cNvPr id="29700" name="Picture 2" descr="F:\ПРЕЗЕНТАЦИИ ВСЕ\Ортопедия\Фото по ортопедии\ Бюгель на замках\Разрезной замок\DSCN01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3286125"/>
            <a:ext cx="863123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415925" y="365125"/>
            <a:ext cx="11136313" cy="5364163"/>
          </a:xfrm>
        </p:spPr>
        <p:txBody>
          <a:bodyPr/>
          <a:lstStyle/>
          <a:p>
            <a:r>
              <a:rPr lang="ru-RU" altLang="ru-RU" sz="2800" smtClean="0">
                <a:solidFill>
                  <a:srgbClr val="FF0000"/>
                </a:solidFill>
              </a:rPr>
              <a:t>Осложнения:</a:t>
            </a:r>
            <a:r>
              <a:rPr lang="ru-RU" altLang="ru-RU" sz="2800" smtClean="0"/>
              <a:t/>
            </a:r>
            <a:br>
              <a:rPr lang="ru-RU" altLang="ru-RU" sz="2800" smtClean="0"/>
            </a:br>
            <a:r>
              <a:rPr lang="ru-RU" altLang="ru-RU" sz="2800" smtClean="0"/>
              <a:t>- плохая фиксация и устойчивость протезов;</a:t>
            </a:r>
            <a:br>
              <a:rPr lang="ru-RU" altLang="ru-RU" sz="2800" smtClean="0"/>
            </a:br>
            <a:r>
              <a:rPr lang="ru-RU" altLang="ru-RU" sz="2800" smtClean="0"/>
              <a:t>- осложнения со стороны височно-нижнечелюстного сустава при неправильном определении центрального соотношения или высоты нижнего отдела лица;</a:t>
            </a:r>
            <a:br>
              <a:rPr lang="ru-RU" altLang="ru-RU" sz="2800" smtClean="0"/>
            </a:br>
            <a:r>
              <a:rPr lang="ru-RU" altLang="ru-RU" sz="2800" smtClean="0"/>
              <a:t>- баланс протеза;</a:t>
            </a:r>
            <a:br>
              <a:rPr lang="ru-RU" altLang="ru-RU" sz="2800" smtClean="0"/>
            </a:br>
            <a:r>
              <a:rPr lang="ru-RU" altLang="ru-RU" sz="2800" smtClean="0"/>
              <a:t>- перегрузка пародонта опорных зубов;</a:t>
            </a:r>
            <a:br>
              <a:rPr lang="ru-RU" altLang="ru-RU" sz="2800" smtClean="0"/>
            </a:br>
            <a:r>
              <a:rPr lang="ru-RU" altLang="ru-RU" sz="2800" smtClean="0"/>
              <a:t>- микротравмы десневого края и межзубных сосочков;</a:t>
            </a:r>
            <a:br>
              <a:rPr lang="ru-RU" altLang="ru-RU" sz="2800" smtClean="0"/>
            </a:br>
            <a:r>
              <a:rPr lang="ru-RU" altLang="ru-RU" sz="2800" smtClean="0"/>
              <a:t>- декубитальные язвы, эрозии;</a:t>
            </a:r>
            <a:br>
              <a:rPr lang="ru-RU" altLang="ru-RU" sz="2800" smtClean="0"/>
            </a:br>
            <a:r>
              <a:rPr lang="ru-RU" altLang="ru-RU" sz="2800" smtClean="0"/>
              <a:t>- травматический папилломатоз;</a:t>
            </a:r>
            <a:br>
              <a:rPr lang="ru-RU" altLang="ru-RU" sz="2800" smtClean="0"/>
            </a:br>
            <a:r>
              <a:rPr lang="ru-RU" altLang="ru-RU" sz="2800" smtClean="0"/>
              <a:t>- образование "болтающегося" альвеолярного гребня.</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Объект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1588" y="1670050"/>
            <a:ext cx="616743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2"/>
          <p:cNvSpPr>
            <a:spLocks noGrp="1"/>
          </p:cNvSpPr>
          <p:nvPr>
            <p:ph idx="1"/>
          </p:nvPr>
        </p:nvSpPr>
        <p:spPr>
          <a:xfrm>
            <a:off x="606425" y="609600"/>
            <a:ext cx="10515600" cy="4351338"/>
          </a:xfrm>
        </p:spPr>
        <p:txBody>
          <a:bodyPr/>
          <a:lstStyle/>
          <a:p>
            <a:r>
              <a:rPr lang="ru-RU" altLang="ru-RU" smtClean="0"/>
              <a:t> побочным действиям съемных протезов следует отнести перегрузку пародонта опорных зубов. Травматический пародонтит может развиться под влиянием: </a:t>
            </a:r>
          </a:p>
          <a:p>
            <a:r>
              <a:rPr lang="ru-RU" altLang="ru-RU" smtClean="0"/>
              <a:t>1) кламмеров из-за их малого количества, неправильного изготовления, неправильного выбора опорных зубов (без учета состояния пародонта н микрозкскурсин протеза в процессе приема пищи); </a:t>
            </a:r>
          </a:p>
          <a:p>
            <a:r>
              <a:rPr lang="ru-RU" altLang="ru-RU" smtClean="0"/>
              <a:t>2) микротравм десневого края и межзубных сосочков вследствие некачественного воспроизведения края протеза, прилегающего к этим участкам, н усиливающихся микроэкскурсий протеза.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endParaRPr lang="ru-RU" altLang="ru-RU" smtClean="0"/>
          </a:p>
        </p:txBody>
      </p:sp>
      <p:sp>
        <p:nvSpPr>
          <p:cNvPr id="34819" name="Содержимое 2"/>
          <p:cNvSpPr>
            <a:spLocks noGrp="1"/>
          </p:cNvSpPr>
          <p:nvPr>
            <p:ph idx="1"/>
          </p:nvPr>
        </p:nvSpPr>
        <p:spPr/>
        <p:txBody>
          <a:bodyPr/>
          <a:lstStyle/>
          <a:p>
            <a:endParaRPr lang="ru-RU" altLang="ru-RU"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560513"/>
            <a:ext cx="753427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3"/>
          <p:cNvSpPr txBox="1">
            <a:spLocks noChangeArrowheads="1"/>
          </p:cNvSpPr>
          <p:nvPr/>
        </p:nvSpPr>
        <p:spPr bwMode="auto">
          <a:xfrm>
            <a:off x="385763" y="360363"/>
            <a:ext cx="11153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3600"/>
              <a:t>Стоматит в результате непереносимости материалов конструкции бюгельного протеза</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0" y="0"/>
            <a:ext cx="11860213"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2400" b="1">
                <a:solidFill>
                  <a:srgbClr val="0070C0"/>
                </a:solidFill>
                <a:latin typeface="Arial" panose="020B0604020202020204" pitchFamily="34" charset="0"/>
              </a:rPr>
              <a:t>	</a:t>
            </a:r>
            <a:r>
              <a:rPr lang="ru-RU" altLang="ru-RU" sz="3200" b="1">
                <a:solidFill>
                  <a:srgbClr val="002060"/>
                </a:solidFill>
                <a:latin typeface="Arial" panose="020B0604020202020204" pitchFamily="34" charset="0"/>
              </a:rPr>
              <a:t>Роль сопутствующей патологии  ( парафункции жевательных мышц и щелканье зубами, бруксизм )</a:t>
            </a:r>
          </a:p>
          <a:p>
            <a:pPr eaLnBrk="1" hangingPunct="1">
              <a:lnSpc>
                <a:spcPct val="100000"/>
              </a:lnSpc>
              <a:spcBef>
                <a:spcPct val="0"/>
              </a:spcBef>
              <a:buFontTx/>
              <a:buNone/>
            </a:pPr>
            <a:endParaRPr lang="ru-RU" altLang="ru-RU" sz="3200">
              <a:latin typeface="Arial" panose="020B0604020202020204" pitchFamily="34" charset="0"/>
            </a:endParaRPr>
          </a:p>
          <a:p>
            <a:pPr eaLnBrk="1" hangingPunct="1">
              <a:lnSpc>
                <a:spcPct val="100000"/>
              </a:lnSpc>
              <a:spcBef>
                <a:spcPct val="0"/>
              </a:spcBef>
              <a:buFontTx/>
              <a:buNone/>
            </a:pPr>
            <a:r>
              <a:rPr lang="ru-RU" altLang="ru-RU" sz="3200">
                <a:latin typeface="Arial" panose="020B0604020202020204" pitchFamily="34" charset="0"/>
              </a:rPr>
              <a:t>	Парафункции могут возникнуть при пользовании бюгельным протезом из-за не откорректированной окклюзии или не удовлетворительной фиксации. </a:t>
            </a:r>
          </a:p>
          <a:p>
            <a:pPr eaLnBrk="1" hangingPunct="1">
              <a:lnSpc>
                <a:spcPct val="100000"/>
              </a:lnSpc>
              <a:spcBef>
                <a:spcPct val="0"/>
              </a:spcBef>
              <a:buFontTx/>
              <a:buNone/>
            </a:pPr>
            <a:r>
              <a:rPr lang="ru-RU" altLang="ru-RU" sz="3200">
                <a:latin typeface="Arial" panose="020B0604020202020204" pitchFamily="34" charset="0"/>
              </a:rPr>
              <a:t>	 Скрежетание и щелканье зубами приводит к возникновению гиперемии, истончению слизистой оболочки и атрофии  тканей протезного ложа.</a:t>
            </a:r>
          </a:p>
          <a:p>
            <a:pPr eaLnBrk="1" hangingPunct="1">
              <a:lnSpc>
                <a:spcPct val="100000"/>
              </a:lnSpc>
              <a:spcBef>
                <a:spcPct val="0"/>
              </a:spcBef>
              <a:buFontTx/>
              <a:buNone/>
            </a:pPr>
            <a:r>
              <a:rPr lang="ru-RU" altLang="ru-RU" sz="3200">
                <a:latin typeface="Arial" panose="020B0604020202020204" pitchFamily="34" charset="0"/>
              </a:rPr>
              <a:t>	Постоянное скрежетание или сильное смыкание зубов приводят к быстрому истиранию искусственных зубов, сколу облицовки гнезд матриц, перегрузки опорных зубов, поломкам базиса протеза или замков.</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538163" y="365125"/>
            <a:ext cx="11128375" cy="6162675"/>
          </a:xfrm>
        </p:spPr>
        <p:txBody>
          <a:bodyPr/>
          <a:lstStyle/>
          <a:p>
            <a:r>
              <a:rPr lang="ru-RU" altLang="ru-RU" sz="2400" smtClean="0"/>
              <a:t>возможны </a:t>
            </a:r>
            <a:r>
              <a:rPr lang="ru-RU" altLang="ru-RU" sz="2400" smtClean="0">
                <a:solidFill>
                  <a:srgbClr val="FF0000"/>
                </a:solidFill>
              </a:rPr>
              <a:t>диагностические</a:t>
            </a:r>
            <a:r>
              <a:rPr lang="ru-RU" altLang="ru-RU" sz="2400" smtClean="0"/>
              <a:t> ошибки:</a:t>
            </a:r>
            <a:br>
              <a:rPr lang="ru-RU" altLang="ru-RU" sz="2400" smtClean="0"/>
            </a:br>
            <a:r>
              <a:rPr lang="ru-RU" altLang="ru-RU" sz="2400" smtClean="0"/>
              <a:t/>
            </a:r>
            <a:br>
              <a:rPr lang="ru-RU" altLang="ru-RU" sz="2400" smtClean="0"/>
            </a:br>
            <a:r>
              <a:rPr lang="ru-RU" altLang="ru-RU" sz="2400" smtClean="0"/>
              <a:t>•  неправильное определение показаний к выбору метода лечения;</a:t>
            </a:r>
            <a:br>
              <a:rPr lang="ru-RU" altLang="ru-RU" sz="2400" smtClean="0"/>
            </a:br>
            <a:r>
              <a:rPr lang="ru-RU" altLang="ru-RU" sz="2400" smtClean="0"/>
              <a:t>•  неправильно выбрана конструкция протеза;</a:t>
            </a:r>
            <a:br>
              <a:rPr lang="ru-RU" altLang="ru-RU" sz="2400" smtClean="0"/>
            </a:br>
            <a:r>
              <a:rPr lang="ru-RU" altLang="ru-RU" sz="2400" smtClean="0"/>
              <a:t>•  неправильно определена этапность лечения;</a:t>
            </a:r>
            <a:br>
              <a:rPr lang="ru-RU" altLang="ru-RU" sz="2400" smtClean="0"/>
            </a:br>
            <a:r>
              <a:rPr lang="ru-RU" altLang="ru-RU" sz="2400" smtClean="0"/>
              <a:t>•  не проведен анализ диагностических моделей; </a:t>
            </a:r>
            <a:br>
              <a:rPr lang="ru-RU" altLang="ru-RU" sz="2400" smtClean="0"/>
            </a:br>
            <a:r>
              <a:rPr lang="ru-RU" altLang="ru-RU" sz="2400" smtClean="0"/>
              <a:t>•   не определена высота нижнего отдела лица;</a:t>
            </a:r>
            <a:br>
              <a:rPr lang="ru-RU" altLang="ru-RU" sz="2400" smtClean="0"/>
            </a:br>
            <a:r>
              <a:rPr lang="ru-RU" altLang="ru-RU" sz="2400" smtClean="0"/>
              <a:t>• не диагностировано снижение высоты нижнего отдела лица; </a:t>
            </a:r>
            <a:br>
              <a:rPr lang="ru-RU" altLang="ru-RU" sz="2400" smtClean="0"/>
            </a:br>
            <a:r>
              <a:rPr lang="ru-RU" altLang="ru-RU" sz="2400" smtClean="0"/>
              <a:t>•  не проведена параллелометрия на диагностических моделях;</a:t>
            </a:r>
            <a:br>
              <a:rPr lang="ru-RU" altLang="ru-RU" sz="2400" smtClean="0"/>
            </a:br>
            <a:r>
              <a:rPr lang="ru-RU" altLang="ru-RU" sz="2400" smtClean="0"/>
              <a:t>•  необоснованное депульпирование зубов;</a:t>
            </a:r>
            <a:br>
              <a:rPr lang="ru-RU" altLang="ru-RU" sz="2400" smtClean="0"/>
            </a:br>
            <a:r>
              <a:rPr lang="ru-RU" altLang="ru-RU" sz="2400" smtClean="0"/>
              <a:t>•  не диагностировано состояние хронического пульпита или периодонтита, не определены показания к пломбированию канала зуба;</a:t>
            </a:r>
            <a:br>
              <a:rPr lang="ru-RU" altLang="ru-RU" sz="2400" smtClean="0"/>
            </a:br>
            <a:r>
              <a:rPr lang="ru-RU" altLang="ru-RU" sz="2400" smtClean="0"/>
              <a:t>•  не диагностирована патология височно-нижнечелюстного сустава;</a:t>
            </a:r>
            <a:br>
              <a:rPr lang="ru-RU" altLang="ru-RU" sz="2400" smtClean="0"/>
            </a:br>
            <a:r>
              <a:rPr lang="ru-RU" altLang="ru-RU" sz="2400" smtClean="0"/>
              <a:t>•  не диагностировано состояние пародонта;</a:t>
            </a:r>
            <a:br>
              <a:rPr lang="ru-RU" altLang="ru-RU" sz="2400" smtClean="0"/>
            </a:br>
            <a:r>
              <a:rPr lang="ru-RU" altLang="ru-RU" sz="2400" smtClean="0"/>
              <a:t>•  не определены показания к удалению зуба</a:t>
            </a:r>
            <a:br>
              <a:rPr lang="ru-RU" altLang="ru-RU" sz="2400" smtClean="0"/>
            </a:br>
            <a:endParaRPr lang="ru-RU" altLang="ru-RU" sz="24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5475" y="577850"/>
            <a:ext cx="4637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Стрелка вправо с вырезом 4"/>
          <p:cNvSpPr/>
          <p:nvPr/>
        </p:nvSpPr>
        <p:spPr>
          <a:xfrm rot="9636292">
            <a:off x="10610850" y="2660650"/>
            <a:ext cx="1214438" cy="581025"/>
          </a:xfrm>
          <a:prstGeom prst="notchedRightArrow">
            <a:avLst/>
          </a:prstGeom>
          <a:solidFill>
            <a:srgbClr val="9F11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8916" name="Прямоугольник 6"/>
          <p:cNvSpPr>
            <a:spLocks noChangeArrowheads="1"/>
          </p:cNvSpPr>
          <p:nvPr/>
        </p:nvSpPr>
        <p:spPr bwMode="auto">
          <a:xfrm>
            <a:off x="360363" y="331788"/>
            <a:ext cx="6615112"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b="1">
                <a:solidFill>
                  <a:srgbClr val="9F1144"/>
                </a:solidFill>
              </a:rPr>
              <a:t>Ошибки при получении рабочего оттиска </a:t>
            </a:r>
            <a:r>
              <a:rPr lang="ru-RU" altLang="ru-RU"/>
              <a:t>-  при чрезмерной компрессии слизистой оболочки протезного ложа отмечается травмирование и  боли под дугой и базисом протеза.  </a:t>
            </a:r>
          </a:p>
          <a:p>
            <a:pPr>
              <a:lnSpc>
                <a:spcPct val="100000"/>
              </a:lnSpc>
              <a:spcBef>
                <a:spcPct val="0"/>
              </a:spcBef>
              <a:buFontTx/>
              <a:buNone/>
            </a:pPr>
            <a:r>
              <a:rPr lang="ru-RU" altLang="ru-RU">
                <a:solidFill>
                  <a:srgbClr val="FF0000"/>
                </a:solidFill>
              </a:rPr>
              <a:t>На выбор слепочного материала и степень компрессии  влияет состояние слизистой оболочки протезного ложа. </a:t>
            </a:r>
          </a:p>
          <a:p>
            <a:pPr>
              <a:lnSpc>
                <a:spcPct val="100000"/>
              </a:lnSpc>
              <a:spcBef>
                <a:spcPct val="0"/>
              </a:spcBef>
              <a:buFontTx/>
              <a:buNone/>
            </a:pPr>
            <a:r>
              <a:rPr lang="ru-RU" altLang="ru-RU"/>
              <a:t>Правильно полученный дифференцированный  оттиск уменьшит опрокидывающий (вывихивающий) эффект при концевых дефектах.</a:t>
            </a:r>
          </a:p>
          <a:p>
            <a:pPr>
              <a:lnSpc>
                <a:spcPct val="100000"/>
              </a:lnSpc>
              <a:spcBef>
                <a:spcPct val="0"/>
              </a:spcBef>
              <a:buFontTx/>
              <a:buNone/>
            </a:pPr>
            <a:endParaRPr lang="ru-RU" altLang="ru-RU" sz="3200"/>
          </a:p>
          <a:p>
            <a:pPr>
              <a:lnSpc>
                <a:spcPct val="100000"/>
              </a:lnSpc>
              <a:spcBef>
                <a:spcPct val="0"/>
              </a:spcBef>
              <a:buFontTx/>
              <a:buNone/>
            </a:pPr>
            <a:endParaRPr lang="ru-RU" altLang="ru-RU" sz="3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ъект 2"/>
          <p:cNvSpPr>
            <a:spLocks noGrp="1"/>
          </p:cNvSpPr>
          <p:nvPr>
            <p:ph idx="1"/>
          </p:nvPr>
        </p:nvSpPr>
        <p:spPr>
          <a:xfrm>
            <a:off x="222250" y="360363"/>
            <a:ext cx="11747500" cy="6497637"/>
          </a:xfrm>
        </p:spPr>
        <p:txBody>
          <a:bodyPr/>
          <a:lstStyle/>
          <a:p>
            <a:pPr marL="0" indent="0">
              <a:buFont typeface="Arial" panose="020B0604020202020204" pitchFamily="34" charset="0"/>
              <a:buNone/>
            </a:pPr>
            <a:r>
              <a:rPr lang="ru-RU" altLang="ru-RU" sz="2400" smtClean="0"/>
              <a:t>Нижний край язычной дуги должен быть расположен таким образом, чтобы он не сдавливал ткани дна полости рта и не травмировал уздечку языка, когда они приподнимаются и опускаются в процессе физиологических актов жевания, глотания, речи, облизывания губ и т.д.</a:t>
            </a:r>
            <a:endParaRPr lang="ru-RU" altLang="ru-RU" sz="2400" smtClean="0">
              <a:latin typeface="Arial" panose="020B0604020202020204" pitchFamily="34" charset="0"/>
            </a:endParaRPr>
          </a:p>
          <a:p>
            <a:pPr marL="0" indent="0">
              <a:buFont typeface="Arial" panose="020B0604020202020204" pitchFamily="34" charset="0"/>
              <a:buNone/>
            </a:pPr>
            <a:endParaRPr lang="ru-RU" altLang="ru-RU" sz="2400" smtClean="0">
              <a:latin typeface="Arial" panose="020B0604020202020204" pitchFamily="34" charset="0"/>
            </a:endParaRPr>
          </a:p>
          <a:p>
            <a:pPr marL="0" indent="0">
              <a:buFont typeface="Arial" panose="020B0604020202020204" pitchFamily="34" charset="0"/>
              <a:buNone/>
            </a:pPr>
            <a:r>
              <a:rPr lang="ru-RU" altLang="ru-RU" sz="2400" smtClean="0"/>
              <a:t> Нижний край дуги должен быть чуть выше дна подъязычной переходной складки в момент её максимального верхнего положения при смещении языка к нёбу.</a:t>
            </a:r>
            <a:endParaRPr lang="ru-RU" altLang="ru-RU" sz="2400" smtClean="0">
              <a:latin typeface="Arial" panose="020B0604020202020204" pitchFamily="34" charset="0"/>
            </a:endParaRPr>
          </a:p>
          <a:p>
            <a:pPr marL="0" indent="0">
              <a:buFont typeface="Arial" panose="020B0604020202020204" pitchFamily="34" charset="0"/>
              <a:buNone/>
            </a:pPr>
            <a:endParaRPr lang="ru-RU" altLang="ru-RU" sz="2400" smtClean="0">
              <a:latin typeface="Arial" panose="020B0604020202020204" pitchFamily="34" charset="0"/>
            </a:endParaRPr>
          </a:p>
          <a:p>
            <a:pPr marL="0" indent="0">
              <a:buFont typeface="Arial" panose="020B0604020202020204" pitchFamily="34" charset="0"/>
              <a:buNone/>
            </a:pPr>
            <a:r>
              <a:rPr lang="ru-RU" altLang="ru-RU" sz="2400" b="1" smtClean="0"/>
              <a:t>Для правильного расположения дуги на нижней челюсти необходимо получать  </a:t>
            </a:r>
            <a:r>
              <a:rPr lang="ru-RU" altLang="ru-RU" sz="2400" b="1" u="sng" smtClean="0"/>
              <a:t>оттиски с использованием активных движений при формировании его краев</a:t>
            </a:r>
            <a:r>
              <a:rPr lang="ru-RU" altLang="ru-RU" sz="2400" b="1" smtClean="0"/>
              <a:t>, когда отображаются мягкие ткани во время  функции (выдвинутый язык до красной каймы губ, движения языка вправо, влево при полуоткрытом рте)</a:t>
            </a:r>
          </a:p>
          <a:p>
            <a:pPr marL="0" indent="0"/>
            <a:endParaRPr lang="ru-RU" altLang="ru-RU"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0"/>
            <a:ext cx="28575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2395538"/>
            <a:ext cx="29178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50" y="4770438"/>
            <a:ext cx="292576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4"/>
          <p:cNvSpPr txBox="1">
            <a:spLocks noChangeArrowheads="1"/>
          </p:cNvSpPr>
          <p:nvPr/>
        </p:nvSpPr>
        <p:spPr bwMode="auto">
          <a:xfrm>
            <a:off x="3463925" y="0"/>
            <a:ext cx="8145463"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b="1">
                <a:solidFill>
                  <a:srgbClr val="0070C0"/>
                </a:solidFill>
                <a:latin typeface="Arial" panose="020B0604020202020204" pitchFamily="34" charset="0"/>
              </a:rPr>
              <a:t>Клинический метод определения относительной глубины дна полости рта.</a:t>
            </a:r>
            <a:endParaRPr lang="ru-RU" altLang="ru-RU" i="1">
              <a:latin typeface="Arial" panose="020B0604020202020204" pitchFamily="34" charset="0"/>
            </a:endParaRPr>
          </a:p>
          <a:p>
            <a:pPr eaLnBrk="1" hangingPunct="1">
              <a:lnSpc>
                <a:spcPct val="100000"/>
              </a:lnSpc>
              <a:spcBef>
                <a:spcPct val="0"/>
              </a:spcBef>
              <a:buFontTx/>
              <a:buNone/>
            </a:pPr>
            <a:r>
              <a:rPr lang="ru-RU" altLang="ru-RU" i="1">
                <a:latin typeface="Arial" panose="020B0604020202020204" pitchFamily="34" charset="0"/>
              </a:rPr>
              <a:t>	Метод </a:t>
            </a:r>
            <a:r>
              <a:rPr lang="ru-RU" altLang="ru-RU">
                <a:latin typeface="Arial" panose="020B0604020202020204" pitchFamily="34" charset="0"/>
              </a:rPr>
              <a:t>заключается в измерении глубины дна полости рта относительно  десневых краев  зубов с язычной стороны при помощи пародонтального зонда. </a:t>
            </a:r>
          </a:p>
          <a:p>
            <a:pPr eaLnBrk="1" hangingPunct="1">
              <a:lnSpc>
                <a:spcPct val="100000"/>
              </a:lnSpc>
              <a:spcBef>
                <a:spcPct val="0"/>
              </a:spcBef>
              <a:buFontTx/>
              <a:buNone/>
            </a:pPr>
            <a:r>
              <a:rPr lang="ru-RU" altLang="ru-RU">
                <a:latin typeface="Arial" panose="020B0604020202020204" pitchFamily="34" charset="0"/>
              </a:rPr>
              <a:t>	В процессе измерений кончик языка пациента должен слегка касаться красной каймы верхней губы.</a:t>
            </a:r>
          </a:p>
          <a:p>
            <a:pPr eaLnBrk="1" hangingPunct="1">
              <a:lnSpc>
                <a:spcPct val="100000"/>
              </a:lnSpc>
              <a:spcBef>
                <a:spcPct val="0"/>
              </a:spcBef>
              <a:buFontTx/>
              <a:buNone/>
            </a:pPr>
            <a:r>
              <a:rPr lang="ru-RU" altLang="ru-RU">
                <a:latin typeface="Arial" panose="020B0604020202020204" pitchFamily="34" charset="0"/>
              </a:rPr>
              <a:t>Проведение этих измерений позволяет перенести их результаты как на диагностическую, так и на рабочую модели, гарантируя таким образом довольно выгодное местоположение нижнего края дуги.</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ъект 2"/>
          <p:cNvSpPr>
            <a:spLocks noGrp="1"/>
          </p:cNvSpPr>
          <p:nvPr>
            <p:ph idx="1"/>
          </p:nvPr>
        </p:nvSpPr>
        <p:spPr>
          <a:xfrm>
            <a:off x="222250" y="387350"/>
            <a:ext cx="11969750" cy="6470650"/>
          </a:xfrm>
        </p:spPr>
        <p:txBody>
          <a:bodyPr/>
          <a:lstStyle/>
          <a:p>
            <a:pPr marL="0" indent="0">
              <a:buFont typeface="Arial" panose="020B0604020202020204" pitchFamily="34" charset="0"/>
              <a:buNone/>
              <a:defRPr/>
            </a:pPr>
            <a:r>
              <a:rPr lang="ru-RU" altLang="ru-RU" sz="3600" b="1" dirty="0" smtClean="0">
                <a:solidFill>
                  <a:srgbClr val="0070C0"/>
                </a:solidFill>
              </a:rPr>
              <a:t>             </a:t>
            </a:r>
            <a:r>
              <a:rPr lang="ru-RU" altLang="ru-RU" sz="3200" b="1" dirty="0" smtClean="0">
                <a:solidFill>
                  <a:srgbClr val="0070C0"/>
                </a:solidFill>
              </a:rPr>
              <a:t>Подготовка опорных зубов :</a:t>
            </a:r>
          </a:p>
          <a:p>
            <a:pPr>
              <a:defRPr/>
            </a:pPr>
            <a:r>
              <a:rPr lang="ru-RU" altLang="ru-RU" sz="3200" dirty="0" smtClean="0"/>
              <a:t>Подготовка места для </a:t>
            </a:r>
            <a:r>
              <a:rPr lang="ru-RU" altLang="ru-RU" sz="3200" dirty="0" err="1" smtClean="0"/>
              <a:t>окклюзионных</a:t>
            </a:r>
            <a:r>
              <a:rPr lang="ru-RU" altLang="ru-RU" sz="3200" dirty="0" smtClean="0"/>
              <a:t> накладок.</a:t>
            </a:r>
          </a:p>
          <a:p>
            <a:pPr>
              <a:defRPr/>
            </a:pPr>
            <a:r>
              <a:rPr lang="ru-RU" altLang="ru-RU" sz="3200" dirty="0" smtClean="0"/>
              <a:t>Иммобилизация недостаточно устойчивых или чрезмерно нагруженных зубов (изготовление </a:t>
            </a:r>
            <a:r>
              <a:rPr lang="ru-RU" altLang="ru-RU" sz="3200" dirty="0" err="1" smtClean="0"/>
              <a:t>коронковой</a:t>
            </a:r>
            <a:r>
              <a:rPr lang="ru-RU" altLang="ru-RU" sz="3200" dirty="0" smtClean="0"/>
              <a:t> шины).</a:t>
            </a:r>
          </a:p>
          <a:p>
            <a:pPr>
              <a:defRPr/>
            </a:pPr>
            <a:r>
              <a:rPr lang="ru-RU" altLang="ru-RU" sz="3200" dirty="0" smtClean="0"/>
              <a:t>Изменение контуров опорных зубов: </a:t>
            </a:r>
          </a:p>
          <a:p>
            <a:pPr marL="0" indent="0">
              <a:buFont typeface="Arial" panose="020B0604020202020204" pitchFamily="34" charset="0"/>
              <a:buNone/>
              <a:defRPr/>
            </a:pPr>
            <a:r>
              <a:rPr lang="ru-RU" altLang="ru-RU" sz="3200" dirty="0" smtClean="0"/>
              <a:t>- </a:t>
            </a:r>
            <a:r>
              <a:rPr lang="ru-RU" altLang="ru-RU" sz="3200" dirty="0" err="1" smtClean="0"/>
              <a:t>сошлифовывание</a:t>
            </a:r>
            <a:r>
              <a:rPr lang="ru-RU" altLang="ru-RU" sz="3200" dirty="0" smtClean="0"/>
              <a:t> эмали в зонах препятствий  + </a:t>
            </a:r>
            <a:r>
              <a:rPr lang="ru-RU" altLang="ru-RU" sz="3200" dirty="0" err="1" smtClean="0"/>
              <a:t>ремтерамия</a:t>
            </a:r>
            <a:r>
              <a:rPr lang="ru-RU" altLang="ru-RU" sz="3200" dirty="0" smtClean="0"/>
              <a:t>;</a:t>
            </a:r>
          </a:p>
          <a:p>
            <a:pPr marL="0" indent="0">
              <a:buFont typeface="Arial" panose="020B0604020202020204" pitchFamily="34" charset="0"/>
              <a:buNone/>
              <a:defRPr/>
            </a:pPr>
            <a:r>
              <a:rPr lang="ru-RU" altLang="ru-RU" sz="3200" dirty="0" smtClean="0"/>
              <a:t>- изменение положения межевой линии путем </a:t>
            </a:r>
            <a:r>
              <a:rPr lang="ru-RU" altLang="ru-RU" sz="3200" dirty="0" err="1" smtClean="0"/>
              <a:t>сошлифовывания</a:t>
            </a:r>
            <a:r>
              <a:rPr lang="ru-RU" altLang="ru-RU" sz="3200" dirty="0" smtClean="0"/>
              <a:t> эмали+ </a:t>
            </a:r>
            <a:r>
              <a:rPr lang="ru-RU" altLang="ru-RU" sz="3200" dirty="0" err="1" smtClean="0"/>
              <a:t>ремтерапия</a:t>
            </a:r>
            <a:r>
              <a:rPr lang="ru-RU" altLang="ru-RU" sz="3200" dirty="0" smtClean="0"/>
              <a:t> или протравливание + добавление композитного материала на поверхность зуба для смещения межевой линии  к </a:t>
            </a:r>
            <a:r>
              <a:rPr lang="ru-RU" altLang="ru-RU" sz="3200" dirty="0" err="1" smtClean="0"/>
              <a:t>десневому</a:t>
            </a:r>
            <a:r>
              <a:rPr lang="ru-RU" altLang="ru-RU" sz="3200" dirty="0" smtClean="0"/>
              <a:t> краю → повышение эстетичности;</a:t>
            </a:r>
          </a:p>
          <a:p>
            <a:pPr marL="0" indent="0">
              <a:buFont typeface="Arial" panose="020B0604020202020204" pitchFamily="34" charset="0"/>
              <a:buNone/>
              <a:defRPr/>
            </a:pPr>
            <a:r>
              <a:rPr lang="ru-RU" altLang="ru-RU" sz="3200" dirty="0" smtClean="0"/>
              <a:t> - покрытие опорных зубов коронками для создания для оптимального положения межевой линии.</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3"/>
          <p:cNvSpPr>
            <a:spLocks noGrp="1"/>
          </p:cNvSpPr>
          <p:nvPr>
            <p:ph type="title"/>
          </p:nvPr>
        </p:nvSpPr>
        <p:spPr/>
        <p:txBody>
          <a:bodyPr/>
          <a:lstStyle/>
          <a:p>
            <a:r>
              <a:rPr lang="ru-RU" altLang="ru-RU" sz="3200" smtClean="0"/>
              <a:t>Ошибки при планировании конструкции бюгельного протеза ( расположение окклюзионных накладок ).</a:t>
            </a:r>
          </a:p>
        </p:txBody>
      </p:sp>
      <p:pic>
        <p:nvPicPr>
          <p:cNvPr id="46083" name="Picture 2" descr="Картинки по запросу бюгельный протез ошибки и осложн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075" y="2511425"/>
            <a:ext cx="7178675"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592138" y="365125"/>
            <a:ext cx="10761662" cy="4098925"/>
          </a:xfrm>
        </p:spPr>
        <p:txBody>
          <a:bodyPr/>
          <a:lstStyle/>
          <a:p>
            <a:r>
              <a:rPr lang="ru-RU" altLang="ru-RU" sz="2800" smtClean="0"/>
              <a:t>Неудовлетворительная фиксация бюгельного протеза может быть связана с неправильным положением ретенционной части опорно-удерживающего клам-мера относительно экваторной линии, т.е. находится выше нее между экватором и жевательной поверхностью либо заходит под линию на глубину менее 0,25 мм.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573088" y="365125"/>
            <a:ext cx="10780712" cy="2109788"/>
          </a:xfrm>
        </p:spPr>
        <p:txBody>
          <a:bodyPr/>
          <a:lstStyle/>
          <a:p>
            <a:r>
              <a:rPr lang="ru-RU" altLang="ru-RU" sz="2800" smtClean="0"/>
              <a:t>Отлом ретенционной части опорно-удерживающего кламмера возможен из-за чрезмерной глубины ретенции - в результате ошибок при параллелометрии или ее перемещения к шейке зуба врачом из косметических соображений.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Содержимое 2"/>
          <p:cNvSpPr>
            <a:spLocks noGrp="1"/>
          </p:cNvSpPr>
          <p:nvPr>
            <p:ph idx="1"/>
          </p:nvPr>
        </p:nvSpPr>
        <p:spPr>
          <a:xfrm>
            <a:off x="341313" y="538163"/>
            <a:ext cx="11491912" cy="5638800"/>
          </a:xfrm>
        </p:spPr>
        <p:txBody>
          <a:bodyPr/>
          <a:lstStyle/>
          <a:p>
            <a:pPr>
              <a:buFont typeface="Arial" panose="020B0604020202020204" pitchFamily="34" charset="0"/>
              <a:buNone/>
            </a:pPr>
            <a:r>
              <a:rPr lang="ru-RU" altLang="ru-RU" sz="3200" b="1" smtClean="0"/>
              <a:t>Незнание параллелометрии приводит к нежелательным результатам:</a:t>
            </a:r>
          </a:p>
          <a:p>
            <a:r>
              <a:rPr lang="ru-RU" altLang="ru-RU" sz="3200" smtClean="0"/>
              <a:t>- сложная примерка каркаса(затрудненный путь введения протеза)</a:t>
            </a:r>
          </a:p>
          <a:p>
            <a:r>
              <a:rPr lang="ru-RU" altLang="ru-RU" sz="3200" smtClean="0"/>
              <a:t>- неправильное определение кламмерной зоны;</a:t>
            </a:r>
          </a:p>
          <a:p>
            <a:r>
              <a:rPr lang="ru-RU" altLang="ru-RU" sz="3200" smtClean="0"/>
              <a:t>- неправильно оценивается топография опорной и ретенционной зоны;</a:t>
            </a:r>
          </a:p>
          <a:p>
            <a:r>
              <a:rPr lang="ru-RU" altLang="ru-RU" sz="3200" smtClean="0"/>
              <a:t>- отлом вестибулярной части кламмера.</a:t>
            </a:r>
          </a:p>
          <a:p>
            <a:pPr>
              <a:buFont typeface="Arial" panose="020B0604020202020204" pitchFamily="34" charset="0"/>
              <a:buNone/>
            </a:pPr>
            <a:endParaRPr lang="ru-RU" altLang="ru-RU" smtClean="0"/>
          </a:p>
          <a:p>
            <a:pPr>
              <a:buFont typeface="Arial" panose="020B0604020202020204" pitchFamily="34" charset="0"/>
              <a:buNone/>
            </a:pPr>
            <a:r>
              <a:rPr lang="ru-RU" altLang="ru-RU"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052513" y="493713"/>
            <a:ext cx="10113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3200">
                <a:latin typeface="Arial" panose="020B0604020202020204" pitchFamily="34" charset="0"/>
              </a:rPr>
              <a:t>Пародонтальные явления в области опорных зубов</a:t>
            </a:r>
          </a:p>
        </p:txBody>
      </p:sp>
      <p:pic>
        <p:nvPicPr>
          <p:cNvPr id="50179" name="Picture 3" descr="D:\Мои документы\Презентации мои\Опирающиеся протезы\кулешова.jpg"/>
          <p:cNvPicPr>
            <a:picLocks noChangeAspect="1" noChangeArrowheads="1"/>
          </p:cNvPicPr>
          <p:nvPr/>
        </p:nvPicPr>
        <p:blipFill>
          <a:blip r:embed="rId3">
            <a:extLst>
              <a:ext uri="{28A0092B-C50C-407E-A947-70E740481C1C}">
                <a14:useLocalDpi xmlns:a14="http://schemas.microsoft.com/office/drawing/2010/main" val="0"/>
              </a:ext>
            </a:extLst>
          </a:blip>
          <a:srcRect l="28148" t="27087" r="28571" b="20631"/>
          <a:stretch>
            <a:fillRect/>
          </a:stretch>
        </p:blipFill>
        <p:spPr bwMode="auto">
          <a:xfrm>
            <a:off x="1524000" y="1571625"/>
            <a:ext cx="91408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Мои документы\Презентации мои\Опирающиеся протезы\Выездной семинар по замкам\P1020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214813"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D:\Мои документы\Презентации мои\Опирающиеся протезы\Выездной семинар по замкам\P10207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00438"/>
            <a:ext cx="48577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D:\Мои документы\Презентации мои\Опирающиеся протезы\Выездной семинар по замкам\P10207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298825"/>
            <a:ext cx="314325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4"/>
          <p:cNvSpPr txBox="1">
            <a:spLocks noChangeArrowheads="1"/>
          </p:cNvSpPr>
          <p:nvPr/>
        </p:nvSpPr>
        <p:spPr bwMode="auto">
          <a:xfrm>
            <a:off x="6069013" y="0"/>
            <a:ext cx="54562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2400">
                <a:latin typeface="Arial" panose="020B0604020202020204" pitchFamily="34" charset="0"/>
              </a:rPr>
              <a:t>Расцементировка опорной коронки в комбинации с переломом культи опорного зуба в результате функциональной перегрузки и недостаточного количества опорных зубов</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2"/>
          <p:cNvSpPr>
            <a:spLocks noGrp="1"/>
          </p:cNvSpPr>
          <p:nvPr>
            <p:ph idx="1"/>
          </p:nvPr>
        </p:nvSpPr>
        <p:spPr>
          <a:xfrm>
            <a:off x="520700" y="706438"/>
            <a:ext cx="10833100" cy="4421187"/>
          </a:xfrm>
        </p:spPr>
        <p:txBody>
          <a:bodyPr/>
          <a:lstStyle/>
          <a:p>
            <a:r>
              <a:rPr lang="ru-RU" altLang="ru-RU" smtClean="0"/>
              <a:t>При потере клыков (даже одного) расширяются показания к использованию пластиночных и сужается показание к применению опирающихся протезов. Это объясняется тем, что опорными зубами должны служить резцы, что может привести к их расшатыванию. </a:t>
            </a:r>
          </a:p>
          <a:p>
            <a:endParaRPr lang="ru-RU" altLang="ru-RU" smtClean="0"/>
          </a:p>
          <a:p>
            <a:r>
              <a:rPr lang="ru-RU" altLang="ru-RU" smtClean="0"/>
              <a:t>По мере утраты зубов и увеличения протяженности беззубого участка альвеолярного гребня расширяются показания к применению съемных пластиночных протезов.</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p:txBody>
          <a:bodyPr/>
          <a:lstStyle/>
          <a:p>
            <a:endParaRPr lang="ru-RU" altLang="ru-RU" smtClean="0"/>
          </a:p>
        </p:txBody>
      </p:sp>
      <p:sp>
        <p:nvSpPr>
          <p:cNvPr id="53251" name="Содержимое 2"/>
          <p:cNvSpPr>
            <a:spLocks noGrp="1"/>
          </p:cNvSpPr>
          <p:nvPr>
            <p:ph idx="1"/>
          </p:nvPr>
        </p:nvSpPr>
        <p:spPr/>
        <p:txBody>
          <a:bodyPr/>
          <a:lstStyle/>
          <a:p>
            <a:r>
              <a:rPr lang="ru-RU" altLang="ru-RU" smtClean="0"/>
              <a:t>Фиксация же протезов, искусственные зубные ряды которых неправильно восстанавливают окклюзионные контакты (в первую очередь контакты при центральной окклюзии), является грубейшей врачебной ошибкой. Коррекция окклюзионных контактов, в результате которой могут произойти снижение окклюзнонной высоты и полное стачивание жевательных бугров, также недопустима.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3"/>
          <p:cNvSpPr>
            <a:spLocks noGrp="1"/>
          </p:cNvSpPr>
          <p:nvPr>
            <p:ph type="title"/>
          </p:nvPr>
        </p:nvSpPr>
        <p:spPr/>
        <p:txBody>
          <a:bodyPr/>
          <a:lstStyle/>
          <a:p>
            <a:endParaRPr lang="ru-RU" altLang="ru-RU" smtClean="0"/>
          </a:p>
        </p:txBody>
      </p:sp>
      <p:pic>
        <p:nvPicPr>
          <p:cNvPr id="54275" name="Picture 2" descr="https://static.stomatologclub.ru/uploads/5d/26/be824bfbee14b2030c789a164c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395413"/>
            <a:ext cx="69072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555625" y="365125"/>
            <a:ext cx="10798175" cy="5659438"/>
          </a:xfrm>
        </p:spPr>
        <p:txBody>
          <a:bodyPr/>
          <a:lstStyle/>
          <a:p>
            <a:r>
              <a:rPr lang="ru-RU" altLang="ru-RU" sz="2800" smtClean="0"/>
              <a:t>Причинами баланса могут быть изготовление протезов по деформированным слепкам (усадка альгииатиых масс, неправильно сложенные куски гнпса и т. д.), неправильная (недостаточная) изоляция небного валика, деформация базиса при извлечении протеза из кюветы, его отделке н полировке, недостаточная припасовка готового съемного протеза. Но основной ошибкой является то, что врач фиксирует в полости рта протез, который балансирует. Попытка устранить баланс активацией кламмеров приносят еще больший вред. Следует помнить, что если после тщательной припасовки баланс не устранен, то протез подлежит переделке.</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3838" y="1457325"/>
            <a:ext cx="8255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2"/>
          <p:cNvSpPr txBox="1">
            <a:spLocks noChangeArrowheads="1"/>
          </p:cNvSpPr>
          <p:nvPr/>
        </p:nvSpPr>
        <p:spPr bwMode="auto">
          <a:xfrm>
            <a:off x="1390650" y="415925"/>
            <a:ext cx="9628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3600"/>
              <a:t>Поломка (трещина) многозвеньевого кламмера</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6" descr="DSCN44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18465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9" descr="DSCN4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475" y="0"/>
            <a:ext cx="47085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11" descr="DSCN44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000500"/>
            <a:ext cx="47926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3063" y="3929063"/>
            <a:ext cx="3944937"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E:\DCIM\102_PANA\P1020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1000125"/>
            <a:ext cx="6786563"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2"/>
          <p:cNvSpPr txBox="1">
            <a:spLocks noChangeArrowheads="1"/>
          </p:cNvSpPr>
          <p:nvPr/>
        </p:nvSpPr>
        <p:spPr bwMode="auto">
          <a:xfrm>
            <a:off x="1025525" y="82550"/>
            <a:ext cx="994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a:latin typeface="Arial" panose="020B0604020202020204" pitchFamily="34" charset="0"/>
              </a:rPr>
              <a:t>Скол облицовочного материала над аттачменом</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ъект 2"/>
          <p:cNvSpPr>
            <a:spLocks noGrp="1"/>
          </p:cNvSpPr>
          <p:nvPr>
            <p:ph idx="1"/>
          </p:nvPr>
        </p:nvSpPr>
        <p:spPr>
          <a:xfrm>
            <a:off x="0" y="211138"/>
            <a:ext cx="11979275" cy="6646862"/>
          </a:xfrm>
        </p:spPr>
        <p:txBody>
          <a:bodyPr/>
          <a:lstStyle/>
          <a:p>
            <a:pPr marL="0" indent="0" algn="ctr" eaLnBrk="1" hangingPunct="1">
              <a:buFont typeface="Arial" panose="020B0604020202020204" pitchFamily="34" charset="0"/>
              <a:buNone/>
            </a:pPr>
            <a:r>
              <a:rPr lang="ru-RU" altLang="ru-RU" sz="3200" smtClean="0"/>
              <a:t>Наиболее </a:t>
            </a:r>
            <a:r>
              <a:rPr lang="ru-RU" altLang="ru-RU" sz="3200" b="1" smtClean="0">
                <a:solidFill>
                  <a:srgbClr val="C00000"/>
                </a:solidFill>
              </a:rPr>
              <a:t>типичные ошибки </a:t>
            </a:r>
            <a:r>
              <a:rPr lang="ru-RU" altLang="ru-RU" sz="3200" smtClean="0">
                <a:solidFill>
                  <a:srgbClr val="C00000"/>
                </a:solidFill>
              </a:rPr>
              <a:t> </a:t>
            </a:r>
            <a:r>
              <a:rPr lang="ru-RU" altLang="ru-RU" sz="3200" smtClean="0"/>
              <a:t>полимеризации пластмассы(лабораторные)</a:t>
            </a:r>
          </a:p>
          <a:p>
            <a:pPr marL="0" indent="0" eaLnBrk="1" hangingPunct="1">
              <a:buFont typeface="Arial" panose="020B0604020202020204" pitchFamily="34" charset="0"/>
              <a:buNone/>
            </a:pPr>
            <a:r>
              <a:rPr lang="ru-RU" altLang="ru-RU" sz="3200" smtClean="0"/>
              <a:t>1)Образование </a:t>
            </a:r>
            <a:r>
              <a:rPr lang="ru-RU" altLang="ru-RU" sz="3200" smtClean="0">
                <a:solidFill>
                  <a:srgbClr val="0070C0"/>
                </a:solidFill>
              </a:rPr>
              <a:t>пористости.</a:t>
            </a:r>
          </a:p>
          <a:p>
            <a:pPr marL="0" indent="0" eaLnBrk="1" hangingPunct="1">
              <a:buFont typeface="Arial" panose="020B0604020202020204" pitchFamily="34" charset="0"/>
              <a:buNone/>
            </a:pPr>
            <a:r>
              <a:rPr lang="ru-RU" altLang="ru-RU" sz="3200" smtClean="0"/>
              <a:t>2)Несоблюдение временного интервала - </a:t>
            </a:r>
            <a:r>
              <a:rPr lang="ru-RU" altLang="ru-RU" sz="3200" smtClean="0">
                <a:solidFill>
                  <a:srgbClr val="0070C0"/>
                </a:solidFill>
              </a:rPr>
              <a:t>увеличение количества остаточного мономера</a:t>
            </a:r>
            <a:r>
              <a:rPr lang="ru-RU" altLang="ru-RU" sz="3200" smtClean="0"/>
              <a:t> в протезе. </a:t>
            </a:r>
          </a:p>
          <a:p>
            <a:pPr marL="0" indent="0" eaLnBrk="1" hangingPunct="1">
              <a:buFont typeface="Arial" panose="020B0604020202020204" pitchFamily="34" charset="0"/>
              <a:buNone/>
            </a:pPr>
            <a:r>
              <a:rPr lang="ru-RU" altLang="ru-RU" sz="3200" b="1" smtClean="0"/>
              <a:t>Базисные пластмассы (горячей полимеризации) содержат </a:t>
            </a:r>
          </a:p>
          <a:p>
            <a:pPr marL="0" indent="0" eaLnBrk="1" hangingPunct="1">
              <a:buFont typeface="Arial" panose="020B0604020202020204" pitchFamily="34" charset="0"/>
              <a:buNone/>
            </a:pPr>
            <a:r>
              <a:rPr lang="ru-RU" altLang="ru-RU" sz="3200" b="1" smtClean="0">
                <a:solidFill>
                  <a:srgbClr val="C00000"/>
                </a:solidFill>
              </a:rPr>
              <a:t>0,2-0,5%,</a:t>
            </a:r>
            <a:r>
              <a:rPr lang="ru-RU" altLang="ru-RU" sz="3200" b="1" smtClean="0"/>
              <a:t> быстротвердеющие — </a:t>
            </a:r>
            <a:r>
              <a:rPr lang="ru-RU" altLang="ru-RU" sz="3200" b="1" smtClean="0">
                <a:solidFill>
                  <a:srgbClr val="C00000"/>
                </a:solidFill>
              </a:rPr>
              <a:t>3-5% </a:t>
            </a:r>
            <a:r>
              <a:rPr lang="ru-RU" altLang="ru-RU" sz="3200" b="1" smtClean="0"/>
              <a:t>и более остаточного мономера.</a:t>
            </a:r>
          </a:p>
          <a:p>
            <a:pPr marL="0" indent="0" eaLnBrk="1" hangingPunct="1">
              <a:buFont typeface="Arial" panose="020B0604020202020204" pitchFamily="34" charset="0"/>
              <a:buNone/>
            </a:pPr>
            <a:r>
              <a:rPr lang="ru-RU" altLang="ru-RU" sz="3200" smtClean="0"/>
              <a:t>3) Резкое охлаждение протеза ведет к значительному </a:t>
            </a:r>
            <a:r>
              <a:rPr lang="ru-RU" altLang="ru-RU" sz="3200" smtClean="0">
                <a:solidFill>
                  <a:srgbClr val="0070C0"/>
                </a:solidFill>
              </a:rPr>
              <a:t>внутреннему напряжению </a:t>
            </a:r>
            <a:r>
              <a:rPr lang="ru-RU" altLang="ru-RU" sz="3200" smtClean="0"/>
              <a:t>в пластмассе, появлению </a:t>
            </a:r>
            <a:r>
              <a:rPr lang="ru-RU" altLang="ru-RU" sz="3200" smtClean="0">
                <a:solidFill>
                  <a:srgbClr val="0070C0"/>
                </a:solidFill>
              </a:rPr>
              <a:t>трещин</a:t>
            </a:r>
            <a:r>
              <a:rPr lang="ru-RU" altLang="ru-RU" sz="3200" smtClean="0"/>
              <a:t>, частым поломкам протеза.</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163513" y="412750"/>
            <a:ext cx="11771312" cy="2832100"/>
          </a:xfrm>
        </p:spPr>
        <p:txBody>
          <a:bodyPr/>
          <a:lstStyle/>
          <a:p>
            <a:pPr eaLnBrk="1" hangingPunct="1"/>
            <a:r>
              <a:rPr lang="ru-RU" altLang="ru-RU" sz="3600" b="1" smtClean="0"/>
              <a:t/>
            </a:r>
            <a:br>
              <a:rPr lang="ru-RU" altLang="ru-RU" sz="3600" b="1" smtClean="0"/>
            </a:br>
            <a:r>
              <a:rPr lang="ru-RU" altLang="ru-RU" sz="3600" u="sng" smtClean="0"/>
              <a:t>Повышение высоты прикуса на искусственных зубах </a:t>
            </a:r>
            <a:r>
              <a:rPr lang="ru-RU" altLang="ru-RU" sz="3600" smtClean="0"/>
              <a:t>протеза за счет неплотного соединения половинок кюветы и </a:t>
            </a:r>
            <a:r>
              <a:rPr lang="ru-RU" altLang="ru-RU" sz="3600" u="sng" smtClean="0"/>
              <a:t>наличия грата</a:t>
            </a:r>
            <a:r>
              <a:rPr lang="ru-RU" altLang="ru-RU" sz="3600" smtClean="0"/>
              <a:t>. Как следствие  - врачу необходимо проводить значительную коррекцию протеза.</a:t>
            </a:r>
            <a:br>
              <a:rPr lang="ru-RU" altLang="ru-RU" sz="3600" smtClean="0"/>
            </a:br>
            <a:endParaRPr lang="ru-RU" altLang="ru-RU" sz="3600" smtClean="0"/>
          </a:p>
        </p:txBody>
      </p:sp>
      <p:pic>
        <p:nvPicPr>
          <p:cNvPr id="61443"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6063" y="3059113"/>
            <a:ext cx="48148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544513" y="365125"/>
            <a:ext cx="11399837" cy="2933700"/>
          </a:xfrm>
        </p:spPr>
        <p:txBody>
          <a:bodyPr/>
          <a:lstStyle/>
          <a:p>
            <a:r>
              <a:rPr lang="ru-RU" altLang="ru-RU" sz="2400" smtClean="0">
                <a:solidFill>
                  <a:srgbClr val="FF0000"/>
                </a:solidFill>
              </a:rPr>
              <a:t>Тактические и технические ошибки:</a:t>
            </a:r>
            <a:r>
              <a:rPr lang="ru-RU" altLang="ru-RU" sz="2400" smtClean="0"/>
              <a:t/>
            </a:r>
            <a:br>
              <a:rPr lang="ru-RU" altLang="ru-RU" sz="2400" smtClean="0"/>
            </a:br>
            <a:r>
              <a:rPr lang="ru-RU" altLang="ru-RU" sz="2400" smtClean="0"/>
              <a:t/>
            </a:r>
            <a:br>
              <a:rPr lang="ru-RU" altLang="ru-RU" sz="2400" smtClean="0"/>
            </a:br>
            <a:r>
              <a:rPr lang="ru-RU" altLang="ru-RU" sz="2400" smtClean="0"/>
              <a:t>- ошибки при снятии оттиска (должны быть просняты альвеолярный отросток, альвеолярная часть, тяжи и уздечки, переходная складка);</a:t>
            </a:r>
            <a:br>
              <a:rPr lang="ru-RU" altLang="ru-RU" sz="2400" smtClean="0"/>
            </a:br>
            <a:r>
              <a:rPr lang="ru-RU" altLang="ru-RU" sz="2400" smtClean="0"/>
              <a:t>- неточности при получении оттисков из-за неправильного выбора оттискного материала - значительная компрессия или деформация слизистой оболочки (травма слизистой оболочки, разлитая гиперемия альвеолярного отростка);</a:t>
            </a:r>
            <a:br>
              <a:rPr lang="ru-RU" altLang="ru-RU" sz="2400" smtClean="0"/>
            </a:br>
            <a:endParaRPr lang="ru-RU" altLang="ru-RU" sz="2400" smtClean="0"/>
          </a:p>
        </p:txBody>
      </p:sp>
      <p:pic>
        <p:nvPicPr>
          <p:cNvPr id="19459"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427413"/>
            <a:ext cx="38338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3425825"/>
            <a:ext cx="384333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323850" y="365125"/>
            <a:ext cx="11029950" cy="6127750"/>
          </a:xfrm>
        </p:spPr>
        <p:txBody>
          <a:bodyPr/>
          <a:lstStyle/>
          <a:p>
            <a:r>
              <a:rPr lang="ru-RU" altLang="ru-RU" sz="1800" smtClean="0"/>
              <a:t> Наиболее распространенной ошибкой при снятии двухслойных оттисков является </a:t>
            </a:r>
            <a:r>
              <a:rPr lang="ru-RU" altLang="ru-RU" sz="1800" u="sng" smtClean="0"/>
              <a:t>банальное несоблюдение инструкции к применению материала.</a:t>
            </a:r>
            <a:r>
              <a:rPr lang="ru-RU" altLang="ru-RU" sz="1800" smtClean="0"/>
              <a:t/>
            </a:r>
            <a:br>
              <a:rPr lang="ru-RU" altLang="ru-RU" sz="1800" smtClean="0"/>
            </a:br>
            <a:r>
              <a:rPr lang="ru-RU" altLang="ru-RU" sz="1800" smtClean="0"/>
              <a:t>         1. Несоблюдение указанных в инструкции пропорций основной массы и катализатора. При замешивании оттискной массы «на глаз» возможно смещение соотношения ингредиентов в сторону катализатора. Это приводит к более быстрой полимеризации, следовательно, уменьшает рабочее время. Снижение количества катализатора может привести к неполной полимеризации материала, соответственно – к деформации оттиска.</a:t>
            </a:r>
            <a:br>
              <a:rPr lang="ru-RU" altLang="ru-RU" sz="1800" smtClean="0"/>
            </a:br>
            <a:r>
              <a:rPr lang="ru-RU" altLang="ru-RU" sz="1800" smtClean="0"/>
              <a:t>         2. Несоблюдение временных параметров работы с оттискной массой. </a:t>
            </a:r>
            <a:br>
              <a:rPr lang="ru-RU" altLang="ru-RU" sz="1800" smtClean="0"/>
            </a:br>
            <a:r>
              <a:rPr lang="ru-RU" altLang="ru-RU" sz="1800" smtClean="0"/>
              <a:t>При слишком длительном замешивании оттискного материала может наступить его «схватывание» до введения в полость рта. При преждевременном выведении оттиска, когда не соблюдается время полной полимеризации материала, происходит деформация оттиска.</a:t>
            </a:r>
            <a:br>
              <a:rPr lang="ru-RU" altLang="ru-RU" sz="1800" smtClean="0"/>
            </a:br>
            <a:r>
              <a:rPr lang="ru-RU" altLang="ru-RU" sz="1800" smtClean="0"/>
              <a:t>         3. Нарушение сцепления основного и корригирующего слоев двухслойного оттиска при применении двухэтапного метода. Основная причина -недостаточно просушенный и очищенный от слюны и крови первый слой. Причиной может также быть использование первого и второго слоев оттискных материалов различных групп. Например, первый слой А - силиконовый, второй – С –силиконовый.</a:t>
            </a:r>
            <a:br>
              <a:rPr lang="ru-RU" altLang="ru-RU" sz="1800" smtClean="0"/>
            </a:br>
            <a:r>
              <a:rPr lang="ru-RU" altLang="ru-RU" sz="1800" smtClean="0"/>
              <a:t>         4. Деформация первого слоя оттискного материала корригирующим происходит при отсутствии необходимой подготовки базисного слоя. Как неоднократно упоминалось выше, необходимо создавать отводные каналы для удаления излишков жидкотекучей массы.</a:t>
            </a:r>
            <a:br>
              <a:rPr lang="ru-RU" altLang="ru-RU" sz="1800" smtClean="0"/>
            </a:br>
            <a:r>
              <a:rPr lang="ru-RU" altLang="ru-RU" sz="1800" smtClean="0"/>
              <a:t>         5. Некачественное отображение протезного ложа при снятии двухэтапных двухслойных оттисков может быть связано с недостаточной подготовкой первого слоя. После создания отводных каналов и ликвидации всех поднутрений , необходимо тщательно продуть оттиск струей воздуха из пустора. Это необходимо для удаления остатков первого слоя. В противном случае, оставшиеся в оттиске кусочки базисной массы будут препятствовать получению второго слоя оттиска.</a:t>
            </a:r>
            <a:br>
              <a:rPr lang="ru-RU" altLang="ru-RU" sz="1800" smtClean="0"/>
            </a:br>
            <a:endParaRPr lang="ru-RU" altLang="ru-RU" sz="18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5475" y="577850"/>
            <a:ext cx="4637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Стрелка вправо с вырезом 4"/>
          <p:cNvSpPr/>
          <p:nvPr/>
        </p:nvSpPr>
        <p:spPr>
          <a:xfrm rot="9636292">
            <a:off x="10610850" y="2660650"/>
            <a:ext cx="1214438" cy="581025"/>
          </a:xfrm>
          <a:prstGeom prst="notchedRightArrow">
            <a:avLst/>
          </a:prstGeom>
          <a:solidFill>
            <a:srgbClr val="9F11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508" name="Прямоугольник 6"/>
          <p:cNvSpPr>
            <a:spLocks noChangeArrowheads="1"/>
          </p:cNvSpPr>
          <p:nvPr/>
        </p:nvSpPr>
        <p:spPr bwMode="auto">
          <a:xfrm>
            <a:off x="406400" y="806450"/>
            <a:ext cx="661511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a:t>-  при чрезмерной компрессии слизистой оболочки протезного ложа отмечается травмирование и  боли под дугой и базисом протеза, множественные коррекции.  </a:t>
            </a:r>
          </a:p>
          <a:p>
            <a:pPr>
              <a:lnSpc>
                <a:spcPct val="100000"/>
              </a:lnSpc>
              <a:spcBef>
                <a:spcPct val="0"/>
              </a:spcBef>
              <a:buFontTx/>
              <a:buNone/>
            </a:pPr>
            <a:endParaRPr lang="ru-RU" altLang="ru-RU" sz="3200"/>
          </a:p>
          <a:p>
            <a:pPr>
              <a:lnSpc>
                <a:spcPct val="100000"/>
              </a:lnSpc>
              <a:spcBef>
                <a:spcPct val="0"/>
              </a:spcBef>
              <a:buFontTx/>
              <a:buNone/>
            </a:pPr>
            <a:endParaRPr lang="ru-RU" altLang="ru-RU" sz="3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ъект 2"/>
          <p:cNvSpPr>
            <a:spLocks noGrp="1"/>
          </p:cNvSpPr>
          <p:nvPr>
            <p:ph idx="1"/>
          </p:nvPr>
        </p:nvSpPr>
        <p:spPr>
          <a:xfrm>
            <a:off x="222250" y="360363"/>
            <a:ext cx="11747500" cy="6497637"/>
          </a:xfrm>
        </p:spPr>
        <p:txBody>
          <a:bodyPr/>
          <a:lstStyle/>
          <a:p>
            <a:pPr marL="0" indent="0">
              <a:buFont typeface="Arial" panose="020B0604020202020204" pitchFamily="34" charset="0"/>
              <a:buNone/>
            </a:pPr>
            <a:r>
              <a:rPr lang="ru-RU" altLang="ru-RU" sz="2400" smtClean="0"/>
              <a:t>Нижний край язычной дуги должен быть расположен таким образом, чтобы он не сдавливал ткани дна полости рта и не травмировал уздечку языка, когда они приподнимаются и опускаются в процессе физиологических актов жевания, глотания, речи, облизывания губ и т.д.</a:t>
            </a:r>
            <a:endParaRPr lang="ru-RU" altLang="ru-RU" sz="2400" smtClean="0">
              <a:latin typeface="Arial" panose="020B0604020202020204" pitchFamily="34" charset="0"/>
            </a:endParaRPr>
          </a:p>
          <a:p>
            <a:pPr marL="0" indent="0">
              <a:buFont typeface="Arial" panose="020B0604020202020204" pitchFamily="34" charset="0"/>
              <a:buNone/>
            </a:pPr>
            <a:endParaRPr lang="ru-RU" altLang="ru-RU" sz="2400" smtClean="0">
              <a:latin typeface="Arial" panose="020B0604020202020204" pitchFamily="34" charset="0"/>
            </a:endParaRPr>
          </a:p>
          <a:p>
            <a:pPr marL="0" indent="0">
              <a:buFont typeface="Arial" panose="020B0604020202020204" pitchFamily="34" charset="0"/>
              <a:buNone/>
            </a:pPr>
            <a:r>
              <a:rPr lang="ru-RU" altLang="ru-RU" sz="2400" smtClean="0"/>
              <a:t> Нижний край дуги должен быть чуть выше дна подъязычной переходной складки в момент её максимального верхнего положения при смещении языка к нёбу.</a:t>
            </a:r>
            <a:endParaRPr lang="ru-RU" altLang="ru-RU" sz="2400" smtClean="0">
              <a:latin typeface="Arial" panose="020B0604020202020204" pitchFamily="34" charset="0"/>
            </a:endParaRPr>
          </a:p>
          <a:p>
            <a:pPr marL="0" indent="0">
              <a:buFont typeface="Arial" panose="020B0604020202020204" pitchFamily="34" charset="0"/>
              <a:buNone/>
            </a:pPr>
            <a:endParaRPr lang="ru-RU" altLang="ru-RU" sz="2400" smtClean="0">
              <a:latin typeface="Arial" panose="020B0604020202020204" pitchFamily="34" charset="0"/>
            </a:endParaRPr>
          </a:p>
          <a:p>
            <a:pPr marL="0" indent="0">
              <a:buFont typeface="Arial" panose="020B0604020202020204" pitchFamily="34" charset="0"/>
              <a:buNone/>
            </a:pPr>
            <a:r>
              <a:rPr lang="ru-RU" altLang="ru-RU" sz="2400" b="1" smtClean="0"/>
              <a:t>Для правильного расположения дуги на нижней челюсти необходимо получать  </a:t>
            </a:r>
            <a:r>
              <a:rPr lang="ru-RU" altLang="ru-RU" sz="2400" b="1" u="sng" smtClean="0"/>
              <a:t>оттиски с использованием активных движений при формировании его краев</a:t>
            </a:r>
            <a:r>
              <a:rPr lang="ru-RU" altLang="ru-RU" sz="2400" b="1" smtClean="0"/>
              <a:t>, когда отображаются мягкие ткани во время  функции (выдвинутый язык до красной каймы губ, движения языка вправо, влево при полуоткрытом рте)</a:t>
            </a:r>
          </a:p>
          <a:p>
            <a:pPr marL="0" indent="0"/>
            <a:endParaRPr lang="ru-RU" altLang="ru-RU"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347663" y="192088"/>
            <a:ext cx="11596687" cy="1566862"/>
          </a:xfrm>
        </p:spPr>
        <p:txBody>
          <a:bodyPr/>
          <a:lstStyle/>
          <a:p>
            <a:r>
              <a:rPr lang="ru-RU" altLang="ru-RU" sz="2800" smtClean="0"/>
              <a:t>- ошибки при определении центрального соотношения челюстей </a:t>
            </a:r>
          </a:p>
        </p:txBody>
      </p:sp>
      <p:sp>
        <p:nvSpPr>
          <p:cNvPr id="24579" name="Прямоугольник 2"/>
          <p:cNvSpPr>
            <a:spLocks noChangeArrowheads="1"/>
          </p:cNvSpPr>
          <p:nvPr/>
        </p:nvSpPr>
        <p:spPr bwMode="auto">
          <a:xfrm>
            <a:off x="606425" y="1741488"/>
            <a:ext cx="10423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AutoNum type="arabicPeriod"/>
            </a:pPr>
            <a:r>
              <a:rPr lang="ru-RU" altLang="ru-RU" sz="2400"/>
              <a:t>Увеличение или уменьшение  межальвеолярной высоты</a:t>
            </a:r>
          </a:p>
          <a:p>
            <a:pPr>
              <a:lnSpc>
                <a:spcPct val="100000"/>
              </a:lnSpc>
              <a:spcBef>
                <a:spcPct val="0"/>
              </a:spcBef>
              <a:buFontTx/>
              <a:buAutoNum type="arabicPeriod"/>
            </a:pPr>
            <a:r>
              <a:rPr lang="ru-RU" altLang="ru-RU" sz="2400"/>
              <a:t>Фиксация передней или боковой окклюзии</a:t>
            </a:r>
          </a:p>
          <a:p>
            <a:pPr>
              <a:lnSpc>
                <a:spcPct val="100000"/>
              </a:lnSpc>
              <a:spcBef>
                <a:spcPct val="0"/>
              </a:spcBef>
              <a:buFontTx/>
              <a:buAutoNum type="arabicPeriod"/>
            </a:pPr>
            <a:r>
              <a:rPr lang="ru-RU" altLang="ru-RU" sz="2400"/>
              <a:t>Деформация восковых базисов с окклюзионными валиками</a:t>
            </a:r>
          </a:p>
          <a:p>
            <a:pPr>
              <a:lnSpc>
                <a:spcPct val="100000"/>
              </a:lnSpc>
              <a:spcBef>
                <a:spcPct val="0"/>
              </a:spcBef>
              <a:buFontTx/>
              <a:buAutoNum type="arabicPeriod"/>
            </a:pPr>
            <a:r>
              <a:rPr lang="ru-RU" altLang="ru-RU" sz="2400"/>
              <a:t> Неправильное определение высоты верхнего окклюзионного валика</a:t>
            </a:r>
          </a:p>
          <a:p>
            <a:pPr>
              <a:lnSpc>
                <a:spcPct val="100000"/>
              </a:lnSpc>
              <a:spcBef>
                <a:spcPct val="0"/>
              </a:spcBef>
              <a:buFontTx/>
              <a:buAutoNum type="arabicPeriod"/>
            </a:pPr>
            <a:r>
              <a:rPr lang="ru-RU" altLang="ru-RU" sz="2400"/>
              <a:t>Неправильное формирование протетической плоскости</a:t>
            </a:r>
          </a:p>
          <a:p>
            <a:pPr>
              <a:lnSpc>
                <a:spcPct val="100000"/>
              </a:lnSpc>
              <a:spcBef>
                <a:spcPct val="0"/>
              </a:spcBef>
              <a:buFontTx/>
              <a:buAutoNum type="arabicPeriod"/>
            </a:pPr>
            <a:r>
              <a:rPr lang="ru-RU" altLang="ru-RU" sz="2400"/>
              <a:t>Неправильное определение ориентировочных линий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1"/>
          </p:nvPr>
        </p:nvSpPr>
        <p:spPr>
          <a:xfrm>
            <a:off x="474663" y="841375"/>
            <a:ext cx="11122025" cy="5049838"/>
          </a:xfrm>
        </p:spPr>
        <p:txBody>
          <a:bodyPr/>
          <a:lstStyle/>
          <a:p>
            <a:r>
              <a:rPr lang="ru-RU" altLang="ru-RU" smtClean="0"/>
              <a:t>Для контроля плотности смыкания зубных рядов в положении центральной окклюзии пользуются специальным шпателем, конец которого врач пытается ввести между искусственными зубами и зубами-антагонистами. Если шпатель проходит между антагонистами, значит, допущена ошибка в определении и регистрации центральной окклюзии. В этом случае на искусственные зубы накладывают хорошо разогретую восковую пластинку и предлагают пациенту сомкнуть зубы в положении центральной окклюзии. </a:t>
            </a:r>
          </a:p>
          <a:p>
            <a:r>
              <a:rPr lang="ru-RU" altLang="ru-RU" smtClean="0"/>
              <a:t>При любых ошибках после повторной фиксации центрального соотношения необходимы перегипсовка (фиксация) моделей в артикуляре н перестановка зубов.</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3248</TotalTime>
  <Words>935</Words>
  <Application>Microsoft Office PowerPoint</Application>
  <PresentationFormat>Широкоэкранный</PresentationFormat>
  <Paragraphs>84</Paragraphs>
  <Slides>37</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37</vt:i4>
      </vt:variant>
    </vt:vector>
  </HeadingPairs>
  <TitlesOfParts>
    <vt:vector size="42" baseType="lpstr">
      <vt:lpstr>Arial</vt:lpstr>
      <vt:lpstr>Calibri</vt:lpstr>
      <vt:lpstr>Calibri Light</vt:lpstr>
      <vt:lpstr>Тема Office</vt:lpstr>
      <vt:lpstr>Оформление по умолчанию</vt:lpstr>
      <vt:lpstr> Ошибки: Диагностические Тактические (на клинических этапах) Лабораторные  В зависимости от характера последствий врачебные ошибки делят: 1. Ошибки, не вызывающие клинических осложнений. 2. Ошибки, приводящие к обратимым клиническим осложнениям. 3. Ошибки, обуславливающие необратимые клинические осложнения. </vt:lpstr>
      <vt:lpstr>возможны диагностические ошибки:  •  неправильное определение показаний к выбору метода лечения; •  неправильно выбрана конструкция протеза; •  неправильно определена этапность лечения; •  не проведен анализ диагностических моделей;  •   не определена высота нижнего отдела лица; • не диагностировано снижение высоты нижнего отдела лица;  •  не проведена параллелометрия на диагностических моделях; •  необоснованное депульпирование зубов; •  не диагностировано состояние хронического пульпита или периодонтита, не определены показания к пломбированию канала зуба; •  не диагностирована патология височно-нижнечелюстного сустава; •  не диагностировано состояние пародонта; •  не определены показания к удалению зуба </vt:lpstr>
      <vt:lpstr>Презентация PowerPoint</vt:lpstr>
      <vt:lpstr>Тактические и технические ошибки:  - ошибки при снятии оттиска (должны быть просняты альвеолярный отросток, альвеолярная часть, тяжи и уздечки, переходная складка); - неточности при получении оттисков из-за неправильного выбора оттискного материала - значительная компрессия или деформация слизистой оболочки (травма слизистой оболочки, разлитая гиперемия альвеолярного отростка); </vt:lpstr>
      <vt:lpstr> Наиболее распространенной ошибкой при снятии двухслойных оттисков является банальное несоблюдение инструкции к применению материала.          1. Несоблюдение указанных в инструкции пропорций основной массы и катализатора. При замешивании оттискной массы «на глаз» возможно смещение соотношения ингредиентов в сторону катализатора. Это приводит к более быстрой полимеризации, следовательно, уменьшает рабочее время. Снижение количества катализатора может привести к неполной полимеризации материала, соответственно – к деформации оттиска.          2. Несоблюдение временных параметров работы с оттискной массой.  При слишком длительном замешивании оттискного материала может наступить его «схватывание» до введения в полость рта. При преждевременном выведении оттиска, когда не соблюдается время полной полимеризации материала, происходит деформация оттиска.          3. Нарушение сцепления основного и корригирующего слоев двухслойного оттиска при применении двухэтапного метода. Основная причина -недостаточно просушенный и очищенный от слюны и крови первый слой. Причиной может также быть использование первого и второго слоев оттискных материалов различных групп. Например, первый слой А - силиконовый, второй – С –силиконовый.          4. Деформация первого слоя оттискного материала корригирующим происходит при отсутствии необходимой подготовки базисного слоя. Как неоднократно упоминалось выше, необходимо создавать отводные каналы для удаления излишков жидкотекучей массы.          5. Некачественное отображение протезного ложа при снятии двухэтапных двухслойных оттисков может быть связано с недостаточной подготовкой первого слоя. После создания отводных каналов и ликвидации всех поднутрений , необходимо тщательно продуть оттиск струей воздуха из пустора. Это необходимо для удаления остатков первого слоя. В противном случае, оставшиеся в оттиске кусочки базисной массы будут препятствовать получению второго слоя оттиска. </vt:lpstr>
      <vt:lpstr>Презентация PowerPoint</vt:lpstr>
      <vt:lpstr>Презентация PowerPoint</vt:lpstr>
      <vt:lpstr>- ошибки при определении центрального соотношения челюстей </vt:lpstr>
      <vt:lpstr>Презентация PowerPoint</vt:lpstr>
      <vt:lpstr>Презентация PowerPoint</vt:lpstr>
      <vt:lpstr>Презентация PowerPoint</vt:lpstr>
      <vt:lpstr> - повреждения модели;   - отсутствие изоляции в области острых костных выступов; - отсутствие изоляции или чрезмерная изоляция нёбного валика;  - деформация модели при прессовании пластмассы; - ошибки при проверке конструкции протеза; - неумение правильно оценить качество протезов; - плохо проведена беседа с пациентом о правилах пользования протезом, сроках контрольных осмотров;  - удлиненный, укороченный или истонченный край протеза;  - множественные коррекции.</vt:lpstr>
      <vt:lpstr>Презентация PowerPoint</vt:lpstr>
      <vt:lpstr>Осложнения: - плохая фиксация и устойчивость протезов; - осложнения со стороны височно-нижнечелюстного сустава при неправильном определении центрального соотношения или высоты нижнего отдела лица; - баланс протеза; - перегрузка пародонта опорных зубов; - микротравмы десневого края и межзубных сосочков; - декубитальные язвы, эрозии; - травматический папилломатоз; - образование "болтающегося" альвеолярного гребня.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Ошибки при планировании конструкции бюгельного протеза ( расположение окклюзионных накладок ).</vt:lpstr>
      <vt:lpstr>Неудовлетворительная фиксация бюгельного протеза может быть связана с неправильным положением ретенционной части опорно-удерживающего клам-мера относительно экваторной линии, т.е. находится выше нее между экватором и жевательной поверхностью либо заходит под линию на глубину менее 0,25 мм. </vt:lpstr>
      <vt:lpstr>Отлом ретенционной части опорно-удерживающего кламмера возможен из-за чрезмерной глубины ретенции - в результате ошибок при параллелометрии или ее перемещения к шейке зуба врачом из косметических соображений. </vt:lpstr>
      <vt:lpstr>Презентация PowerPoint</vt:lpstr>
      <vt:lpstr>Презентация PowerPoint</vt:lpstr>
      <vt:lpstr>Презентация PowerPoint</vt:lpstr>
      <vt:lpstr>Презентация PowerPoint</vt:lpstr>
      <vt:lpstr>Презентация PowerPoint</vt:lpstr>
      <vt:lpstr>Причинами баланса могут быть изготовление протезов по деформированным слепкам (усадка альгииатиых масс, неправильно сложенные куски гнпса и т. д.), неправильная (недостаточная) изоляция небного валика, деформация базиса при извлечении протеза из кюветы, его отделке н полировке, недостаточная припасовка готового съемного протеза. Но основной ошибкой является то, что врач фиксирует в полости рта протез, который балансирует. Попытка устранить баланс активацией кламмеров приносят еще больший вред. Следует помнить, что если после тщательной припасовки баланс не устранен, то протез подлежит переделке.</vt:lpstr>
      <vt:lpstr>Презентация PowerPoint</vt:lpstr>
      <vt:lpstr>Презентация PowerPoint</vt:lpstr>
      <vt:lpstr>Презентация PowerPoint</vt:lpstr>
      <vt:lpstr>Презентация PowerPoint</vt:lpstr>
      <vt:lpstr> Повышение высоты прикуса на искусственных зубах протеза за счет неплотного соединения половинок кюветы и наличия грата. Как следствие  - врачу необходимо проводить значительную коррекцию протеза. </vt:lpstr>
    </vt:vector>
  </TitlesOfParts>
  <Company>UralSOFT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Показания и выбор конструкции ЧСП. Опорные зубы, требования к опорным зубам.     Виды кламмерных линий.  Методы фиксации ЧСП.   Определение границ ЧСП.  Сравнительная характеристика ЧСП.</dc:title>
  <dc:creator>Oxy</dc:creator>
  <cp:lastModifiedBy>Пользователь Windows</cp:lastModifiedBy>
  <cp:revision>302</cp:revision>
  <dcterms:created xsi:type="dcterms:W3CDTF">2016-01-25T15:55:03Z</dcterms:created>
  <dcterms:modified xsi:type="dcterms:W3CDTF">2023-03-15T07:36:01Z</dcterms:modified>
</cp:coreProperties>
</file>