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79" r:id="rId11"/>
    <p:sldId id="266" r:id="rId12"/>
    <p:sldId id="267" r:id="rId13"/>
    <p:sldId id="268" r:id="rId14"/>
    <p:sldId id="269" r:id="rId15"/>
    <p:sldId id="270" r:id="rId16"/>
    <p:sldId id="275" r:id="rId17"/>
    <p:sldId id="271" r:id="rId18"/>
    <p:sldId id="272" r:id="rId19"/>
    <p:sldId id="273" r:id="rId20"/>
    <p:sldId id="274"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70" autoAdjust="0"/>
    <p:restoredTop sz="94660"/>
  </p:normalViewPr>
  <p:slideViewPr>
    <p:cSldViewPr>
      <p:cViewPr varScale="1">
        <p:scale>
          <a:sx n="120" d="100"/>
          <a:sy n="120" d="100"/>
        </p:scale>
        <p:origin x="13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B21597C-84E7-44AB-A97B-155B8B49C92C}" type="datetimeFigureOut">
              <a:rPr lang="ru-RU" smtClean="0"/>
              <a:t>15.03.2023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53C7D4-8BC1-4C68-AF20-15621A63B425}"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B21597C-84E7-44AB-A97B-155B8B49C92C}" type="datetimeFigureOut">
              <a:rPr lang="ru-RU" smtClean="0"/>
              <a:t>15.03.2023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53C7D4-8BC1-4C68-AF20-15621A63B42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B21597C-84E7-44AB-A97B-155B8B49C92C}" type="datetimeFigureOut">
              <a:rPr lang="ru-RU" smtClean="0"/>
              <a:t>15.03.2023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53C7D4-8BC1-4C68-AF20-15621A63B42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B21597C-84E7-44AB-A97B-155B8B49C92C}" type="datetimeFigureOut">
              <a:rPr lang="ru-RU" smtClean="0"/>
              <a:t>15.03.2023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53C7D4-8BC1-4C68-AF20-15621A63B42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B21597C-84E7-44AB-A97B-155B8B49C92C}" type="datetimeFigureOut">
              <a:rPr lang="ru-RU" smtClean="0"/>
              <a:t>15.03.2023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53C7D4-8BC1-4C68-AF20-15621A63B425}"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B21597C-84E7-44AB-A97B-155B8B49C92C}" type="datetimeFigureOut">
              <a:rPr lang="ru-RU" smtClean="0"/>
              <a:t>15.03.2023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D53C7D4-8BC1-4C68-AF20-15621A63B42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B21597C-84E7-44AB-A97B-155B8B49C92C}" type="datetimeFigureOut">
              <a:rPr lang="ru-RU" smtClean="0"/>
              <a:t>15.03.2023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D53C7D4-8BC1-4C68-AF20-15621A63B42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B21597C-84E7-44AB-A97B-155B8B49C92C}" type="datetimeFigureOut">
              <a:rPr lang="ru-RU" smtClean="0"/>
              <a:t>15.03.2023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D53C7D4-8BC1-4C68-AF20-15621A63B42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B21597C-84E7-44AB-A97B-155B8B49C92C}" type="datetimeFigureOut">
              <a:rPr lang="ru-RU" smtClean="0"/>
              <a:t>15.03.2023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D53C7D4-8BC1-4C68-AF20-15621A63B42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B21597C-84E7-44AB-A97B-155B8B49C92C}" type="datetimeFigureOut">
              <a:rPr lang="ru-RU" smtClean="0"/>
              <a:t>15.03.2023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D53C7D4-8BC1-4C68-AF20-15621A63B42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B21597C-84E7-44AB-A97B-155B8B49C92C}" type="datetimeFigureOut">
              <a:rPr lang="ru-RU" smtClean="0"/>
              <a:t>15.03.2023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D53C7D4-8BC1-4C68-AF20-15621A63B42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21597C-84E7-44AB-A97B-155B8B49C92C}" type="datetimeFigureOut">
              <a:rPr lang="ru-RU" smtClean="0"/>
              <a:t>15.03.2023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53C7D4-8BC1-4C68-AF20-15621A63B42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Определение центрального соотношения челюстей при полном отсутствии зубов</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solidFill>
        </p:spPr>
        <p:txBody>
          <a:bodyPr/>
          <a:lstStyle/>
          <a:p>
            <a:r>
              <a:rPr lang="ru-RU" dirty="0" smtClean="0">
                <a:solidFill>
                  <a:schemeClr val="bg1"/>
                </a:solidFill>
              </a:rPr>
              <a:t>ПШ состоит из:</a:t>
            </a:r>
            <a:endParaRPr lang="ru-RU" dirty="0">
              <a:solidFill>
                <a:schemeClr val="bg1"/>
              </a:solidFill>
            </a:endParaRPr>
          </a:p>
        </p:txBody>
      </p:sp>
      <p:sp>
        <p:nvSpPr>
          <p:cNvPr id="3" name="Содержимое 2"/>
          <p:cNvSpPr>
            <a:spLocks noGrp="1"/>
          </p:cNvSpPr>
          <p:nvPr>
            <p:ph idx="1"/>
          </p:nvPr>
        </p:nvSpPr>
        <p:spPr/>
        <p:txBody>
          <a:bodyPr/>
          <a:lstStyle/>
          <a:p>
            <a:r>
              <a:rPr lang="ru-RU" dirty="0" smtClean="0"/>
              <a:t>базиса, который может быть изготовлен из базисного воска или пластмассы;</a:t>
            </a:r>
          </a:p>
          <a:p>
            <a:pPr>
              <a:buNone/>
            </a:pPr>
            <a:endParaRPr lang="ru-RU" dirty="0" smtClean="0"/>
          </a:p>
          <a:p>
            <a:r>
              <a:rPr lang="ru-RU" dirty="0" smtClean="0"/>
              <a:t> валика, который приготавливают из базисного воска или смеси воска с карборундом.</a:t>
            </a:r>
            <a:endParaRPr lang="ru-RU" b="1"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714356"/>
            <a:ext cx="8329642" cy="5286412"/>
          </a:xfrm>
          <a:solidFill>
            <a:schemeClr val="accent3">
              <a:lumMod val="60000"/>
              <a:lumOff val="40000"/>
            </a:schemeClr>
          </a:solidFill>
        </p:spPr>
        <p:txBody>
          <a:bodyPr>
            <a:normAutofit fontScale="70000" lnSpcReduction="20000"/>
          </a:bodyPr>
          <a:lstStyle/>
          <a:p>
            <a:endParaRPr lang="ru-RU" dirty="0" smtClean="0"/>
          </a:p>
          <a:p>
            <a:r>
              <a:rPr lang="ru-RU" dirty="0" smtClean="0"/>
              <a:t>Базисы </a:t>
            </a:r>
            <a:r>
              <a:rPr lang="ru-RU" dirty="0"/>
              <a:t>ПШ должны плотно охватывать модель, а края их точно соответствовать границам базисов протезов.</a:t>
            </a:r>
          </a:p>
          <a:p>
            <a:r>
              <a:rPr lang="ru-RU" dirty="0"/>
              <a:t/>
            </a:r>
            <a:br>
              <a:rPr lang="ru-RU" dirty="0"/>
            </a:br>
            <a:r>
              <a:rPr lang="ru-RU" dirty="0"/>
              <a:t>Необходимо следить за тем, чтобы края базисов не были острыми. Затем корректируют размеры валика верхнего ПШ: высота валика в переднем отделе около 1,5 см, в области жевательных зубов — 5—7 мм. </a:t>
            </a:r>
            <a:endParaRPr lang="ru-RU" dirty="0" smtClean="0"/>
          </a:p>
          <a:p>
            <a:pPr>
              <a:buNone/>
            </a:pPr>
            <a:endParaRPr lang="ru-RU" dirty="0" smtClean="0"/>
          </a:p>
          <a:p>
            <a:r>
              <a:rPr lang="ru-RU" dirty="0" smtClean="0"/>
              <a:t>В </a:t>
            </a:r>
            <a:r>
              <a:rPr lang="ru-RU" dirty="0"/>
              <a:t>переднем сегменте валик верхнего ПШ должен слегка выступать кпереди, ширина его должна быть 3—4 мм, в боковых участках валик должен быть выше альвеолярного гребня на 5-7 мм, ширина составлять 8—10 мм. </a:t>
            </a:r>
            <a:endParaRPr lang="ru-RU" dirty="0" smtClean="0"/>
          </a:p>
          <a:p>
            <a:r>
              <a:rPr lang="ru-RU" dirty="0"/>
              <a:t/>
            </a:r>
            <a:br>
              <a:rPr lang="ru-RU" dirty="0"/>
            </a:br>
            <a:r>
              <a:rPr lang="ru-RU" dirty="0"/>
              <a:t>Таким образом, валик ПШ верхней челюсти по размерам и форме должен соответствовать соответствующему зубному ряду. </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357166"/>
            <a:ext cx="8258204" cy="5768997"/>
          </a:xfrm>
          <a:solidFill>
            <a:schemeClr val="accent3">
              <a:lumMod val="60000"/>
              <a:lumOff val="40000"/>
            </a:schemeClr>
          </a:solidFill>
        </p:spPr>
        <p:txBody>
          <a:bodyPr>
            <a:normAutofit fontScale="62500" lnSpcReduction="20000"/>
          </a:bodyPr>
          <a:lstStyle/>
          <a:p>
            <a:endParaRPr lang="ru-RU" dirty="0" smtClean="0"/>
          </a:p>
          <a:p>
            <a:r>
              <a:rPr lang="ru-RU" dirty="0" smtClean="0"/>
              <a:t>Базис </a:t>
            </a:r>
            <a:r>
              <a:rPr lang="ru-RU" dirty="0"/>
              <a:t>верхнего ПШ накладывают на протезное ложе верхней челюсти и определяют расположение верхней губы: она не должна быть напряжена или западать. Корректируют положение губы, срезая или наращивая воск на вестибулярной поверхности валика. </a:t>
            </a:r>
            <a:br>
              <a:rPr lang="ru-RU" dirty="0"/>
            </a:br>
            <a:r>
              <a:rPr lang="ru-RU" dirty="0"/>
              <a:t>Затем определяют уровень </a:t>
            </a:r>
            <a:r>
              <a:rPr lang="ru-RU" dirty="0" err="1"/>
              <a:t>протетической</a:t>
            </a:r>
            <a:r>
              <a:rPr lang="ru-RU" dirty="0"/>
              <a:t> поверхности (высоту валика в переднем отделе). При этом необходимо помнить, что поскольку длина верхней губы индивидуальна, в зависимости от этого край верхнего валика может выступать из-под губы на 2 мм, быть на ее уровне, или располагаться выше края верхней губы на 2 мм и более.</a:t>
            </a:r>
          </a:p>
          <a:p>
            <a:r>
              <a:rPr lang="ru-RU" dirty="0"/>
              <a:t/>
            </a:r>
            <a:br>
              <a:rPr lang="ru-RU" dirty="0"/>
            </a:br>
            <a:r>
              <a:rPr lang="ru-RU" dirty="0"/>
              <a:t>Определив уровень </a:t>
            </a:r>
            <a:r>
              <a:rPr lang="ru-RU" dirty="0" err="1"/>
              <a:t>протетической</a:t>
            </a:r>
            <a:r>
              <a:rPr lang="ru-RU" dirty="0"/>
              <a:t> поверхности, приступают к ее моделированию вначале в переднем отделе, а затем в боковых. Моделирование заключается в создании на валике плоскости в переднем отделе параллельно зрачковой линии, а в боковых - </a:t>
            </a:r>
            <a:r>
              <a:rPr lang="ru-RU" dirty="0" err="1"/>
              <a:t>носоушной</a:t>
            </a:r>
            <a:r>
              <a:rPr lang="ru-RU" dirty="0"/>
              <a:t>, проводят его методом срезания или наращивания воска на </a:t>
            </a:r>
            <a:r>
              <a:rPr lang="ru-RU" dirty="0" err="1"/>
              <a:t>протетических</a:t>
            </a:r>
            <a:r>
              <a:rPr lang="ru-RU" dirty="0"/>
              <a:t> поверхностях валиков ПШ.</a:t>
            </a:r>
          </a:p>
          <a:p>
            <a:r>
              <a:rPr lang="ru-RU" dirty="0"/>
              <a:t/>
            </a:r>
            <a:br>
              <a:rPr lang="ru-RU" dirty="0"/>
            </a:br>
            <a:r>
              <a:rPr lang="ru-RU" dirty="0"/>
              <a:t>При моделировании </a:t>
            </a:r>
            <a:r>
              <a:rPr lang="ru-RU" dirty="0" err="1"/>
              <a:t>протетической</a:t>
            </a:r>
            <a:r>
              <a:rPr lang="ru-RU" dirty="0"/>
              <a:t> поверхности валика переднем отделе, ориентируются на зрачковую линию. При этом используют две линейки. Одну помещают под верхний валик, вторую устанавливают по линии зрачков. Эти линейки должны быть параллельны.</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500042"/>
            <a:ext cx="8401080" cy="5626121"/>
          </a:xfrm>
          <a:solidFill>
            <a:schemeClr val="accent3">
              <a:lumMod val="60000"/>
              <a:lumOff val="40000"/>
            </a:schemeClr>
          </a:solidFill>
        </p:spPr>
        <p:txBody>
          <a:bodyPr>
            <a:normAutofit fontScale="92500" lnSpcReduction="10000"/>
          </a:bodyPr>
          <a:lstStyle/>
          <a:p>
            <a:r>
              <a:rPr lang="ru-RU" dirty="0"/>
              <a:t>Затем приступают к созданию </a:t>
            </a:r>
            <a:r>
              <a:rPr lang="ru-RU" dirty="0" err="1"/>
              <a:t>протетической</a:t>
            </a:r>
            <a:r>
              <a:rPr lang="ru-RU" dirty="0"/>
              <a:t> поверхности в боковых отделах. Для этого одну линейку устанавливают под верхним валиком, а другую - на уровне нижнего края крыла носа и слухового прохода (</a:t>
            </a:r>
            <a:r>
              <a:rPr lang="ru-RU" dirty="0" err="1"/>
              <a:t>камперовская</a:t>
            </a:r>
            <a:r>
              <a:rPr lang="ru-RU" dirty="0"/>
              <a:t> линия). Они также должны быть параллельны. В случае необходимости воск срезают или наращивают в боковых отделах.</a:t>
            </a:r>
            <a:br>
              <a:rPr lang="ru-RU" dirty="0"/>
            </a:br>
            <a:r>
              <a:rPr lang="ru-RU" dirty="0"/>
              <a:t/>
            </a:r>
            <a:br>
              <a:rPr lang="ru-RU" dirty="0"/>
            </a:br>
            <a:r>
              <a:rPr lang="ru-RU" dirty="0"/>
              <a:t>После того как достигнута параллельность поверхностей валика по зрачковой и </a:t>
            </a:r>
            <a:r>
              <a:rPr lang="ru-RU" dirty="0" err="1"/>
              <a:t>носоушной</a:t>
            </a:r>
            <a:r>
              <a:rPr lang="ru-RU" dirty="0"/>
              <a:t> линиям, необходимо сделать ровной созданную </a:t>
            </a:r>
            <a:r>
              <a:rPr lang="ru-RU" dirty="0" err="1"/>
              <a:t>протетическую</a:t>
            </a:r>
            <a:r>
              <a:rPr lang="ru-RU" dirty="0"/>
              <a:t> поверхность.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solidFill>
        </p:spPr>
        <p:txBody>
          <a:bodyPr/>
          <a:lstStyle/>
          <a:p>
            <a:r>
              <a:rPr lang="ru-RU" dirty="0"/>
              <a:t>Аппарат А.П.Воронова</a:t>
            </a:r>
          </a:p>
        </p:txBody>
      </p:sp>
      <p:sp>
        <p:nvSpPr>
          <p:cNvPr id="3" name="Содержимое 2"/>
          <p:cNvSpPr>
            <a:spLocks noGrp="1"/>
          </p:cNvSpPr>
          <p:nvPr>
            <p:ph idx="1"/>
          </p:nvPr>
        </p:nvSpPr>
        <p:spPr/>
        <p:txBody>
          <a:bodyPr>
            <a:normAutofit fontScale="77500" lnSpcReduction="20000"/>
          </a:bodyPr>
          <a:lstStyle/>
          <a:p>
            <a:r>
              <a:rPr lang="ru-RU" dirty="0"/>
              <a:t>состоит из двух дисков, соединенных между собой и </a:t>
            </a:r>
            <a:r>
              <a:rPr lang="ru-RU" dirty="0" err="1"/>
              <a:t>воскосборника</a:t>
            </a:r>
            <a:r>
              <a:rPr lang="ru-RU" dirty="0"/>
              <a:t>. Между дисками находится спираль, нагревающая поверхности дисков</a:t>
            </a:r>
            <a:r>
              <a:rPr lang="ru-RU" dirty="0" smtClean="0"/>
              <a:t>.</a:t>
            </a:r>
          </a:p>
          <a:p>
            <a:r>
              <a:rPr lang="ru-RU" dirty="0" smtClean="0"/>
              <a:t> </a:t>
            </a:r>
            <a:r>
              <a:rPr lang="ru-RU" dirty="0"/>
              <a:t>Одна поверхность дисков гладкая, для заглаживания воскового </a:t>
            </a:r>
            <a:r>
              <a:rPr lang="ru-RU" dirty="0" err="1"/>
              <a:t>окклюзионного</a:t>
            </a:r>
            <a:r>
              <a:rPr lang="ru-RU" dirty="0"/>
              <a:t> валика, а противоположная с выступающими иглами для моментального разогревания всей поверхности валика ПШ при фиксации ЦС челюстей, т.е. для манипуляции, которую обычно выполняют с применением разогретого шпателя</a:t>
            </a:r>
            <a:r>
              <a:rPr lang="ru-RU" dirty="0" smtClean="0"/>
              <a:t>.</a:t>
            </a:r>
          </a:p>
          <a:p>
            <a:r>
              <a:rPr lang="ru-RU" dirty="0" smtClean="0"/>
              <a:t> </a:t>
            </a:r>
            <a:r>
              <a:rPr lang="ru-RU" dirty="0"/>
              <a:t>Тумблер на электрическом шнуре позволяет дозировать температуру разогрева поверхностей металлических дисков.</a:t>
            </a:r>
            <a:br>
              <a:rPr lang="ru-RU" dirty="0"/>
            </a:b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357166"/>
            <a:ext cx="8358246" cy="6143668"/>
          </a:xfrm>
        </p:spPr>
        <p:txBody>
          <a:bodyPr>
            <a:normAutofit fontScale="85000" lnSpcReduction="20000"/>
          </a:bodyPr>
          <a:lstStyle/>
          <a:p>
            <a:r>
              <a:rPr lang="ru-RU" dirty="0"/>
              <a:t>Затем определяют вертикальный размер нижней части лица в положении функционального покоя. </a:t>
            </a:r>
            <a:endParaRPr lang="ru-RU" dirty="0" smtClean="0"/>
          </a:p>
          <a:p>
            <a:r>
              <a:rPr lang="ru-RU" dirty="0" smtClean="0"/>
              <a:t>На </a:t>
            </a:r>
            <a:r>
              <a:rPr lang="ru-RU" dirty="0"/>
              <a:t>лице пациента отмечают две точки: одну - выше ротовой щели, другую — ниже. Чаще всего одну точку ставят на кончике носа, другую - на подбородке и определяют высоту функционального покоя нижней челюсти. Расстояние между точками фиксируют на бумаге, на восковой пластинке или штангенциркулем. Последний метод следует оценить как наиболее простой и точный. </a:t>
            </a:r>
            <a:endParaRPr lang="ru-RU" dirty="0" smtClean="0"/>
          </a:p>
          <a:p>
            <a:r>
              <a:rPr lang="ru-RU" dirty="0" smtClean="0"/>
              <a:t>При </a:t>
            </a:r>
            <a:r>
              <a:rPr lang="ru-RU" dirty="0"/>
              <a:t>определении высоты функционального покоя следят за тем, чтобы голова пациента была правильно расположена, а мышцы в состоянии функционального равновесия. Предлагают произвести глотательные движения и через некоторое время (2 – 3 сек.) фиксируют показатель.</a:t>
            </a:r>
            <a:br>
              <a:rPr lang="ru-RU" dirty="0"/>
            </a:b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1"/>
            <a:ext cx="8229600" cy="2900370"/>
          </a:xfrm>
        </p:spPr>
        <p:txBody>
          <a:bodyPr/>
          <a:lstStyle/>
          <a:p>
            <a:pPr algn="ctr"/>
            <a:r>
              <a:rPr lang="ru-RU" dirty="0"/>
              <a:t>Одним из важнейших клинических этапов ортопедического лечения   </a:t>
            </a:r>
            <a:r>
              <a:rPr lang="ru-RU" dirty="0" smtClean="0"/>
              <a:t>пациента </a:t>
            </a:r>
            <a:r>
              <a:rPr lang="ru-RU" dirty="0"/>
              <a:t>является определение положения центральной окклюзии (ЦО) нижней челюсти пациента. </a:t>
            </a:r>
            <a:endParaRPr lang="ru-RU" b="1" dirty="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428604"/>
            <a:ext cx="8429684" cy="5697559"/>
          </a:xfrm>
        </p:spPr>
        <p:txBody>
          <a:bodyPr>
            <a:normAutofit fontScale="70000" lnSpcReduction="20000"/>
          </a:bodyPr>
          <a:lstStyle/>
          <a:p>
            <a:pPr algn="just"/>
            <a:endParaRPr lang="ru-RU" dirty="0" smtClean="0"/>
          </a:p>
          <a:p>
            <a:pPr algn="just"/>
            <a:r>
              <a:rPr lang="ru-RU" dirty="0" smtClean="0"/>
              <a:t>В </a:t>
            </a:r>
            <a:r>
              <a:rPr lang="ru-RU" dirty="0"/>
              <a:t>процессе определения ЦС при помощи ПШ с восковыми базисами необходимо проверять их устойчивость, а для предупреждения деформации регулярно охлаждать в холодной воде.</a:t>
            </a:r>
          </a:p>
          <a:p>
            <a:pPr algn="just"/>
            <a:r>
              <a:rPr lang="ru-RU" dirty="0"/>
              <a:t/>
            </a:r>
            <a:br>
              <a:rPr lang="ru-RU" dirty="0"/>
            </a:br>
            <a:r>
              <a:rPr lang="ru-RU" dirty="0"/>
              <a:t>Следующий этап — припасовка валика нижнего ПШ к верхнему. Обычно при введении в полость рта нижнего ПШ отмечается контакт только в боковых отделах валиков , поэтому в этой области валик срезают шпателем или корректируют при помощи аппарата </a:t>
            </a:r>
            <a:r>
              <a:rPr lang="ru-RU" dirty="0" err="1"/>
              <a:t>Найша</a:t>
            </a:r>
            <a:r>
              <a:rPr lang="ru-RU" dirty="0" smtClean="0"/>
              <a:t>.</a:t>
            </a:r>
          </a:p>
          <a:p>
            <a:pPr algn="just">
              <a:buNone/>
            </a:pPr>
            <a:r>
              <a:rPr lang="ru-RU" dirty="0" smtClean="0"/>
              <a:t> </a:t>
            </a:r>
          </a:p>
          <a:p>
            <a:pPr algn="just"/>
            <a:r>
              <a:rPr lang="ru-RU" dirty="0" smtClean="0"/>
              <a:t>Высоту </a:t>
            </a:r>
            <a:r>
              <a:rPr lang="ru-RU" dirty="0"/>
              <a:t>нижнего валика необходимо откорректировать так, чтобы при смыкании челюстей расстояние между отмеченными точками было меньше высоты, функционального покоя, на 2—3 мм. По периметру валик нижнего ПШ должен быть конгруэнтен верхнему. Одним из основных моментов, обеспечивающих успех работы, является равномерный, контакт </a:t>
            </a:r>
            <a:r>
              <a:rPr lang="ru-RU" dirty="0" err="1"/>
              <a:t>протетических</a:t>
            </a:r>
            <a:r>
              <a:rPr lang="ru-RU" dirty="0"/>
              <a:t> поверхностей валиков ПШ при смыкании.</a:t>
            </a:r>
          </a:p>
          <a:p>
            <a:pPr algn="just"/>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357166"/>
            <a:ext cx="8329642" cy="5768997"/>
          </a:xfrm>
          <a:solidFill>
            <a:schemeClr val="accent3">
              <a:lumMod val="40000"/>
              <a:lumOff val="60000"/>
            </a:schemeClr>
          </a:solidFill>
        </p:spPr>
        <p:txBody>
          <a:bodyPr>
            <a:normAutofit fontScale="77500" lnSpcReduction="20000"/>
          </a:bodyPr>
          <a:lstStyle/>
          <a:p>
            <a:endParaRPr lang="ru-RU" dirty="0" smtClean="0"/>
          </a:p>
          <a:p>
            <a:r>
              <a:rPr lang="ru-RU" dirty="0" smtClean="0"/>
              <a:t>При </a:t>
            </a:r>
            <a:r>
              <a:rPr lang="ru-RU" dirty="0"/>
              <a:t>определении высоты ЦС особое внимание необходимо обращать на точку которую мы поставили на подбородке. Иногда пациенты непроизвольно подтягивают подбородок и точка может смещаться вверх или вниз до I см. Замерять и проверять расстояние между точками на носу и подбородке необходимо при расслабленной нижней губе</a:t>
            </a:r>
            <a:r>
              <a:rPr lang="ru-RU" dirty="0" smtClean="0"/>
              <a:t>.</a:t>
            </a:r>
          </a:p>
          <a:p>
            <a:r>
              <a:rPr lang="ru-RU" dirty="0"/>
              <a:t/>
            </a:r>
            <a:br>
              <a:rPr lang="ru-RU" dirty="0"/>
            </a:br>
            <a:r>
              <a:rPr lang="ru-RU" dirty="0"/>
              <a:t>В тех случаях, когда имеется малое </a:t>
            </a:r>
            <a:r>
              <a:rPr lang="ru-RU" dirty="0" err="1"/>
              <a:t>межальвеолярное</a:t>
            </a:r>
            <a:r>
              <a:rPr lang="ru-RU" dirty="0"/>
              <a:t> расстояние и нет </a:t>
            </a:r>
            <a:r>
              <a:rPr lang="ru-RU" dirty="0" smtClean="0"/>
              <a:t>возможности </a:t>
            </a:r>
            <a:r>
              <a:rPr lang="ru-RU" dirty="0"/>
              <a:t>поставить зубы «на приточке» или когда опущены бугры верхней челюсти и упираются в вершину альвеолярного гребня на нижней челюсти, а также не устраивает женщин конфигурация лица (выражены складки, морщины) возможно повышение высоты ЦС на 2—3 мм, т.е. на высоту функционального покоя.</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785794"/>
            <a:ext cx="8572560" cy="5143535"/>
          </a:xfrm>
          <a:solidFill>
            <a:schemeClr val="accent3">
              <a:lumMod val="60000"/>
              <a:lumOff val="40000"/>
            </a:schemeClr>
          </a:solidFill>
        </p:spPr>
        <p:txBody>
          <a:bodyPr>
            <a:normAutofit fontScale="62500" lnSpcReduction="20000"/>
          </a:bodyPr>
          <a:lstStyle/>
          <a:p>
            <a:endParaRPr lang="ru-RU" dirty="0" smtClean="0"/>
          </a:p>
          <a:p>
            <a:r>
              <a:rPr lang="ru-RU" dirty="0" smtClean="0"/>
              <a:t>Последний </a:t>
            </a:r>
            <a:r>
              <a:rPr lang="ru-RU" dirty="0"/>
              <a:t>этап — нанесение ориентировочных линий для постановки шести, верхних зубов. </a:t>
            </a:r>
          </a:p>
          <a:p>
            <a:r>
              <a:rPr lang="ru-RU" dirty="0"/>
              <a:t/>
            </a:r>
            <a:br>
              <a:rPr lang="ru-RU" dirty="0"/>
            </a:br>
            <a:r>
              <a:rPr lang="ru-RU" dirty="0"/>
              <a:t>Ориентируясь на эти линии, техник подбирает размер зубов. На верхний валик необходимо нанести срединную линию, линию клыков и улыбки. </a:t>
            </a:r>
          </a:p>
          <a:p>
            <a:r>
              <a:rPr lang="ru-RU" dirty="0"/>
              <a:t/>
            </a:r>
            <a:br>
              <a:rPr lang="ru-RU" dirty="0"/>
            </a:br>
            <a:r>
              <a:rPr lang="ru-RU" dirty="0"/>
              <a:t>Первую проводят вертикально как продолжение срединной линии лица, делящей желобок верхней губы на равные части. Эту линию нельзя проводить ориентируясь по расположение уздечки верхней губы, которая довольно часто бывает смещена в сторону. </a:t>
            </a:r>
            <a:endParaRPr lang="ru-RU" dirty="0" smtClean="0"/>
          </a:p>
          <a:p>
            <a:r>
              <a:rPr lang="ru-RU" dirty="0"/>
              <a:t/>
            </a:r>
            <a:br>
              <a:rPr lang="ru-RU" dirty="0"/>
            </a:br>
            <a:r>
              <a:rPr lang="ru-RU" dirty="0"/>
              <a:t>Срединная линия располагается между центральными резцами. Линия клыков, проходящая по их буграм, опускается от наружного крыла носа. Линию, идущую горизонтально, проводят по границе красной каймы верхней губы при улыбке. </a:t>
            </a:r>
            <a:br>
              <a:rPr lang="ru-RU" dirty="0"/>
            </a:b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Nocturn.WIN7XP\Рабочий стол\Ортопедия IV курс 7 семестр\фон\49a191ba1785b520f6c6c828f1852678.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Прямоугольник 4"/>
          <p:cNvSpPr/>
          <p:nvPr/>
        </p:nvSpPr>
        <p:spPr>
          <a:xfrm>
            <a:off x="714348" y="428604"/>
            <a:ext cx="8001056" cy="1477328"/>
          </a:xfrm>
          <a:prstGeom prst="rect">
            <a:avLst/>
          </a:prstGeom>
        </p:spPr>
        <p:txBody>
          <a:bodyPr wrap="square">
            <a:spAutoFit/>
          </a:bodyPr>
          <a:lstStyle/>
          <a:p>
            <a:pPr algn="ctr"/>
            <a:r>
              <a:rPr lang="ru-RU" b="1" u="sng" dirty="0"/>
              <a:t>Определение положения центрального соотношения челюстей (ЦС) </a:t>
            </a:r>
            <a:r>
              <a:rPr lang="ru-RU" b="1" dirty="0"/>
              <a:t>- </a:t>
            </a:r>
            <a:r>
              <a:rPr lang="ru-RU" dirty="0"/>
              <a:t>клинический этап ортопедического лечения больных (ОЛ), </a:t>
            </a:r>
            <a:endParaRPr lang="ru-RU" dirty="0" smtClean="0"/>
          </a:p>
          <a:p>
            <a:pPr algn="ctr"/>
            <a:r>
              <a:rPr lang="ru-RU" dirty="0" smtClean="0"/>
              <a:t>страдающих </a:t>
            </a:r>
            <a:r>
              <a:rPr lang="ru-RU" dirty="0"/>
              <a:t>полной </a:t>
            </a:r>
            <a:r>
              <a:rPr lang="ru-RU" dirty="0" err="1" smtClean="0"/>
              <a:t>адентией</a:t>
            </a:r>
            <a:r>
              <a:rPr lang="ru-RU" dirty="0" smtClean="0"/>
              <a:t>, авторы </a:t>
            </a:r>
            <a:r>
              <a:rPr lang="ru-RU" dirty="0"/>
              <a:t>называют по-разному и называют определением прикуса, определением центральной окклюзии(ЦО), определением центрального соотношения (ЦС) челюстей, но суть этапа одна.</a:t>
            </a:r>
          </a:p>
        </p:txBody>
      </p:sp>
      <p:sp>
        <p:nvSpPr>
          <p:cNvPr id="6" name="Прямоугольник 5"/>
          <p:cNvSpPr/>
          <p:nvPr/>
        </p:nvSpPr>
        <p:spPr>
          <a:xfrm>
            <a:off x="857224" y="2214554"/>
            <a:ext cx="7572428" cy="2031325"/>
          </a:xfrm>
          <a:prstGeom prst="rect">
            <a:avLst/>
          </a:prstGeom>
        </p:spPr>
        <p:txBody>
          <a:bodyPr wrap="square">
            <a:spAutoFit/>
          </a:bodyPr>
          <a:lstStyle/>
          <a:p>
            <a:pPr algn="ctr"/>
            <a:r>
              <a:rPr lang="ru-RU" b="1" dirty="0"/>
              <a:t>Основными </a:t>
            </a:r>
            <a:r>
              <a:rPr lang="ru-RU" b="1" u="sng" dirty="0"/>
              <a:t>вариантами положений </a:t>
            </a:r>
            <a:r>
              <a:rPr lang="ru-RU" b="1" dirty="0"/>
              <a:t>нижней челюсти, имеющими определяющее значение в клинике ортопедической стоматологии для лечения пациентов называют следующие положения: </a:t>
            </a:r>
            <a:r>
              <a:rPr lang="ru-RU" dirty="0"/>
              <a:t/>
            </a:r>
            <a:br>
              <a:rPr lang="ru-RU" dirty="0"/>
            </a:br>
            <a:r>
              <a:rPr lang="ru-RU" dirty="0"/>
              <a:t>а) функционального </a:t>
            </a:r>
            <a:r>
              <a:rPr lang="ru-RU" dirty="0" smtClean="0"/>
              <a:t>покоя</a:t>
            </a:r>
            <a:r>
              <a:rPr lang="ru-RU" dirty="0"/>
              <a:t> </a:t>
            </a:r>
            <a:r>
              <a:rPr lang="ru-RU" dirty="0" smtClean="0"/>
              <a:t>(не физиологического!)</a:t>
            </a:r>
            <a:r>
              <a:rPr lang="ru-RU" dirty="0"/>
              <a:t/>
            </a:r>
            <a:br>
              <a:rPr lang="ru-RU" dirty="0"/>
            </a:br>
            <a:r>
              <a:rPr lang="ru-RU" dirty="0"/>
              <a:t>б) центрального соотношения или центральной окклюзии.</a:t>
            </a:r>
            <a:br>
              <a:rPr lang="ru-RU" dirty="0"/>
            </a:br>
            <a:r>
              <a:rPr lang="ru-RU" dirty="0"/>
              <a:t>в) эксцентрических окклюзий, эксцентрических соотношений.</a:t>
            </a:r>
            <a:br>
              <a:rPr lang="ru-RU" dirty="0"/>
            </a:br>
            <a:endParaRPr lang="ru-RU" dirty="0"/>
          </a:p>
        </p:txBody>
      </p:sp>
      <p:sp>
        <p:nvSpPr>
          <p:cNvPr id="7" name="Прямоугольник 6"/>
          <p:cNvSpPr/>
          <p:nvPr/>
        </p:nvSpPr>
        <p:spPr>
          <a:xfrm>
            <a:off x="714348" y="4286256"/>
            <a:ext cx="7500990" cy="2031325"/>
          </a:xfrm>
          <a:prstGeom prst="rect">
            <a:avLst/>
          </a:prstGeom>
        </p:spPr>
        <p:txBody>
          <a:bodyPr wrap="square">
            <a:spAutoFit/>
          </a:bodyPr>
          <a:lstStyle/>
          <a:p>
            <a:pPr algn="ctr"/>
            <a:r>
              <a:rPr lang="ru-RU" b="1" u="sng" dirty="0"/>
              <a:t>Под окклюзией </a:t>
            </a:r>
            <a:r>
              <a:rPr lang="ru-RU" dirty="0"/>
              <a:t>подразумевают смыкание или контакт между зубными рядами или отдельными зубами верхней и нижней челюстей – вариант артикуляции</a:t>
            </a:r>
            <a:r>
              <a:rPr lang="ru-RU" dirty="0" smtClean="0"/>
              <a:t>.</a:t>
            </a:r>
          </a:p>
          <a:p>
            <a:pPr algn="ctr"/>
            <a:r>
              <a:rPr lang="ru-RU" dirty="0"/>
              <a:t/>
            </a:r>
            <a:br>
              <a:rPr lang="ru-RU" dirty="0"/>
            </a:br>
            <a:r>
              <a:rPr lang="ru-RU" b="1" u="sng" dirty="0"/>
              <a:t>Функциональная окклюзия </a:t>
            </a:r>
            <a:r>
              <a:rPr lang="ru-RU" dirty="0"/>
              <a:t>- смыкание зубных рядов во время функций откусывания, жевания и глотания.</a:t>
            </a:r>
            <a:br>
              <a:rPr lang="ru-RU" dirty="0"/>
            </a:b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500042"/>
            <a:ext cx="8501122" cy="5857916"/>
          </a:xfrm>
          <a:solidFill>
            <a:schemeClr val="accent3">
              <a:lumMod val="40000"/>
              <a:lumOff val="60000"/>
            </a:schemeClr>
          </a:solidFill>
        </p:spPr>
        <p:txBody>
          <a:bodyPr>
            <a:normAutofit fontScale="77500" lnSpcReduction="20000"/>
          </a:bodyPr>
          <a:lstStyle/>
          <a:p>
            <a:r>
              <a:rPr lang="ru-RU" dirty="0"/>
              <a:t>Зубы в восковом базисе ПСПП расставляют таким образом, чтобы шейки их были выше отмеченной линии. При такой расстановке искусственных зубов во время улыбки не будут видны их шейки и искусственная десна. </a:t>
            </a:r>
            <a:endParaRPr lang="ru-RU" dirty="0" smtClean="0"/>
          </a:p>
          <a:p>
            <a:pPr>
              <a:buNone/>
            </a:pPr>
            <a:endParaRPr lang="ru-RU" dirty="0" smtClean="0"/>
          </a:p>
          <a:p>
            <a:r>
              <a:rPr lang="ru-RU" dirty="0" smtClean="0"/>
              <a:t>В </a:t>
            </a:r>
            <a:r>
              <a:rPr lang="ru-RU" dirty="0"/>
              <a:t>том случае, если у пациента уже имеются протезы, их используют при определении высоты функционального покоя нижней челюсти и периметра вестибулярных поверхностей зубных рядов .</a:t>
            </a:r>
          </a:p>
          <a:p>
            <a:r>
              <a:rPr lang="ru-RU" dirty="0"/>
              <a:t/>
            </a:r>
            <a:br>
              <a:rPr lang="ru-RU" dirty="0"/>
            </a:br>
            <a:r>
              <a:rPr lang="ru-RU" dirty="0"/>
              <a:t>При значительной атрофии альвеолярных отростков челюстей, при плохой фиксации ПШ, при </a:t>
            </a:r>
            <a:r>
              <a:rPr lang="ru-RU" dirty="0" err="1"/>
              <a:t>микростомии</a:t>
            </a:r>
            <a:r>
              <a:rPr lang="ru-RU" dirty="0"/>
              <a:t> или неадекватном поведении пациента, определение ЦС челюстей целесообразно проводить на жестких базисах, которые гораздо лучше фиксируются, не деформируются, не смещаются, и на которых в дальнейшем можно производить постановку зубов. </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Nocturn.WIN7XP\Рабочий стол\Ортопедия IV курс 7 семестр\фон\49a191ba1785b520f6c6c828f1852678.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Прямоугольник 4"/>
          <p:cNvSpPr/>
          <p:nvPr/>
        </p:nvSpPr>
        <p:spPr>
          <a:xfrm>
            <a:off x="714348" y="357166"/>
            <a:ext cx="7500990" cy="5632311"/>
          </a:xfrm>
          <a:prstGeom prst="rect">
            <a:avLst/>
          </a:prstGeom>
        </p:spPr>
        <p:txBody>
          <a:bodyPr wrap="square">
            <a:spAutoFit/>
          </a:bodyPr>
          <a:lstStyle/>
          <a:p>
            <a:r>
              <a:rPr lang="ru-RU" b="1" u="sng" dirty="0"/>
              <a:t>Центральным соотношением </a:t>
            </a:r>
            <a:r>
              <a:rPr lang="ru-RU" dirty="0"/>
              <a:t>– называют такое положение нижней челюсти, которое соответствует положению центральной окклюзии при условии наличия достаточного количества и соответствующего расположения зубов - антагонистов у пациента.</a:t>
            </a:r>
            <a:br>
              <a:rPr lang="ru-RU" dirty="0"/>
            </a:br>
            <a:r>
              <a:rPr lang="ru-RU" dirty="0"/>
              <a:t/>
            </a:r>
            <a:br>
              <a:rPr lang="ru-RU" dirty="0"/>
            </a:br>
            <a:r>
              <a:rPr lang="ru-RU" dirty="0"/>
              <a:t>Б.Р.Вайнштейн называл упомянутый этап клинический этап «определение ориентиров для построения элементов прикуса», что по нашему мнению не совсем отражает сущность процесса.</a:t>
            </a:r>
            <a:br>
              <a:rPr lang="ru-RU" dirty="0"/>
            </a:br>
            <a:r>
              <a:rPr lang="ru-RU" dirty="0"/>
              <a:t/>
            </a:r>
            <a:br>
              <a:rPr lang="ru-RU" dirty="0"/>
            </a:br>
            <a:r>
              <a:rPr lang="ru-RU" dirty="0"/>
              <a:t>В течение жизни пациента высота ЦО уменьшается и зависит, прежде всего, от наличия дефектов </a:t>
            </a:r>
            <a:r>
              <a:rPr lang="ru-RU" dirty="0" err="1"/>
              <a:t>коронковых</a:t>
            </a:r>
            <a:r>
              <a:rPr lang="ru-RU" dirty="0"/>
              <a:t> частей зубов и зубных рядов, и стертости зубов. Эти патологические процессы сочетаются с изменениями в височно-нижнечелюстных суставах. </a:t>
            </a:r>
            <a:br>
              <a:rPr lang="ru-RU" dirty="0"/>
            </a:br>
            <a:r>
              <a:rPr lang="ru-RU" dirty="0"/>
              <a:t/>
            </a:r>
            <a:br>
              <a:rPr lang="ru-RU" dirty="0"/>
            </a:br>
            <a:r>
              <a:rPr lang="ru-RU" b="1" u="sng" dirty="0"/>
              <a:t>Положением функционального покоя нижней челюсти </a:t>
            </a:r>
            <a:r>
              <a:rPr lang="ru-RU" dirty="0"/>
              <a:t>является такое положение, которое челюсть занимает, в том случае, когда мышцы, поднимающие и опускающие её, находятся в состоянии функционального равновесия между мышцами поднимающими и опускающими нижнюю челюсть. </a:t>
            </a:r>
            <a:br>
              <a:rPr lang="ru-RU" dirty="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endParaRPr lang="ru-RU" dirty="0"/>
          </a:p>
        </p:txBody>
      </p:sp>
      <p:pic>
        <p:nvPicPr>
          <p:cNvPr id="3074" name="Picture 2" descr="C:\Documents and Settings\Nocturn.WIN7XP\Рабочий стол\Ортопедия IV курс 7 семестр\фон\49a191ba1785b520f6c6c828f1852678.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Прямоугольник 4"/>
          <p:cNvSpPr/>
          <p:nvPr/>
        </p:nvSpPr>
        <p:spPr>
          <a:xfrm>
            <a:off x="428596" y="357166"/>
            <a:ext cx="8429684" cy="3693319"/>
          </a:xfrm>
          <a:prstGeom prst="rect">
            <a:avLst/>
          </a:prstGeom>
        </p:spPr>
        <p:txBody>
          <a:bodyPr wrap="square">
            <a:spAutoFit/>
          </a:bodyPr>
          <a:lstStyle/>
          <a:p>
            <a:r>
              <a:rPr lang="ru-RU" dirty="0"/>
              <a:t>Высотой функционального покоя нижней челюсти называют расстояние между двумя точками, нанесенными выше и ниже ротовой щели пациента в положении функционального покоя нижней челюсти.</a:t>
            </a:r>
            <a:br>
              <a:rPr lang="ru-RU" dirty="0"/>
            </a:br>
            <a:r>
              <a:rPr lang="ru-RU" dirty="0"/>
              <a:t/>
            </a:r>
            <a:br>
              <a:rPr lang="ru-RU" dirty="0"/>
            </a:br>
            <a:r>
              <a:rPr lang="ru-RU" dirty="0"/>
              <a:t>Состояние функционального покоя мышц такое, специфическое для жевательных мышц, состояние функционально-тонического равновесия мышц, поднимающих и опускающих нижнюю челюсть, возникающее после завершения жевания - глотания, вербального общения. (Вербальный - словесный)</a:t>
            </a:r>
            <a:br>
              <a:rPr lang="ru-RU" dirty="0"/>
            </a:br>
            <a:r>
              <a:rPr lang="ru-RU" dirty="0"/>
              <a:t/>
            </a:r>
            <a:br>
              <a:rPr lang="ru-RU" dirty="0"/>
            </a:br>
            <a:r>
              <a:rPr lang="ru-RU" dirty="0"/>
              <a:t>В состояние функционального равновесия мышцы, поднимающие и опускающие нижнюю челюсть возвращаются каждый раз, после завершения вербального общения.</a:t>
            </a:r>
            <a:br>
              <a:rPr lang="ru-RU" dirty="0"/>
            </a:br>
            <a:endParaRPr lang="ru-RU" dirty="0"/>
          </a:p>
        </p:txBody>
      </p:sp>
      <p:sp>
        <p:nvSpPr>
          <p:cNvPr id="6" name="Прямоугольник 5"/>
          <p:cNvSpPr/>
          <p:nvPr/>
        </p:nvSpPr>
        <p:spPr>
          <a:xfrm>
            <a:off x="785786" y="4000504"/>
            <a:ext cx="7786742" cy="1477328"/>
          </a:xfrm>
          <a:prstGeom prst="rect">
            <a:avLst/>
          </a:prstGeom>
        </p:spPr>
        <p:txBody>
          <a:bodyPr wrap="square">
            <a:spAutoFit/>
          </a:bodyPr>
          <a:lstStyle/>
          <a:p>
            <a:pPr algn="ctr"/>
            <a:r>
              <a:rPr lang="ru-RU" dirty="0"/>
              <a:t>Положение ЦО челюстей характеризуется максимальным контактом режущих и жевательных поверхностей зубов. Мышцы, поднимающие нижнюю челюсть, в положении ЦО развивают максимальную силу. </a:t>
            </a:r>
            <a:br>
              <a:rPr lang="ru-RU" dirty="0"/>
            </a:br>
            <a:r>
              <a:rPr lang="ru-RU" dirty="0"/>
              <a:t/>
            </a:r>
            <a:br>
              <a:rPr lang="ru-RU" dirty="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Nocturn.WIN7XP\Рабочий стол\Ортопедия IV курс 7 семестр\фон\49a191ba1785b520f6c6c828f1852678.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Прямоугольник 4"/>
          <p:cNvSpPr/>
          <p:nvPr/>
        </p:nvSpPr>
        <p:spPr>
          <a:xfrm>
            <a:off x="214282" y="285728"/>
            <a:ext cx="8786842" cy="2862322"/>
          </a:xfrm>
          <a:prstGeom prst="rect">
            <a:avLst/>
          </a:prstGeom>
        </p:spPr>
        <p:txBody>
          <a:bodyPr wrap="square">
            <a:spAutoFit/>
          </a:bodyPr>
          <a:lstStyle/>
          <a:p>
            <a:r>
              <a:rPr lang="ru-RU" dirty="0" smtClean="0"/>
              <a:t>     При </a:t>
            </a:r>
            <a:r>
              <a:rPr lang="ru-RU" dirty="0"/>
              <a:t>достижении нижней челюстью положения ЦО, дробление, жевание пищи происходит наиболее эффективно, собственно жевательные и височные мышцы с обеих сторон сокращаются одновременно и равномерно, линия эстетического центра лица совпадает с линией, проходящей между центральными резцами верхней и нижней челюстей, суставные головки располагаются у основания скатов суставных бугорков в так называемых </a:t>
            </a:r>
            <a:r>
              <a:rPr lang="ru-RU" dirty="0" err="1"/>
              <a:t>окклюзионных</a:t>
            </a:r>
            <a:r>
              <a:rPr lang="ru-RU" dirty="0"/>
              <a:t> точках. </a:t>
            </a:r>
            <a:endParaRPr lang="ru-RU" dirty="0" smtClean="0"/>
          </a:p>
          <a:p>
            <a:endParaRPr lang="ru-RU" dirty="0"/>
          </a:p>
          <a:p>
            <a:r>
              <a:rPr lang="ru-RU" dirty="0"/>
              <a:t/>
            </a:r>
            <a:br>
              <a:rPr lang="ru-RU" dirty="0"/>
            </a:br>
            <a:r>
              <a:rPr lang="ru-RU" dirty="0"/>
              <a:t/>
            </a:r>
            <a:br>
              <a:rPr lang="ru-RU" dirty="0"/>
            </a:br>
            <a:endParaRPr lang="ru-RU" dirty="0"/>
          </a:p>
        </p:txBody>
      </p:sp>
      <p:sp>
        <p:nvSpPr>
          <p:cNvPr id="6" name="Прямоугольник 5"/>
          <p:cNvSpPr/>
          <p:nvPr/>
        </p:nvSpPr>
        <p:spPr>
          <a:xfrm>
            <a:off x="285720" y="2143116"/>
            <a:ext cx="8572560" cy="3970318"/>
          </a:xfrm>
          <a:prstGeom prst="rect">
            <a:avLst/>
          </a:prstGeom>
        </p:spPr>
        <p:txBody>
          <a:bodyPr wrap="square">
            <a:spAutoFit/>
          </a:bodyPr>
          <a:lstStyle/>
          <a:p>
            <a:r>
              <a:rPr lang="ru-RU" dirty="0" smtClean="0"/>
              <a:t>    </a:t>
            </a:r>
            <a:r>
              <a:rPr lang="ru-RU" dirty="0" err="1" smtClean="0"/>
              <a:t>Brill</a:t>
            </a:r>
            <a:r>
              <a:rPr lang="ru-RU" dirty="0" smtClean="0"/>
              <a:t> </a:t>
            </a:r>
            <a:r>
              <a:rPr lang="ru-RU" dirty="0"/>
              <a:t>и </a:t>
            </a:r>
            <a:r>
              <a:rPr lang="ru-RU" dirty="0" err="1"/>
              <a:t>соавт</a:t>
            </a:r>
            <a:r>
              <a:rPr lang="ru-RU" dirty="0"/>
              <a:t>. различали еще и </a:t>
            </a:r>
            <a:r>
              <a:rPr lang="ru-RU" dirty="0" err="1"/>
              <a:t>ретрузивное</a:t>
            </a:r>
            <a:r>
              <a:rPr lang="ru-RU" dirty="0"/>
              <a:t>, крайне заднее, положение нижней челюсти, из которого не возможно более дистального смещения, они ограничиваются связками суставов. При </a:t>
            </a:r>
            <a:r>
              <a:rPr lang="ru-RU" dirty="0" err="1"/>
              <a:t>ретрузивном</a:t>
            </a:r>
            <a:r>
              <a:rPr lang="ru-RU" dirty="0"/>
              <a:t> положении нижняя челюсть смещена кзади от положения ЦО на 0,5—1 мм и в 90% случаев не совпадает с центральной окклюзией. </a:t>
            </a:r>
            <a:br>
              <a:rPr lang="ru-RU" dirty="0"/>
            </a:br>
            <a:r>
              <a:rPr lang="ru-RU" dirty="0"/>
              <a:t/>
            </a:r>
            <a:br>
              <a:rPr lang="ru-RU" dirty="0"/>
            </a:br>
            <a:r>
              <a:rPr lang="ru-RU" dirty="0" smtClean="0"/>
              <a:t>    </a:t>
            </a:r>
            <a:r>
              <a:rPr lang="ru-RU" dirty="0" err="1" smtClean="0"/>
              <a:t>Л.В.Ильина-Маркосян</a:t>
            </a:r>
            <a:r>
              <a:rPr lang="ru-RU" dirty="0" smtClean="0"/>
              <a:t> </a:t>
            </a:r>
            <a:r>
              <a:rPr lang="ru-RU" dirty="0"/>
              <a:t>отмечала «привычную окклюзию», положение нижней челюсти, которое может возникнуть при дефектах зубных рядов, патологической стертости </a:t>
            </a:r>
            <a:r>
              <a:rPr lang="ru-RU" dirty="0" err="1"/>
              <a:t>коронковых</a:t>
            </a:r>
            <a:r>
              <a:rPr lang="ru-RU" dirty="0"/>
              <a:t> частей зубов или при наличии у пациента пластиночных протезов, а также при полной </a:t>
            </a:r>
            <a:r>
              <a:rPr lang="ru-RU" dirty="0" err="1"/>
              <a:t>адентии</a:t>
            </a:r>
            <a:r>
              <a:rPr lang="ru-RU" dirty="0"/>
              <a:t> и стертости бугров и режущих краев зубов в </a:t>
            </a:r>
            <a:r>
              <a:rPr lang="ru-RU" dirty="0" smtClean="0"/>
              <a:t>протезах. Перечисленные </a:t>
            </a:r>
            <a:r>
              <a:rPr lang="ru-RU" dirty="0"/>
              <a:t>нами положения нижней челюсти по отношению к верхней, необходимо знать, так как в клинической практике ортопедической стоматологии врачу приходится постоянно вникать в сущность этих понятий.</a:t>
            </a:r>
            <a:br>
              <a:rPr lang="ru-RU" dirty="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85786" y="928670"/>
            <a:ext cx="7715304" cy="4678204"/>
          </a:xfrm>
          <a:prstGeom prst="rect">
            <a:avLst/>
          </a:prstGeom>
        </p:spPr>
        <p:txBody>
          <a:bodyPr wrap="square">
            <a:spAutoFit/>
          </a:bodyPr>
          <a:lstStyle/>
          <a:p>
            <a:pPr algn="ctr"/>
            <a:r>
              <a:rPr lang="ru-RU" sz="3500" b="1" dirty="0"/>
              <a:t>Определить положение ЦС </a:t>
            </a:r>
            <a:r>
              <a:rPr lang="ru-RU" sz="3500" b="1" dirty="0" smtClean="0"/>
              <a:t>челюстей</a:t>
            </a:r>
          </a:p>
          <a:p>
            <a:pPr algn="ctr"/>
            <a:endParaRPr lang="ru-RU" sz="3500" b="1" dirty="0"/>
          </a:p>
          <a:p>
            <a:pPr algn="ctr"/>
            <a:r>
              <a:rPr lang="ru-RU" sz="3500" b="1" dirty="0" smtClean="0"/>
              <a:t> </a:t>
            </a:r>
            <a:r>
              <a:rPr lang="ru-RU" sz="3500" dirty="0"/>
              <a:t>— это значит определить положение нижней челюсти по отношению к верхней в трех взаимно перпендикулярных плоскостях – вертикальной, сагиттальной, </a:t>
            </a:r>
            <a:r>
              <a:rPr lang="ru-RU" sz="3500" dirty="0" err="1"/>
              <a:t>трансверзальной</a:t>
            </a:r>
            <a:r>
              <a:rPr lang="ru-RU" sz="3500" dirty="0"/>
              <a:t>. </a:t>
            </a:r>
            <a:r>
              <a:rPr lang="ru-RU" dirty="0"/>
              <a:t/>
            </a:r>
            <a:br>
              <a:rPr lang="ru-RU" dirty="0"/>
            </a:b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428596" y="500042"/>
            <a:ext cx="8329642" cy="5643602"/>
          </a:xfrm>
          <a:solidFill>
            <a:schemeClr val="accent6">
              <a:lumMod val="40000"/>
              <a:lumOff val="60000"/>
            </a:schemeClr>
          </a:solidFill>
        </p:spPr>
        <p:txBody>
          <a:bodyPr>
            <a:noAutofit/>
          </a:bodyPr>
          <a:lstStyle/>
          <a:p>
            <a:pPr algn="just"/>
            <a:r>
              <a:rPr lang="ru-RU" sz="2200" dirty="0"/>
              <a:t>Все известные к настоящему </a:t>
            </a:r>
            <a:r>
              <a:rPr lang="ru-RU" sz="2200" dirty="0" smtClean="0"/>
              <a:t>времени </a:t>
            </a:r>
            <a:r>
              <a:rPr lang="ru-RU" sz="2200" dirty="0"/>
              <a:t>методы определения ЦС челюстей можно разделить на статические и функциональные.  </a:t>
            </a:r>
            <a:endParaRPr lang="ru-RU" sz="2200" dirty="0" smtClean="0"/>
          </a:p>
          <a:p>
            <a:pPr algn="just">
              <a:buNone/>
            </a:pPr>
            <a:endParaRPr lang="ru-RU" sz="2200" dirty="0" smtClean="0"/>
          </a:p>
          <a:p>
            <a:pPr algn="just"/>
            <a:r>
              <a:rPr lang="ru-RU" sz="2200" dirty="0" smtClean="0"/>
              <a:t>В </a:t>
            </a:r>
            <a:r>
              <a:rPr lang="ru-RU" sz="2200" dirty="0"/>
              <a:t>основу статических методов положена парадигма постоянства центрального соотношения челюстей. </a:t>
            </a:r>
          </a:p>
          <a:p>
            <a:pPr algn="just"/>
            <a:r>
              <a:rPr lang="ru-RU" sz="2200" dirty="0"/>
              <a:t/>
            </a:r>
            <a:br>
              <a:rPr lang="ru-RU" sz="2200" dirty="0"/>
            </a:br>
            <a:r>
              <a:rPr lang="ru-RU" sz="2200" dirty="0"/>
              <a:t>К этим методам относятся метод </a:t>
            </a:r>
            <a:r>
              <a:rPr lang="ru-RU" sz="2200" dirty="0" err="1"/>
              <a:t>Юпитца</a:t>
            </a:r>
            <a:r>
              <a:rPr lang="ru-RU" sz="2200" dirty="0"/>
              <a:t>, который предложил «циркуль золотого сечения»; метод </a:t>
            </a:r>
            <a:r>
              <a:rPr lang="ru-RU" sz="2200" dirty="0" err="1"/>
              <a:t>Вутсворда</a:t>
            </a:r>
            <a:r>
              <a:rPr lang="ru-RU" sz="2200" dirty="0"/>
              <a:t>, утверждавшего, что расстояние между углом глаза и углом рта равняется расстоянию между кончиком носа и подбородком в положении центральной окклюзии; метод </a:t>
            </a:r>
            <a:r>
              <a:rPr lang="ru-RU" sz="2200" dirty="0" err="1"/>
              <a:t>Гизи</a:t>
            </a:r>
            <a:r>
              <a:rPr lang="ru-RU" sz="2200" dirty="0"/>
              <a:t>, определявшего высоту нижнего отдела лица по выраженности носогубных складок. </a:t>
            </a:r>
            <a:endParaRPr lang="ru-RU" sz="2200" dirty="0" smtClean="0"/>
          </a:p>
          <a:p>
            <a:pPr algn="just"/>
            <a:endParaRPr lang="ru-RU" sz="2200" dirty="0" smtClean="0"/>
          </a:p>
          <a:p>
            <a:r>
              <a:rPr lang="ru-RU" sz="2200" dirty="0" smtClean="0"/>
              <a:t>Все </a:t>
            </a:r>
            <a:r>
              <a:rPr lang="ru-RU" sz="2200" dirty="0"/>
              <a:t>эти методы не точны и в основном дают завышение </a:t>
            </a:r>
            <a:r>
              <a:rPr lang="ru-RU" sz="2200" dirty="0" smtClean="0"/>
              <a:t>высоты ЦО</a:t>
            </a:r>
            <a:r>
              <a:rPr lang="ru-RU" sz="2200" dirty="0"/>
              <a:t>.</a:t>
            </a:r>
            <a:br>
              <a:rPr lang="ru-RU" sz="2200" dirty="0"/>
            </a:br>
            <a:endParaRPr lang="ru-RU"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solidFill>
        </p:spPr>
        <p:txBody>
          <a:bodyPr>
            <a:normAutofit fontScale="90000"/>
          </a:bodyPr>
          <a:lstStyle/>
          <a:p>
            <a:r>
              <a:rPr lang="ru-RU" dirty="0" smtClean="0"/>
              <a:t/>
            </a:r>
            <a:br>
              <a:rPr lang="ru-RU" dirty="0" smtClean="0"/>
            </a:br>
            <a:r>
              <a:rPr lang="ru-RU" dirty="0" smtClean="0"/>
              <a:t>Анатомо-функциональный </a:t>
            </a:r>
            <a:r>
              <a:rPr lang="ru-RU" dirty="0"/>
              <a:t>метод</a:t>
            </a:r>
            <a:br>
              <a:rPr lang="ru-RU" dirty="0"/>
            </a:br>
            <a:endParaRPr lang="ru-RU" dirty="0"/>
          </a:p>
        </p:txBody>
      </p:sp>
      <p:sp>
        <p:nvSpPr>
          <p:cNvPr id="3" name="Содержимое 2"/>
          <p:cNvSpPr>
            <a:spLocks noGrp="1"/>
          </p:cNvSpPr>
          <p:nvPr>
            <p:ph idx="1"/>
          </p:nvPr>
        </p:nvSpPr>
        <p:spPr/>
        <p:txBody>
          <a:bodyPr>
            <a:normAutofit fontScale="85000" lnSpcReduction="20000"/>
          </a:bodyPr>
          <a:lstStyle/>
          <a:p>
            <a:r>
              <a:rPr lang="ru-RU" dirty="0"/>
              <a:t>Физиологической основой метода является положение функционального покоя нижней челюсти и тот факт, что высота ЦС меньше высоты функционального покоя на 2—3 мм. </a:t>
            </a:r>
            <a:endParaRPr lang="ru-RU" dirty="0" smtClean="0"/>
          </a:p>
          <a:p>
            <a:r>
              <a:rPr lang="ru-RU" dirty="0"/>
              <a:t/>
            </a:r>
            <a:br>
              <a:rPr lang="ru-RU" dirty="0"/>
            </a:br>
            <a:r>
              <a:rPr lang="ru-RU" dirty="0"/>
              <a:t>Положение функционального покоя — это такое положение нижней челюсти, при котором расстояние между передними зубами составляет 2—3 мм, а жевательные мышцы находятся в состоянии функционального тонического равновесия. между поднимающими и опускающими нижнюю челюсть.</a:t>
            </a:r>
            <a:br>
              <a:rPr lang="ru-RU" dirty="0"/>
            </a:b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357166"/>
            <a:ext cx="8501122" cy="6072229"/>
          </a:xfrm>
          <a:solidFill>
            <a:schemeClr val="accent3">
              <a:lumMod val="60000"/>
              <a:lumOff val="40000"/>
            </a:schemeClr>
          </a:solidFill>
        </p:spPr>
        <p:txBody>
          <a:bodyPr>
            <a:normAutofit fontScale="77500" lnSpcReduction="20000"/>
          </a:bodyPr>
          <a:lstStyle/>
          <a:p>
            <a:r>
              <a:rPr lang="ru-RU" dirty="0" smtClean="0"/>
              <a:t>Сначала </a:t>
            </a:r>
            <a:r>
              <a:rPr lang="ru-RU" dirty="0"/>
              <a:t>осматривают модели протезных лож, на которых карандашом должны быть отмечены границы базисов ПСПП , резцовый сосочек, небные ямки, торус, линия середины альвеолярного отростка, верхнечелюстные бугры, срединные линии, нижнечелюстной слизистый бугорок. Средняя линия и линия середины альвеолярного отростка должны быть выведены на цоколи моделей.</a:t>
            </a:r>
            <a:br>
              <a:rPr lang="ru-RU" dirty="0"/>
            </a:br>
            <a:r>
              <a:rPr lang="ru-RU" dirty="0"/>
              <a:t/>
            </a:r>
            <a:br>
              <a:rPr lang="ru-RU" dirty="0"/>
            </a:br>
            <a:r>
              <a:rPr lang="ru-RU" dirty="0"/>
              <a:t>Базисы с укрепленными на них окклюзионными валиками, называются </a:t>
            </a:r>
            <a:r>
              <a:rPr lang="ru-RU" dirty="0" err="1"/>
              <a:t>прикусными</a:t>
            </a:r>
            <a:r>
              <a:rPr lang="ru-RU" dirty="0"/>
              <a:t> шаблонами (ПШ). </a:t>
            </a:r>
            <a:br>
              <a:rPr lang="ru-RU" dirty="0"/>
            </a:br>
            <a:r>
              <a:rPr lang="ru-RU" dirty="0"/>
              <a:t/>
            </a:r>
            <a:br>
              <a:rPr lang="ru-RU" dirty="0"/>
            </a:br>
            <a:r>
              <a:rPr lang="ru-RU" dirty="0"/>
              <a:t>Базисы изготавливают из базисного воска или пластмассы. Следует отдавать предпочтение жестким базисам для исключения их возможной деформации, особенно при сложных для стабилизации протезов при неудовлетворительных анатомических условиях протезных лож.</a:t>
            </a:r>
            <a:br>
              <a:rPr lang="ru-RU" dirty="0"/>
            </a:br>
            <a:r>
              <a:rPr lang="ru-RU" dirty="0"/>
              <a:t/>
            </a:r>
            <a:br>
              <a:rPr lang="ru-RU" dirty="0"/>
            </a:b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65</TotalTime>
  <Words>896</Words>
  <Application>Microsoft Office PowerPoint</Application>
  <PresentationFormat>Экран (4:3)</PresentationFormat>
  <Paragraphs>66</Paragraphs>
  <Slides>20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20</vt:i4>
      </vt:variant>
    </vt:vector>
  </HeadingPairs>
  <TitlesOfParts>
    <vt:vector size="23" baseType="lpstr">
      <vt:lpstr>Arial</vt:lpstr>
      <vt:lpstr>Calibri</vt:lpstr>
      <vt:lpstr>Тема Office</vt:lpstr>
      <vt:lpstr>Определение центрального соотношения челюстей при полном отсутствии зубов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Анатомо-функциональный метод </vt:lpstr>
      <vt:lpstr>Презентация PowerPoint</vt:lpstr>
      <vt:lpstr>ПШ состоит из:</vt:lpstr>
      <vt:lpstr>Презентация PowerPoint</vt:lpstr>
      <vt:lpstr>Презентация PowerPoint</vt:lpstr>
      <vt:lpstr>Презентация PowerPoint</vt:lpstr>
      <vt:lpstr>Аппарат А.П.Воронова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WIN7XP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Определение центрального соотношения челюстей при полном отсутствии зубов</dc:title>
  <dc:creator>WIN7XP</dc:creator>
  <cp:lastModifiedBy>Пользователь Windows</cp:lastModifiedBy>
  <cp:revision>43</cp:revision>
  <dcterms:created xsi:type="dcterms:W3CDTF">2010-12-21T15:37:16Z</dcterms:created>
  <dcterms:modified xsi:type="dcterms:W3CDTF">2023-03-15T07:41:23Z</dcterms:modified>
</cp:coreProperties>
</file>