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7" r:id="rId13"/>
    <p:sldId id="266"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96" r:id="rId33"/>
    <p:sldId id="287" r:id="rId34"/>
    <p:sldId id="297" r:id="rId35"/>
    <p:sldId id="298" r:id="rId36"/>
    <p:sldId id="288" r:id="rId37"/>
    <p:sldId id="299" r:id="rId38"/>
    <p:sldId id="300" r:id="rId39"/>
    <p:sldId id="289" r:id="rId40"/>
    <p:sldId id="290" r:id="rId41"/>
    <p:sldId id="291" r:id="rId42"/>
    <p:sldId id="292" r:id="rId43"/>
    <p:sldId id="293"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07.03.2017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07.03.2017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07.03.2017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9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07.03.2017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y-ra.com/imgs/1398161428image005.png"/>
          <p:cNvPicPr>
            <a:picLocks noChangeAspect="1" noChangeArrowheads="1"/>
          </p:cNvPicPr>
          <p:nvPr/>
        </p:nvPicPr>
        <p:blipFill>
          <a:blip r:embed="rId2" cstate="print"/>
          <a:srcRect l="4131" r="6197" b="7479"/>
          <a:stretch>
            <a:fillRect/>
          </a:stretch>
        </p:blipFill>
        <p:spPr bwMode="auto">
          <a:xfrm>
            <a:off x="204143" y="692696"/>
            <a:ext cx="4432389" cy="5472608"/>
          </a:xfrm>
          <a:prstGeom prst="rect">
            <a:avLst/>
          </a:prstGeom>
          <a:noFill/>
        </p:spPr>
      </p:pic>
      <p:sp>
        <p:nvSpPr>
          <p:cNvPr id="2" name="Заголовок 1"/>
          <p:cNvSpPr>
            <a:spLocks noGrp="1"/>
          </p:cNvSpPr>
          <p:nvPr>
            <p:ph type="ctrTitle"/>
          </p:nvPr>
        </p:nvSpPr>
        <p:spPr>
          <a:xfrm>
            <a:off x="4644008" y="332656"/>
            <a:ext cx="4104456" cy="4176464"/>
          </a:xfrm>
        </p:spPr>
        <p:txBody>
          <a:bodyPr>
            <a:normAutofit/>
          </a:bodyPr>
          <a:lstStyle/>
          <a:p>
            <a:r>
              <a:rPr lang="ru-RU" sz="3600" b="1" dirty="0" smtClean="0"/>
              <a:t>БИОМЕХАНИКА НИЖНЕЙ ЧЕЛЮСТИ</a:t>
            </a:r>
            <a:r>
              <a:rPr lang="ru-RU" dirty="0" smtClean="0"/>
              <a:t/>
            </a:r>
            <a:br>
              <a:rPr lang="ru-RU" dirty="0" smtClean="0"/>
            </a:br>
            <a:endParaRPr lang="ru-RU" dirty="0"/>
          </a:p>
        </p:txBody>
      </p:sp>
      <p:sp>
        <p:nvSpPr>
          <p:cNvPr id="3" name="Подзаголовок 2"/>
          <p:cNvSpPr>
            <a:spLocks noGrp="1"/>
          </p:cNvSpPr>
          <p:nvPr>
            <p:ph type="subTitle" idx="1"/>
          </p:nvPr>
        </p:nvSpPr>
        <p:spPr>
          <a:xfrm>
            <a:off x="5004048" y="3501008"/>
            <a:ext cx="3672408" cy="2736304"/>
          </a:xfrm>
        </p:spPr>
        <p:txBody>
          <a:bodyPr/>
          <a:lstStyle/>
          <a:p>
            <a:endParaRPr lang="ru-RU"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ВНЧС</a:t>
            </a:r>
            <a:endParaRPr lang="ru-RU" dirty="0"/>
          </a:p>
        </p:txBody>
      </p:sp>
      <p:sp>
        <p:nvSpPr>
          <p:cNvPr id="3" name="Содержимое 2"/>
          <p:cNvSpPr>
            <a:spLocks noGrp="1"/>
          </p:cNvSpPr>
          <p:nvPr>
            <p:ph idx="1"/>
          </p:nvPr>
        </p:nvSpPr>
        <p:spPr/>
        <p:txBody>
          <a:bodyPr/>
          <a:lstStyle/>
          <a:p>
            <a:endParaRPr lang="ru-RU"/>
          </a:p>
        </p:txBody>
      </p:sp>
      <p:pic>
        <p:nvPicPr>
          <p:cNvPr id="5122" name="Picture 2" descr="https://refdb.ru/images/1451/2901851/23181f8e.pn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61256" y="1556792"/>
            <a:ext cx="9082744" cy="446449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kimelkinsmassage.com/wp-content/uploads/2014/11/Myofacial-Pain.jpg"/>
          <p:cNvPicPr>
            <a:picLocks noChangeAspect="1" noChangeArrowheads="1"/>
          </p:cNvPicPr>
          <p:nvPr/>
        </p:nvPicPr>
        <p:blipFill>
          <a:blip r:embed="rId2" cstate="print"/>
          <a:srcRect/>
          <a:stretch>
            <a:fillRect/>
          </a:stretch>
        </p:blipFill>
        <p:spPr bwMode="auto">
          <a:xfrm>
            <a:off x="2915816" y="1052736"/>
            <a:ext cx="6048672" cy="5588948"/>
          </a:xfrm>
          <a:prstGeom prst="rect">
            <a:avLst/>
          </a:prstGeom>
          <a:noFill/>
          <a:effectLst>
            <a:outerShdw dist="50800" sx="1000" sy="1000" algn="ctr" rotWithShape="0">
              <a:srgbClr val="000000">
                <a:alpha val="43137"/>
              </a:srgbClr>
            </a:outerShdw>
          </a:effectLst>
        </p:spPr>
      </p:pic>
      <p:sp>
        <p:nvSpPr>
          <p:cNvPr id="2" name="Заголовок 1"/>
          <p:cNvSpPr>
            <a:spLocks noGrp="1"/>
          </p:cNvSpPr>
          <p:nvPr>
            <p:ph type="title"/>
          </p:nvPr>
        </p:nvSpPr>
        <p:spPr>
          <a:xfrm>
            <a:off x="2292896" y="0"/>
            <a:ext cx="6851104" cy="864096"/>
          </a:xfrm>
        </p:spPr>
        <p:txBody>
          <a:bodyPr/>
          <a:lstStyle/>
          <a:p>
            <a:r>
              <a:rPr lang="ru-RU" dirty="0" smtClean="0"/>
              <a:t>Жевательные мышцы</a:t>
            </a:r>
            <a:endParaRPr lang="ru-RU" dirty="0"/>
          </a:p>
        </p:txBody>
      </p:sp>
      <p:sp>
        <p:nvSpPr>
          <p:cNvPr id="3" name="Содержимое 2"/>
          <p:cNvSpPr>
            <a:spLocks noGrp="1"/>
          </p:cNvSpPr>
          <p:nvPr>
            <p:ph idx="1"/>
          </p:nvPr>
        </p:nvSpPr>
        <p:spPr>
          <a:xfrm flipH="1">
            <a:off x="179512" y="404664"/>
            <a:ext cx="3096344" cy="6264696"/>
          </a:xfrm>
        </p:spPr>
        <p:txBody>
          <a:bodyPr>
            <a:noAutofit/>
          </a:bodyPr>
          <a:lstStyle/>
          <a:p>
            <a:r>
              <a:rPr lang="ru-RU" sz="2400" dirty="0" smtClean="0"/>
              <a:t>— мышцы головы, которые обеспечивают процесс жевания.</a:t>
            </a:r>
            <a:br>
              <a:rPr lang="ru-RU" sz="2400" dirty="0" smtClean="0"/>
            </a:br>
            <a:r>
              <a:rPr lang="ru-RU" sz="2400" dirty="0" smtClean="0"/>
              <a:t/>
            </a:r>
            <a:br>
              <a:rPr lang="ru-RU" sz="2400" dirty="0" smtClean="0"/>
            </a:br>
            <a:r>
              <a:rPr lang="ru-RU" sz="2400" dirty="0" smtClean="0"/>
              <a:t>Выделяют 4 жевательные мышцы:</a:t>
            </a:r>
            <a:br>
              <a:rPr lang="ru-RU" sz="2400" dirty="0" smtClean="0"/>
            </a:br>
            <a:r>
              <a:rPr lang="ru-RU" sz="2400" dirty="0" smtClean="0"/>
              <a:t>- Жевательная мышца</a:t>
            </a:r>
            <a:br>
              <a:rPr lang="ru-RU" sz="2400" dirty="0" smtClean="0"/>
            </a:br>
            <a:r>
              <a:rPr lang="ru-RU" sz="2400" dirty="0" smtClean="0"/>
              <a:t>- Височная мышца</a:t>
            </a:r>
            <a:br>
              <a:rPr lang="ru-RU" sz="2400" dirty="0" smtClean="0"/>
            </a:br>
            <a:r>
              <a:rPr lang="ru-RU" sz="2400" dirty="0" smtClean="0"/>
              <a:t>- Медиальная крыловидная мышца</a:t>
            </a:r>
            <a:br>
              <a:rPr lang="ru-RU" sz="2400" dirty="0" smtClean="0"/>
            </a:br>
            <a:r>
              <a:rPr lang="ru-RU" sz="2400" dirty="0" smtClean="0"/>
              <a:t>- Латеральная крыловидная мышца</a:t>
            </a:r>
            <a:br>
              <a:rPr lang="ru-RU" sz="2400" dirty="0" smtClean="0"/>
            </a:br>
            <a:endParaRPr lang="ru-RU"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67544" y="260648"/>
            <a:ext cx="72008" cy="216024"/>
          </a:xfrm>
        </p:spPr>
        <p:txBody>
          <a:bodyPr>
            <a:normAutofit/>
          </a:bodyPr>
          <a:lstStyle/>
          <a:p>
            <a:r>
              <a:rPr lang="ru-RU" sz="800" dirty="0" smtClean="0"/>
              <a:t>.</a:t>
            </a:r>
            <a:endParaRPr lang="ru-RU" sz="800" dirty="0"/>
          </a:p>
        </p:txBody>
      </p:sp>
      <p:sp>
        <p:nvSpPr>
          <p:cNvPr id="3" name="Содержимое 2"/>
          <p:cNvSpPr>
            <a:spLocks noGrp="1"/>
          </p:cNvSpPr>
          <p:nvPr>
            <p:ph idx="1"/>
          </p:nvPr>
        </p:nvSpPr>
        <p:spPr>
          <a:xfrm>
            <a:off x="5220072" y="620688"/>
            <a:ext cx="3466728" cy="5505475"/>
          </a:xfrm>
        </p:spPr>
        <p:txBody>
          <a:bodyPr>
            <a:normAutofit fontScale="70000" lnSpcReduction="20000"/>
          </a:bodyPr>
          <a:lstStyle/>
          <a:p>
            <a:r>
              <a:rPr lang="ru-RU" dirty="0" smtClean="0"/>
              <a:t>А — височная мышца закрыта фасцией: 1 — скуловая кость; 2 — верхняя челюсть; 3— поверхностная часть жевательной мышцы; 4— промежуточная часть жевательной мышцы; 5 — скуловая дуга; 6 — поверхностная пластинка височной фасции; 7— височно-нижнечелюстной сустав; 8— клетчатка в височном </a:t>
            </a:r>
            <a:r>
              <a:rPr lang="ru-RU" dirty="0" err="1" smtClean="0"/>
              <a:t>межапоневротическом</a:t>
            </a:r>
            <a:r>
              <a:rPr lang="ru-RU" dirty="0" smtClean="0"/>
              <a:t> пространстве; 9 — поверхностная пластинка височной фасции</a:t>
            </a:r>
            <a:endParaRPr lang="ru-RU"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16630" t="2922" r="3780"/>
          <a:stretch>
            <a:fillRect/>
          </a:stretch>
        </p:blipFill>
        <p:spPr bwMode="auto">
          <a:xfrm>
            <a:off x="179512" y="1052736"/>
            <a:ext cx="5325552" cy="5040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Прямоугольник 5"/>
          <p:cNvSpPr/>
          <p:nvPr/>
        </p:nvSpPr>
        <p:spPr>
          <a:xfrm>
            <a:off x="323528" y="908720"/>
            <a:ext cx="324128" cy="369332"/>
          </a:xfrm>
          <a:prstGeom prst="rect">
            <a:avLst/>
          </a:prstGeom>
        </p:spPr>
        <p:txBody>
          <a:bodyPr wrap="none">
            <a:spAutoFit/>
          </a:bodyPr>
          <a:lstStyle/>
          <a:p>
            <a:r>
              <a:rPr lang="ru-RU" b="1" dirty="0" smtClean="0"/>
              <a:t>А</a:t>
            </a:r>
            <a:endParaRPr lang="ru-RU"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32440" y="188640"/>
            <a:ext cx="144016" cy="216024"/>
          </a:xfrm>
        </p:spPr>
        <p:txBody>
          <a:bodyPr>
            <a:normAutofit/>
          </a:bodyPr>
          <a:lstStyle/>
          <a:p>
            <a:r>
              <a:rPr lang="ru-RU" sz="800" dirty="0" smtClean="0"/>
              <a:t>.</a:t>
            </a:r>
            <a:endParaRPr lang="ru-RU" sz="800" dirty="0"/>
          </a:p>
        </p:txBody>
      </p:sp>
      <p:sp>
        <p:nvSpPr>
          <p:cNvPr id="3" name="Содержимое 2"/>
          <p:cNvSpPr>
            <a:spLocks noGrp="1"/>
          </p:cNvSpPr>
          <p:nvPr>
            <p:ph idx="1"/>
          </p:nvPr>
        </p:nvSpPr>
        <p:spPr>
          <a:xfrm>
            <a:off x="4283968" y="404664"/>
            <a:ext cx="4536504" cy="6120680"/>
          </a:xfrm>
        </p:spPr>
        <p:txBody>
          <a:bodyPr>
            <a:noAutofit/>
          </a:bodyPr>
          <a:lstStyle/>
          <a:p>
            <a:r>
              <a:rPr lang="ru-RU" sz="2500" dirty="0" smtClean="0"/>
              <a:t>Б— височная и жевательная мышцы после удаления височной фасции: 1 — височная мышца; 2 — жевательная мышца; </a:t>
            </a:r>
          </a:p>
          <a:p>
            <a:r>
              <a:rPr lang="ru-RU" sz="2500" dirty="0" smtClean="0"/>
              <a:t>В — височная мышца (скуловая дуга и часть жевательной мышцы удалены): 1 — височная мышца; 2 — венечный отросток нижней челюсти; 3 — жевательная мышца; 4 — </a:t>
            </a:r>
            <a:r>
              <a:rPr lang="ru-RU" sz="2500" dirty="0" err="1" smtClean="0"/>
              <a:t>височно-нижнчелюстной</a:t>
            </a:r>
            <a:r>
              <a:rPr lang="ru-RU" sz="2500" dirty="0" smtClean="0"/>
              <a:t> сустав</a:t>
            </a:r>
            <a:endParaRPr lang="ru-RU" sz="2500"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4189"/>
          <a:stretch>
            <a:fillRect/>
          </a:stretch>
        </p:blipFill>
        <p:spPr bwMode="auto">
          <a:xfrm>
            <a:off x="395536" y="109532"/>
            <a:ext cx="3779912" cy="6748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Прямоугольник 5"/>
          <p:cNvSpPr/>
          <p:nvPr/>
        </p:nvSpPr>
        <p:spPr>
          <a:xfrm>
            <a:off x="323528" y="404664"/>
            <a:ext cx="312906" cy="369332"/>
          </a:xfrm>
          <a:prstGeom prst="rect">
            <a:avLst/>
          </a:prstGeom>
        </p:spPr>
        <p:txBody>
          <a:bodyPr wrap="none">
            <a:spAutoFit/>
          </a:bodyPr>
          <a:lstStyle/>
          <a:p>
            <a:r>
              <a:rPr lang="ru-RU" b="1" dirty="0" smtClean="0"/>
              <a:t>Б</a:t>
            </a:r>
            <a:endParaRPr lang="ru-RU" b="1" dirty="0"/>
          </a:p>
        </p:txBody>
      </p:sp>
      <p:sp>
        <p:nvSpPr>
          <p:cNvPr id="7" name="Прямоугольник 6"/>
          <p:cNvSpPr/>
          <p:nvPr/>
        </p:nvSpPr>
        <p:spPr>
          <a:xfrm>
            <a:off x="323528" y="3573016"/>
            <a:ext cx="314510" cy="369332"/>
          </a:xfrm>
          <a:prstGeom prst="rect">
            <a:avLst/>
          </a:prstGeom>
        </p:spPr>
        <p:txBody>
          <a:bodyPr wrap="none">
            <a:spAutoFit/>
          </a:bodyPr>
          <a:lstStyle/>
          <a:p>
            <a:r>
              <a:rPr lang="ru-RU" b="1" dirty="0" smtClean="0"/>
              <a:t>В</a:t>
            </a:r>
            <a:endParaRPr lang="ru-RU"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323528" y="228919"/>
            <a:ext cx="133672" cy="45719"/>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5436096" y="476672"/>
            <a:ext cx="3250704" cy="6192688"/>
          </a:xfrm>
        </p:spPr>
        <p:txBody>
          <a:bodyPr>
            <a:normAutofit fontScale="62500" lnSpcReduction="20000"/>
          </a:bodyPr>
          <a:lstStyle/>
          <a:p>
            <a:r>
              <a:rPr lang="ru-RU" dirty="0" smtClean="0"/>
              <a:t> Жевательная и височная мышцы (скуловая дуга отпилена и оттянута с жевательной мышцей): 1 — височная мышца; 2 — венечный отросток нижней челюсти; 3 — промежуточная часть жевательной мышцы; 4 — глубокая часть жевательной мышцы; 5 — скуловая дуга (отпилена); 6 — латеральная крыловидная мышца; 7 — </a:t>
            </a:r>
            <a:r>
              <a:rPr lang="ru-RU" dirty="0" err="1" smtClean="0"/>
              <a:t>мыщелковый</a:t>
            </a:r>
            <a:r>
              <a:rPr lang="ru-RU" dirty="0" smtClean="0"/>
              <a:t> отросток нижней челюсти; 8 — височно-нижнечелюстной сустав; 9 — суставной диск</a:t>
            </a:r>
            <a:br>
              <a:rPr lang="ru-RU" dirty="0" smtClean="0"/>
            </a:br>
            <a:r>
              <a:rPr lang="ru-RU" dirty="0" smtClean="0"/>
              <a:t/>
            </a:r>
            <a:br>
              <a:rPr lang="ru-RU" dirty="0" smtClean="0"/>
            </a:br>
            <a:r>
              <a:rPr lang="ru-RU" dirty="0" smtClean="0"/>
              <a:t> </a:t>
            </a:r>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32656"/>
            <a:ext cx="5868144" cy="61263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35288" y="1556792"/>
            <a:ext cx="6408712" cy="5110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275856" y="260648"/>
            <a:ext cx="5410944" cy="1156990"/>
          </a:xfrm>
        </p:spPr>
        <p:txBody>
          <a:bodyPr>
            <a:normAutofit fontScale="90000"/>
          </a:bodyPr>
          <a:lstStyle/>
          <a:p>
            <a:r>
              <a:rPr lang="ru-RU" dirty="0" smtClean="0"/>
              <a:t>Жевательные мышцы, вид сзади:</a:t>
            </a:r>
            <a:endParaRPr lang="ru-RU" dirty="0"/>
          </a:p>
        </p:txBody>
      </p:sp>
      <p:sp>
        <p:nvSpPr>
          <p:cNvPr id="3" name="Содержимое 2"/>
          <p:cNvSpPr>
            <a:spLocks noGrp="1"/>
          </p:cNvSpPr>
          <p:nvPr>
            <p:ph idx="1"/>
          </p:nvPr>
        </p:nvSpPr>
        <p:spPr>
          <a:xfrm>
            <a:off x="0" y="332656"/>
            <a:ext cx="3059832" cy="6264696"/>
          </a:xfrm>
        </p:spPr>
        <p:txBody>
          <a:bodyPr>
            <a:normAutofit fontScale="55000" lnSpcReduction="20000"/>
          </a:bodyPr>
          <a:lstStyle/>
          <a:p>
            <a:r>
              <a:rPr lang="ru-RU" dirty="0" smtClean="0"/>
              <a:t>1 — височная мышца; 2 — жевательная мышца; 3 — медиальная крыловидная мышца; 4— нижняя головка латеральной крыловидной мышцы; 5 — верхняя головка латеральной крыловидной мышцы; 6 — суставной диск; 7 — скуловая дуга. Передние пучки височной мышцы идут вниз и назад, средние — вертикально вниз, задние — сзади наперед и немного вниз. </a:t>
            </a:r>
          </a:p>
          <a:p>
            <a:r>
              <a:rPr lang="ru-RU" dirty="0" smtClean="0"/>
              <a:t>Функция: передние и средние пучки мышцы поднимают нижнюю челюсть, задние тянут ее назад.                                                                                          </a:t>
            </a:r>
          </a:p>
          <a:p>
            <a:r>
              <a:rPr lang="ru-RU" dirty="0" smtClean="0"/>
              <a:t>Иннервация: глубокие височные нервы.</a:t>
            </a:r>
            <a:br>
              <a:rPr lang="ru-RU" dirty="0" smtClean="0"/>
            </a:br>
            <a:r>
              <a:rPr lang="ru-RU" sz="2800" dirty="0" smtClean="0"/>
              <a:t/>
            </a:r>
            <a:br>
              <a:rPr lang="ru-RU" sz="2800" dirty="0" smtClean="0"/>
            </a:b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80728"/>
          </a:xfrm>
        </p:spPr>
        <p:txBody>
          <a:bodyPr/>
          <a:lstStyle/>
          <a:p>
            <a:r>
              <a:rPr lang="ru-RU" dirty="0" smtClean="0"/>
              <a:t>Прикус</a:t>
            </a:r>
            <a:endParaRPr lang="ru-RU" dirty="0"/>
          </a:p>
        </p:txBody>
      </p:sp>
      <p:sp>
        <p:nvSpPr>
          <p:cNvPr id="3" name="Содержимое 2"/>
          <p:cNvSpPr>
            <a:spLocks noGrp="1"/>
          </p:cNvSpPr>
          <p:nvPr>
            <p:ph idx="1"/>
          </p:nvPr>
        </p:nvSpPr>
        <p:spPr>
          <a:xfrm>
            <a:off x="251520" y="836712"/>
            <a:ext cx="8640960" cy="1584176"/>
          </a:xfrm>
        </p:spPr>
        <p:txBody>
          <a:bodyPr>
            <a:normAutofit/>
          </a:bodyPr>
          <a:lstStyle/>
          <a:p>
            <a:r>
              <a:rPr lang="ru-RU" sz="2400" dirty="0" smtClean="0"/>
              <a:t>Прикус — взаимоотношение зубных рядов при максимальном контакте и полном смыкании зубов верхней и нижней челюстей. Вид прикуса определяется характером смыкания зубных рядов в положении центральной окклюзии. </a:t>
            </a:r>
            <a:endParaRPr lang="ru-RU" sz="2400" dirty="0"/>
          </a:p>
        </p:txBody>
      </p:sp>
      <p:pic>
        <p:nvPicPr>
          <p:cNvPr id="45058" name="Picture 2" descr="http://topdent.ru/uploads/content/582/glubokij-prikus-foto-posle.jpg"/>
          <p:cNvPicPr>
            <a:picLocks noChangeAspect="1" noChangeArrowheads="1"/>
          </p:cNvPicPr>
          <p:nvPr/>
        </p:nvPicPr>
        <p:blipFill>
          <a:blip r:embed="rId2" cstate="print"/>
          <a:srcRect/>
          <a:stretch>
            <a:fillRect/>
          </a:stretch>
        </p:blipFill>
        <p:spPr bwMode="auto">
          <a:xfrm>
            <a:off x="1115616" y="2564904"/>
            <a:ext cx="6624736" cy="408962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4139952" cy="994122"/>
          </a:xfrm>
        </p:spPr>
        <p:txBody>
          <a:bodyPr>
            <a:normAutofit fontScale="90000"/>
          </a:bodyPr>
          <a:lstStyle/>
          <a:p>
            <a:r>
              <a:rPr lang="ru-RU" dirty="0" smtClean="0"/>
              <a:t>Физиологические виды прикуса</a:t>
            </a:r>
            <a:endParaRPr lang="ru-RU" dirty="0"/>
          </a:p>
        </p:txBody>
      </p:sp>
      <p:sp>
        <p:nvSpPr>
          <p:cNvPr id="3" name="Содержимое 2"/>
          <p:cNvSpPr>
            <a:spLocks noGrp="1"/>
          </p:cNvSpPr>
          <p:nvPr>
            <p:ph idx="1"/>
          </p:nvPr>
        </p:nvSpPr>
        <p:spPr>
          <a:xfrm>
            <a:off x="179512" y="1700808"/>
            <a:ext cx="3816424" cy="792087"/>
          </a:xfrm>
        </p:spPr>
        <p:txBody>
          <a:bodyPr>
            <a:normAutofit fontScale="92500"/>
          </a:bodyPr>
          <a:lstStyle/>
          <a:p>
            <a:r>
              <a:rPr lang="ru-RU" dirty="0" smtClean="0"/>
              <a:t>А- </a:t>
            </a:r>
            <a:r>
              <a:rPr lang="ru-RU" dirty="0" err="1" smtClean="0"/>
              <a:t>ортогнатический</a:t>
            </a:r>
            <a:endParaRPr lang="ru-RU" dirty="0"/>
          </a:p>
        </p:txBody>
      </p:sp>
      <p:pic>
        <p:nvPicPr>
          <p:cNvPr id="44034" name="Picture 2" descr="http://y-ra.com/imgs/1398161428image002.jpg"/>
          <p:cNvPicPr>
            <a:picLocks noChangeAspect="1" noChangeArrowheads="1"/>
          </p:cNvPicPr>
          <p:nvPr/>
        </p:nvPicPr>
        <p:blipFill>
          <a:blip r:embed="rId2" cstate="print"/>
          <a:srcRect l="1417" r="67087" b="51018"/>
          <a:stretch>
            <a:fillRect/>
          </a:stretch>
        </p:blipFill>
        <p:spPr bwMode="auto">
          <a:xfrm>
            <a:off x="4355976" y="0"/>
            <a:ext cx="4285588" cy="3024336"/>
          </a:xfrm>
          <a:prstGeom prst="rect">
            <a:avLst/>
          </a:prstGeom>
          <a:noFill/>
        </p:spPr>
      </p:pic>
      <p:sp>
        <p:nvSpPr>
          <p:cNvPr id="5" name="Прямоугольник 4"/>
          <p:cNvSpPr/>
          <p:nvPr/>
        </p:nvSpPr>
        <p:spPr>
          <a:xfrm>
            <a:off x="251520" y="2887682"/>
            <a:ext cx="8712968" cy="3970318"/>
          </a:xfrm>
          <a:prstGeom prst="rect">
            <a:avLst/>
          </a:prstGeom>
        </p:spPr>
        <p:txBody>
          <a:bodyPr wrap="square">
            <a:spAutoFit/>
          </a:bodyPr>
          <a:lstStyle/>
          <a:p>
            <a:pPr marL="108000" indent="-342900"/>
            <a:r>
              <a:rPr lang="ru-RU" dirty="0" smtClean="0"/>
              <a:t>1. Каждый зуб вступает в контакт с двумя антагонистами, из которых один называется главным, а другой — побочным. Каждый верхний зуб смыкается с одноименным нижним и позади стоящим, а каждый нижний — с одноименным верхним и впереди стоящим.</a:t>
            </a:r>
          </a:p>
          <a:p>
            <a:pPr marL="108000" indent="-342900"/>
            <a:r>
              <a:rPr lang="ru-RU" dirty="0" smtClean="0"/>
              <a:t> 2. Верхние резцы перекрывают нижние на 1/3 высоты коронки. Нижние резцы  своими режущими краями контактируют с небной поверхностью верхних.</a:t>
            </a:r>
          </a:p>
          <a:p>
            <a:pPr marL="108000"/>
            <a:r>
              <a:rPr lang="ru-RU" dirty="0" smtClean="0"/>
              <a:t>3.  При смыкании зубных рядов линии между центральными резцами (центральные линии) верхней и нижней челюстей лежат в одной </a:t>
            </a:r>
            <a:r>
              <a:rPr lang="ru-RU" dirty="0" err="1" smtClean="0"/>
              <a:t>саггитальной</a:t>
            </a:r>
            <a:r>
              <a:rPr lang="ru-RU" dirty="0" smtClean="0"/>
              <a:t> плоскости. </a:t>
            </a:r>
          </a:p>
          <a:p>
            <a:pPr marL="108000"/>
            <a:r>
              <a:rPr lang="ru-RU" dirty="0" smtClean="0"/>
              <a:t>4.  В </a:t>
            </a:r>
            <a:r>
              <a:rPr lang="ru-RU" dirty="0" err="1" smtClean="0"/>
              <a:t>трансверзальной</a:t>
            </a:r>
            <a:r>
              <a:rPr lang="ru-RU" dirty="0" smtClean="0"/>
              <a:t> плоскости щечные бугорки верхних боковых зубов расположены кнаружи от одноименных бугорков нижних зубов, а небные бугорки верхних зубов размещаются в продольных бороздках нижних.</a:t>
            </a:r>
          </a:p>
          <a:p>
            <a:pPr marL="108000"/>
            <a:r>
              <a:rPr lang="ru-RU" dirty="0" smtClean="0"/>
              <a:t>5.  В </a:t>
            </a:r>
            <a:r>
              <a:rPr lang="ru-RU" dirty="0" err="1" smtClean="0"/>
              <a:t>саггитальном</a:t>
            </a:r>
            <a:r>
              <a:rPr lang="ru-RU" dirty="0" smtClean="0"/>
              <a:t> направлении передний щечный бугорок </a:t>
            </a:r>
            <a:r>
              <a:rPr lang="ru-RU" u="sng" dirty="0" smtClean="0"/>
              <a:t>6 | 6</a:t>
            </a:r>
            <a:r>
              <a:rPr lang="ru-RU" dirty="0" smtClean="0"/>
              <a:t> располагается в поперечной бороздке между щечными бугорками</a:t>
            </a:r>
          </a:p>
          <a:p>
            <a:pPr marL="108000"/>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54360" cy="130026"/>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395536" y="260648"/>
            <a:ext cx="5328592" cy="676672"/>
          </a:xfrm>
        </p:spPr>
        <p:txBody>
          <a:bodyPr/>
          <a:lstStyle/>
          <a:p>
            <a:r>
              <a:rPr lang="ru-RU" dirty="0" smtClean="0"/>
              <a:t>Б – прямой прикус</a:t>
            </a:r>
            <a:endParaRPr lang="ru-RU" dirty="0"/>
          </a:p>
        </p:txBody>
      </p:sp>
      <p:pic>
        <p:nvPicPr>
          <p:cNvPr id="43010" name="Picture 2" descr="http://y-ra.com/imgs/1398161428image002.jpg"/>
          <p:cNvPicPr>
            <a:picLocks noChangeAspect="1" noChangeArrowheads="1"/>
          </p:cNvPicPr>
          <p:nvPr/>
        </p:nvPicPr>
        <p:blipFill>
          <a:blip r:embed="rId2" cstate="print"/>
          <a:srcRect l="33071" r="34488" b="51018"/>
          <a:stretch>
            <a:fillRect/>
          </a:stretch>
        </p:blipFill>
        <p:spPr bwMode="auto">
          <a:xfrm>
            <a:off x="5183445" y="692696"/>
            <a:ext cx="3960555" cy="2713587"/>
          </a:xfrm>
          <a:prstGeom prst="rect">
            <a:avLst/>
          </a:prstGeom>
          <a:noFill/>
        </p:spPr>
      </p:pic>
      <p:pic>
        <p:nvPicPr>
          <p:cNvPr id="43012" name="Picture 4" descr="Спорная правильность прямого прикуса"/>
          <p:cNvPicPr>
            <a:picLocks noChangeAspect="1" noChangeArrowheads="1"/>
          </p:cNvPicPr>
          <p:nvPr/>
        </p:nvPicPr>
        <p:blipFill>
          <a:blip r:embed="rId3" cstate="print"/>
          <a:srcRect/>
          <a:stretch>
            <a:fillRect/>
          </a:stretch>
        </p:blipFill>
        <p:spPr bwMode="auto">
          <a:xfrm>
            <a:off x="4716016" y="3429000"/>
            <a:ext cx="4176464" cy="3136990"/>
          </a:xfrm>
          <a:prstGeom prst="rect">
            <a:avLst/>
          </a:prstGeom>
          <a:noFill/>
        </p:spPr>
      </p:pic>
      <p:pic>
        <p:nvPicPr>
          <p:cNvPr id="43014" name="Picture 6" descr="схема прямого прикуса"/>
          <p:cNvPicPr>
            <a:picLocks noChangeAspect="1" noChangeArrowheads="1"/>
          </p:cNvPicPr>
          <p:nvPr/>
        </p:nvPicPr>
        <p:blipFill>
          <a:blip r:embed="rId4" cstate="print"/>
          <a:srcRect/>
          <a:stretch>
            <a:fillRect/>
          </a:stretch>
        </p:blipFill>
        <p:spPr bwMode="auto">
          <a:xfrm>
            <a:off x="0" y="3638549"/>
            <a:ext cx="4286250" cy="3219451"/>
          </a:xfrm>
          <a:prstGeom prst="rect">
            <a:avLst/>
          </a:prstGeom>
          <a:noFill/>
        </p:spPr>
      </p:pic>
      <p:sp>
        <p:nvSpPr>
          <p:cNvPr id="7" name="Прямоугольник 6"/>
          <p:cNvSpPr/>
          <p:nvPr/>
        </p:nvSpPr>
        <p:spPr>
          <a:xfrm>
            <a:off x="179512" y="764704"/>
            <a:ext cx="5256584" cy="3693319"/>
          </a:xfrm>
          <a:prstGeom prst="rect">
            <a:avLst/>
          </a:prstGeom>
        </p:spPr>
        <p:txBody>
          <a:bodyPr wrap="square">
            <a:spAutoFit/>
          </a:bodyPr>
          <a:lstStyle/>
          <a:p>
            <a:r>
              <a:rPr lang="ru-RU" sz="2400" dirty="0" smtClean="0"/>
              <a:t>В отличие от </a:t>
            </a:r>
            <a:r>
              <a:rPr lang="ru-RU" sz="2400" dirty="0" err="1" smtClean="0"/>
              <a:t>ортогнатического</a:t>
            </a:r>
            <a:r>
              <a:rPr lang="ru-RU" sz="2400" dirty="0" smtClean="0"/>
              <a:t> при прямом прикусе режущие края передних верхних зубов не перекрывают нижние одноименные, а смыкаются с ними встык. Смыкание боковых зубов ничем не отличается от смыкания их при </a:t>
            </a:r>
            <a:r>
              <a:rPr lang="ru-RU" sz="2400" dirty="0" err="1" smtClean="0"/>
              <a:t>ортогнатическом</a:t>
            </a:r>
            <a:r>
              <a:rPr lang="ru-RU" sz="2400" dirty="0" smtClean="0"/>
              <a:t> прикусе, только они имеют более низкие бугорки.</a:t>
            </a:r>
            <a:r>
              <a:rPr lang="ru-RU" dirty="0" smtClean="0"/>
              <a:t/>
            </a:r>
            <a:br>
              <a:rPr lang="ru-RU" dirty="0" smtClean="0"/>
            </a:b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Содержание</a:t>
            </a:r>
            <a:endParaRPr lang="ru-RU" dirty="0"/>
          </a:p>
        </p:txBody>
      </p:sp>
      <p:sp>
        <p:nvSpPr>
          <p:cNvPr id="3" name="Содержимое 2"/>
          <p:cNvSpPr>
            <a:spLocks noGrp="1"/>
          </p:cNvSpPr>
          <p:nvPr>
            <p:ph idx="1"/>
          </p:nvPr>
        </p:nvSpPr>
        <p:spPr/>
        <p:txBody>
          <a:bodyPr/>
          <a:lstStyle/>
          <a:p>
            <a:pPr>
              <a:buNone/>
            </a:pPr>
            <a:r>
              <a:rPr lang="ru-RU" dirty="0" smtClean="0"/>
              <a:t>1. Введение</a:t>
            </a:r>
          </a:p>
          <a:p>
            <a:pPr>
              <a:buNone/>
            </a:pPr>
            <a:r>
              <a:rPr lang="ru-RU" dirty="0" smtClean="0"/>
              <a:t>2. Биомеханика ВНЧС</a:t>
            </a:r>
          </a:p>
          <a:p>
            <a:pPr>
              <a:buNone/>
            </a:pPr>
            <a:r>
              <a:rPr lang="ru-RU" dirty="0" smtClean="0"/>
              <a:t>3. Строение ВНЧС</a:t>
            </a:r>
          </a:p>
          <a:p>
            <a:pPr>
              <a:buNone/>
            </a:pPr>
            <a:r>
              <a:rPr lang="ru-RU" dirty="0" smtClean="0"/>
              <a:t>4. Жевательные мышцы</a:t>
            </a:r>
          </a:p>
          <a:p>
            <a:pPr>
              <a:buNone/>
            </a:pPr>
            <a:r>
              <a:rPr lang="ru-RU" dirty="0" smtClean="0"/>
              <a:t>5. Прикус</a:t>
            </a:r>
          </a:p>
          <a:p>
            <a:pPr>
              <a:buNone/>
            </a:pPr>
            <a:r>
              <a:rPr lang="ru-RU" dirty="0" smtClean="0"/>
              <a:t>6. Окклюзия</a:t>
            </a:r>
          </a:p>
          <a:p>
            <a:pPr>
              <a:buNone/>
            </a:pPr>
            <a:r>
              <a:rPr lang="ru-RU" dirty="0" smtClean="0"/>
              <a:t>7. Биомеханика нижней челюсти</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3744416" cy="1656184"/>
          </a:xfrm>
        </p:spPr>
        <p:txBody>
          <a:bodyPr>
            <a:normAutofit fontScale="90000"/>
          </a:bodyPr>
          <a:lstStyle/>
          <a:p>
            <a:r>
              <a:rPr lang="ru-RU" sz="3600" dirty="0" smtClean="0"/>
              <a:t>В - Альвеолярная </a:t>
            </a:r>
            <a:r>
              <a:rPr lang="ru-RU" sz="3600" dirty="0" err="1" smtClean="0"/>
              <a:t>бипрогнатия</a:t>
            </a:r>
            <a:r>
              <a:rPr lang="ru-RU" dirty="0" smtClean="0"/>
              <a:t/>
            </a:r>
            <a:br>
              <a:rPr lang="ru-RU" dirty="0" smtClean="0"/>
            </a:br>
            <a:endParaRPr lang="ru-RU" dirty="0"/>
          </a:p>
        </p:txBody>
      </p:sp>
      <p:sp>
        <p:nvSpPr>
          <p:cNvPr id="3" name="Содержимое 2"/>
          <p:cNvSpPr>
            <a:spLocks noGrp="1"/>
          </p:cNvSpPr>
          <p:nvPr>
            <p:ph idx="1"/>
          </p:nvPr>
        </p:nvSpPr>
        <p:spPr>
          <a:xfrm>
            <a:off x="457200" y="1600200"/>
            <a:ext cx="4042792" cy="4925144"/>
          </a:xfrm>
        </p:spPr>
        <p:txBody>
          <a:bodyPr>
            <a:normAutofit fontScale="77500" lnSpcReduction="20000"/>
          </a:bodyPr>
          <a:lstStyle/>
          <a:p>
            <a:r>
              <a:rPr lang="ru-RU" dirty="0" smtClean="0"/>
              <a:t>При альвеолярной </a:t>
            </a:r>
            <a:r>
              <a:rPr lang="ru-RU" dirty="0" err="1" smtClean="0"/>
              <a:t>бипрогнатии</a:t>
            </a:r>
            <a:r>
              <a:rPr lang="ru-RU" dirty="0" smtClean="0"/>
              <a:t> и верхние и нижние фронтальные зубы наклонены в сторону преддверия (</a:t>
            </a:r>
            <a:r>
              <a:rPr lang="ru-RU" dirty="0" err="1" smtClean="0"/>
              <a:t>вестибулярно</a:t>
            </a:r>
            <a:r>
              <a:rPr lang="ru-RU" dirty="0" smtClean="0"/>
              <a:t>). Однако, в отличие от </a:t>
            </a:r>
            <a:r>
              <a:rPr lang="ru-RU" dirty="0" err="1" smtClean="0"/>
              <a:t>аномалийного</a:t>
            </a:r>
            <a:r>
              <a:rPr lang="ru-RU" dirty="0" smtClean="0"/>
              <a:t> прикуса – </a:t>
            </a:r>
            <a:r>
              <a:rPr lang="ru-RU" dirty="0" err="1" smtClean="0"/>
              <a:t>прогнатии</a:t>
            </a:r>
            <a:r>
              <a:rPr lang="ru-RU" dirty="0" smtClean="0"/>
              <a:t> – при таком наклоне сохраняется либо режуще бугорковый контакт, либо зубы смыкаются режущими краями.</a:t>
            </a:r>
            <a:br>
              <a:rPr lang="ru-RU" dirty="0" smtClean="0"/>
            </a:br>
            <a:endParaRPr lang="ru-RU" dirty="0" smtClean="0"/>
          </a:p>
          <a:p>
            <a:endParaRPr lang="ru-RU" dirty="0"/>
          </a:p>
        </p:txBody>
      </p:sp>
      <p:pic>
        <p:nvPicPr>
          <p:cNvPr id="41986" name="Picture 2" descr="http://y-ra.com/imgs/1398161428image002.jpg"/>
          <p:cNvPicPr>
            <a:picLocks noChangeAspect="1" noChangeArrowheads="1"/>
          </p:cNvPicPr>
          <p:nvPr/>
        </p:nvPicPr>
        <p:blipFill>
          <a:blip r:embed="rId2" cstate="print"/>
          <a:srcRect l="65197" b="49977"/>
          <a:stretch>
            <a:fillRect/>
          </a:stretch>
        </p:blipFill>
        <p:spPr bwMode="auto">
          <a:xfrm>
            <a:off x="4860032" y="0"/>
            <a:ext cx="3888432" cy="2536009"/>
          </a:xfrm>
          <a:prstGeom prst="rect">
            <a:avLst/>
          </a:prstGeom>
          <a:noFill/>
        </p:spPr>
      </p:pic>
      <p:pic>
        <p:nvPicPr>
          <p:cNvPr id="41988" name="Picture 4" descr="http://ok-t.ru/studopedia/baza12/3067682612.files/image096.jpg"/>
          <p:cNvPicPr>
            <a:picLocks noChangeAspect="1" noChangeArrowheads="1"/>
          </p:cNvPicPr>
          <p:nvPr/>
        </p:nvPicPr>
        <p:blipFill>
          <a:blip r:embed="rId3" cstate="print"/>
          <a:srcRect l="53050" t="51644" b="-4695"/>
          <a:stretch>
            <a:fillRect/>
          </a:stretch>
        </p:blipFill>
        <p:spPr bwMode="auto">
          <a:xfrm>
            <a:off x="5292080" y="4077072"/>
            <a:ext cx="3456384" cy="294201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3826768" cy="1052736"/>
          </a:xfrm>
        </p:spPr>
        <p:txBody>
          <a:bodyPr>
            <a:normAutofit/>
          </a:bodyPr>
          <a:lstStyle/>
          <a:p>
            <a:r>
              <a:rPr lang="ru-RU" sz="4000" dirty="0" smtClean="0"/>
              <a:t>В - </a:t>
            </a:r>
            <a:r>
              <a:rPr lang="ru-RU" sz="4000" dirty="0" err="1" smtClean="0"/>
              <a:t>Опистогнатия</a:t>
            </a:r>
            <a:endParaRPr lang="ru-RU" dirty="0"/>
          </a:p>
        </p:txBody>
      </p:sp>
      <p:sp>
        <p:nvSpPr>
          <p:cNvPr id="3" name="Содержимое 2"/>
          <p:cNvSpPr>
            <a:spLocks noGrp="1"/>
          </p:cNvSpPr>
          <p:nvPr>
            <p:ph idx="1"/>
          </p:nvPr>
        </p:nvSpPr>
        <p:spPr>
          <a:xfrm>
            <a:off x="457200" y="1196752"/>
            <a:ext cx="3610744" cy="4929411"/>
          </a:xfrm>
        </p:spPr>
        <p:txBody>
          <a:bodyPr>
            <a:normAutofit fontScale="92500" lnSpcReduction="10000"/>
          </a:bodyPr>
          <a:lstStyle/>
          <a:p>
            <a:r>
              <a:rPr lang="ru-RU" dirty="0" smtClean="0"/>
              <a:t>При </a:t>
            </a:r>
            <a:r>
              <a:rPr lang="ru-RU" dirty="0" err="1" smtClean="0"/>
              <a:t>опистогнатии</a:t>
            </a:r>
            <a:r>
              <a:rPr lang="ru-RU" dirty="0" smtClean="0"/>
              <a:t> и верхние и нижние фронтальные зубы наклонены в сторону полости рта (орально). Однако контакт фронтальных зубов сохраняется.</a:t>
            </a:r>
            <a:br>
              <a:rPr lang="ru-RU" dirty="0" smtClean="0"/>
            </a:br>
            <a:endParaRPr lang="ru-RU" dirty="0" smtClean="0"/>
          </a:p>
          <a:p>
            <a:endParaRPr lang="ru-RU" dirty="0"/>
          </a:p>
        </p:txBody>
      </p:sp>
      <p:pic>
        <p:nvPicPr>
          <p:cNvPr id="40962" name="Picture 2" descr="http://player.myshared.ru/1235771/data/images/img71.jpg"/>
          <p:cNvPicPr>
            <a:picLocks noChangeAspect="1" noChangeArrowheads="1"/>
          </p:cNvPicPr>
          <p:nvPr/>
        </p:nvPicPr>
        <p:blipFill>
          <a:blip r:embed="rId2" cstate="print"/>
          <a:srcRect l="51294" t="50619" r="1350"/>
          <a:stretch>
            <a:fillRect/>
          </a:stretch>
        </p:blipFill>
        <p:spPr bwMode="auto">
          <a:xfrm>
            <a:off x="4788024" y="332656"/>
            <a:ext cx="3938772" cy="3285729"/>
          </a:xfrm>
          <a:prstGeom prst="rect">
            <a:avLst/>
          </a:prstGeom>
          <a:noFill/>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51024" t="75591" r="9921" b="5669"/>
          <a:stretch>
            <a:fillRect/>
          </a:stretch>
        </p:blipFill>
        <p:spPr bwMode="auto">
          <a:xfrm>
            <a:off x="3995936" y="3717032"/>
            <a:ext cx="4801108" cy="1728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ru-RU" b="1" dirty="0" smtClean="0"/>
              <a:t>Аномалии прикуса</a:t>
            </a:r>
            <a:endParaRPr lang="ru-RU" b="1" dirty="0"/>
          </a:p>
        </p:txBody>
      </p:sp>
      <p:sp>
        <p:nvSpPr>
          <p:cNvPr id="3" name="Содержимое 2"/>
          <p:cNvSpPr>
            <a:spLocks noGrp="1"/>
          </p:cNvSpPr>
          <p:nvPr>
            <p:ph idx="1"/>
          </p:nvPr>
        </p:nvSpPr>
        <p:spPr>
          <a:xfrm>
            <a:off x="457200" y="1124744"/>
            <a:ext cx="3754760" cy="5256583"/>
          </a:xfrm>
        </p:spPr>
        <p:txBody>
          <a:bodyPr>
            <a:normAutofit fontScale="70000" lnSpcReduction="20000"/>
          </a:bodyPr>
          <a:lstStyle/>
          <a:p>
            <a:r>
              <a:rPr lang="ru-RU" sz="4600" b="1" dirty="0" smtClean="0"/>
              <a:t>А - </a:t>
            </a:r>
            <a:r>
              <a:rPr lang="ru-RU" sz="4600" b="1" dirty="0" err="1" smtClean="0"/>
              <a:t>прогнатия</a:t>
            </a:r>
            <a:endParaRPr lang="ru-RU" sz="4600" b="1" dirty="0" smtClean="0"/>
          </a:p>
          <a:p>
            <a:pPr marL="45720" indent="0">
              <a:buNone/>
            </a:pPr>
            <a:r>
              <a:rPr lang="ru-RU" sz="3400" b="1" i="1" u="sng" dirty="0" smtClean="0"/>
              <a:t>(Дистальный прикус) </a:t>
            </a:r>
            <a:r>
              <a:rPr lang="ru-RU" sz="3400" dirty="0" smtClean="0"/>
              <a:t>– одна из часто встречающихся аномалий прикуса, для которой характерна недоразвитая нижняя челюсть или чрезмерно развитая верхняя. При наличии данной аномалии прикуса во время смыкания обеих челюстей верхние передние  зубы оказываются существенно выдвинутыми вперед по отношению к нижним.</a:t>
            </a:r>
            <a:endParaRPr lang="ru-RU" sz="3400" dirty="0"/>
          </a:p>
        </p:txBody>
      </p:sp>
      <p:pic>
        <p:nvPicPr>
          <p:cNvPr id="39938" name="Picture 2" descr="http://clinic.my1.ru/Stomatologia/prognatia.jpg"/>
          <p:cNvPicPr>
            <a:picLocks noChangeAspect="1" noChangeArrowheads="1"/>
          </p:cNvPicPr>
          <p:nvPr/>
        </p:nvPicPr>
        <p:blipFill>
          <a:blip r:embed="rId2" cstate="print"/>
          <a:srcRect/>
          <a:stretch>
            <a:fillRect/>
          </a:stretch>
        </p:blipFill>
        <p:spPr bwMode="auto">
          <a:xfrm>
            <a:off x="4067944" y="1052736"/>
            <a:ext cx="4875501" cy="3237335"/>
          </a:xfrm>
          <a:prstGeom prst="rect">
            <a:avLst/>
          </a:prstGeom>
          <a:noFill/>
        </p:spPr>
      </p:pic>
      <p:pic>
        <p:nvPicPr>
          <p:cNvPr id="39940" name="Picture 4" descr="http://refereed.ru/files/17/images_22/image097.jpg"/>
          <p:cNvPicPr>
            <a:picLocks noChangeAspect="1" noChangeArrowheads="1"/>
          </p:cNvPicPr>
          <p:nvPr/>
        </p:nvPicPr>
        <p:blipFill>
          <a:blip r:embed="rId3" cstate="print"/>
          <a:srcRect l="3588" r="53818" b="70429"/>
          <a:stretch>
            <a:fillRect/>
          </a:stretch>
        </p:blipFill>
        <p:spPr bwMode="auto">
          <a:xfrm>
            <a:off x="4788024" y="4077072"/>
            <a:ext cx="3456370" cy="256707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refereed.ru/files/17/images_22/image097.jpg"/>
          <p:cNvPicPr>
            <a:picLocks noChangeAspect="1" noChangeArrowheads="1"/>
          </p:cNvPicPr>
          <p:nvPr/>
        </p:nvPicPr>
        <p:blipFill>
          <a:blip r:embed="rId2" cstate="print"/>
          <a:srcRect l="57406" t="-3354" r="-3588" b="70429"/>
          <a:stretch>
            <a:fillRect/>
          </a:stretch>
        </p:blipFill>
        <p:spPr bwMode="auto">
          <a:xfrm>
            <a:off x="827584" y="4112001"/>
            <a:ext cx="3600400" cy="2745999"/>
          </a:xfrm>
          <a:prstGeom prst="rect">
            <a:avLst/>
          </a:prstGeom>
          <a:noFill/>
        </p:spPr>
      </p:pic>
      <p:sp>
        <p:nvSpPr>
          <p:cNvPr id="2" name="Заголовок 1"/>
          <p:cNvSpPr>
            <a:spLocks noGrp="1"/>
          </p:cNvSpPr>
          <p:nvPr>
            <p:ph type="title"/>
          </p:nvPr>
        </p:nvSpPr>
        <p:spPr>
          <a:xfrm flipH="1" flipV="1">
            <a:off x="395536" y="188640"/>
            <a:ext cx="61664" cy="85998"/>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457200" y="980728"/>
            <a:ext cx="4186808" cy="3672408"/>
          </a:xfrm>
        </p:spPr>
        <p:txBody>
          <a:bodyPr>
            <a:normAutofit fontScale="85000" lnSpcReduction="10000"/>
          </a:bodyPr>
          <a:lstStyle/>
          <a:p>
            <a:pPr marL="45720" indent="0">
              <a:buNone/>
            </a:pPr>
            <a:r>
              <a:rPr lang="ru-RU" b="1" i="1" u="sng" dirty="0" err="1" smtClean="0"/>
              <a:t>Мезиальный</a:t>
            </a:r>
            <a:r>
              <a:rPr lang="ru-RU" b="1" i="1" u="sng" dirty="0" smtClean="0"/>
              <a:t> прикус </a:t>
            </a:r>
            <a:r>
              <a:rPr lang="ru-RU" dirty="0" smtClean="0"/>
              <a:t>– это аномалия прикуса, при которой верхняя является недоразвитой, а нижняя – чрезмерно развитой и, таким образом, нижняя челюсть существенно выступает вперед по отношению к верхней.</a:t>
            </a:r>
            <a:endParaRPr lang="ru-RU" dirty="0"/>
          </a:p>
        </p:txBody>
      </p:sp>
      <p:pic>
        <p:nvPicPr>
          <p:cNvPr id="38916" name="Picture 4" descr="http://detki-33.ru/_fr/10/9015768.jpg"/>
          <p:cNvPicPr>
            <a:picLocks noChangeAspect="1" noChangeArrowheads="1"/>
          </p:cNvPicPr>
          <p:nvPr/>
        </p:nvPicPr>
        <p:blipFill>
          <a:blip r:embed="rId3" cstate="print"/>
          <a:srcRect l="13110" t="45506" r="42520" b="21805"/>
          <a:stretch>
            <a:fillRect/>
          </a:stretch>
        </p:blipFill>
        <p:spPr bwMode="auto">
          <a:xfrm>
            <a:off x="4932040" y="3933056"/>
            <a:ext cx="3960440" cy="2181070"/>
          </a:xfrm>
          <a:prstGeom prst="rect">
            <a:avLst/>
          </a:prstGeom>
          <a:noFill/>
        </p:spPr>
      </p:pic>
      <p:sp>
        <p:nvSpPr>
          <p:cNvPr id="6" name="Прямоугольник 5"/>
          <p:cNvSpPr/>
          <p:nvPr/>
        </p:nvSpPr>
        <p:spPr>
          <a:xfrm>
            <a:off x="467544" y="260648"/>
            <a:ext cx="2390976" cy="584775"/>
          </a:xfrm>
          <a:prstGeom prst="rect">
            <a:avLst/>
          </a:prstGeom>
        </p:spPr>
        <p:txBody>
          <a:bodyPr wrap="none">
            <a:spAutoFit/>
          </a:bodyPr>
          <a:lstStyle/>
          <a:p>
            <a:r>
              <a:rPr lang="ru-RU" sz="3200" b="1" dirty="0" smtClean="0"/>
              <a:t>Б - </a:t>
            </a:r>
            <a:r>
              <a:rPr lang="ru-RU" sz="3200" b="1" dirty="0" err="1" smtClean="0"/>
              <a:t>прогения</a:t>
            </a:r>
            <a:endParaRPr lang="ru-RU" sz="3200" b="1" dirty="0"/>
          </a:p>
        </p:txBody>
      </p:sp>
      <p:pic>
        <p:nvPicPr>
          <p:cNvPr id="38918" name="Picture 6" descr="http://de.academic.ru/pictures/dewiki/75/KNJA-Hered._Progenie_Vater.JPG"/>
          <p:cNvPicPr>
            <a:picLocks noChangeAspect="1" noChangeArrowheads="1"/>
          </p:cNvPicPr>
          <p:nvPr/>
        </p:nvPicPr>
        <p:blipFill>
          <a:blip r:embed="rId4" cstate="print"/>
          <a:srcRect/>
          <a:stretch>
            <a:fillRect/>
          </a:stretch>
        </p:blipFill>
        <p:spPr bwMode="auto">
          <a:xfrm>
            <a:off x="4860032" y="1268760"/>
            <a:ext cx="3982765" cy="220064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466728" cy="850106"/>
          </a:xfrm>
        </p:spPr>
        <p:txBody>
          <a:bodyPr>
            <a:normAutofit/>
          </a:bodyPr>
          <a:lstStyle/>
          <a:p>
            <a:r>
              <a:rPr lang="ru-RU" sz="3200" b="1" dirty="0" smtClean="0"/>
              <a:t>Открытый прикус</a:t>
            </a:r>
            <a:endParaRPr lang="ru-RU" sz="3200" b="1" dirty="0"/>
          </a:p>
        </p:txBody>
      </p:sp>
      <p:sp>
        <p:nvSpPr>
          <p:cNvPr id="3" name="Содержимое 2"/>
          <p:cNvSpPr>
            <a:spLocks noGrp="1"/>
          </p:cNvSpPr>
          <p:nvPr>
            <p:ph idx="1"/>
          </p:nvPr>
        </p:nvSpPr>
        <p:spPr>
          <a:xfrm>
            <a:off x="251520" y="1196752"/>
            <a:ext cx="2808312" cy="5256584"/>
          </a:xfrm>
        </p:spPr>
        <p:txBody>
          <a:bodyPr>
            <a:normAutofit fontScale="85000" lnSpcReduction="10000"/>
          </a:bodyPr>
          <a:lstStyle/>
          <a:p>
            <a:r>
              <a:rPr lang="ru-RU" dirty="0" smtClean="0"/>
              <a:t>-  это патология прикуса, при которой часть зубов обеих челюстей (чаще всего передние зубы, реже – боковые) вообще не смыкаются, образуя между собой щель.</a:t>
            </a:r>
          </a:p>
          <a:p>
            <a:endParaRPr lang="ru-RU" dirty="0"/>
          </a:p>
        </p:txBody>
      </p:sp>
      <p:pic>
        <p:nvPicPr>
          <p:cNvPr id="37890" name="Picture 2" descr="http://www.lmorthodontics.com/wp-content/uploads/2013/03/openbite.jpg"/>
          <p:cNvPicPr>
            <a:picLocks noChangeAspect="1" noChangeArrowheads="1"/>
          </p:cNvPicPr>
          <p:nvPr/>
        </p:nvPicPr>
        <p:blipFill>
          <a:blip r:embed="rId2" cstate="print"/>
          <a:srcRect l="4012" r="6420"/>
          <a:stretch>
            <a:fillRect/>
          </a:stretch>
        </p:blipFill>
        <p:spPr bwMode="auto">
          <a:xfrm>
            <a:off x="3203848" y="3342960"/>
            <a:ext cx="5739943" cy="3515040"/>
          </a:xfrm>
          <a:prstGeom prst="rect">
            <a:avLst/>
          </a:prstGeom>
          <a:noFill/>
        </p:spPr>
      </p:pic>
      <p:pic>
        <p:nvPicPr>
          <p:cNvPr id="37892" name="Picture 4" descr="http://ibreket.ru/wp-content/uploads/2015/09/normal_______2.jpg"/>
          <p:cNvPicPr>
            <a:picLocks noChangeAspect="1" noChangeArrowheads="1"/>
          </p:cNvPicPr>
          <p:nvPr/>
        </p:nvPicPr>
        <p:blipFill>
          <a:blip r:embed="rId3" cstate="print"/>
          <a:srcRect l="4724" t="16063" r="2835" b="16063"/>
          <a:stretch>
            <a:fillRect/>
          </a:stretch>
        </p:blipFill>
        <p:spPr bwMode="auto">
          <a:xfrm>
            <a:off x="3347864" y="1268760"/>
            <a:ext cx="5282872" cy="193942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347048" cy="634082"/>
          </a:xfrm>
        </p:spPr>
        <p:txBody>
          <a:bodyPr/>
          <a:lstStyle/>
          <a:p>
            <a:r>
              <a:rPr lang="ru-RU" sz="3200" b="1" dirty="0" smtClean="0"/>
              <a:t>Глубокий прикус </a:t>
            </a:r>
            <a:endParaRPr lang="ru-RU" b="1" dirty="0"/>
          </a:p>
        </p:txBody>
      </p:sp>
      <p:sp>
        <p:nvSpPr>
          <p:cNvPr id="3" name="Содержимое 2"/>
          <p:cNvSpPr>
            <a:spLocks noGrp="1"/>
          </p:cNvSpPr>
          <p:nvPr>
            <p:ph idx="1"/>
          </p:nvPr>
        </p:nvSpPr>
        <p:spPr>
          <a:xfrm>
            <a:off x="323528" y="908720"/>
            <a:ext cx="8208912" cy="1512168"/>
          </a:xfrm>
        </p:spPr>
        <p:txBody>
          <a:bodyPr>
            <a:normAutofit fontScale="70000" lnSpcReduction="20000"/>
          </a:bodyPr>
          <a:lstStyle/>
          <a:p>
            <a:r>
              <a:rPr lang="ru-RU" dirty="0" smtClean="0"/>
              <a:t>- это одна из наиболее распространенных аномалий прикуса, при которой во время смыкания челюстей резцы верхнего зубного ряда перекрывают резцы нижнего зубного ряда более чем на половину их длины, а нижние резцы при этом не опираются на зубные бугорки верхних.</a:t>
            </a:r>
          </a:p>
          <a:p>
            <a:endParaRPr lang="ru-RU" dirty="0"/>
          </a:p>
        </p:txBody>
      </p:sp>
      <p:pic>
        <p:nvPicPr>
          <p:cNvPr id="36866" name="Picture 2" descr="http://ortostom.net/sites/default/files/field/image/10_11.jpg"/>
          <p:cNvPicPr>
            <a:picLocks noChangeAspect="1" noChangeArrowheads="1"/>
          </p:cNvPicPr>
          <p:nvPr/>
        </p:nvPicPr>
        <p:blipFill>
          <a:blip r:embed="rId2" cstate="print">
            <a:duotone>
              <a:prstClr val="black"/>
              <a:srgbClr val="D9C3A5">
                <a:tint val="50000"/>
                <a:satMod val="180000"/>
              </a:srgbClr>
            </a:duotone>
            <a:lum bright="2000" contrast="53000"/>
          </a:blip>
          <a:srcRect t="11509" b="14386"/>
          <a:stretch>
            <a:fillRect/>
          </a:stretch>
        </p:blipFill>
        <p:spPr bwMode="auto">
          <a:xfrm>
            <a:off x="827584" y="2348880"/>
            <a:ext cx="7232501" cy="410084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610744" cy="1066130"/>
          </a:xfrm>
        </p:spPr>
        <p:txBody>
          <a:bodyPr>
            <a:normAutofit fontScale="90000"/>
          </a:bodyPr>
          <a:lstStyle/>
          <a:p>
            <a:r>
              <a:rPr lang="ru-RU" sz="3600" b="1" dirty="0" smtClean="0"/>
              <a:t>Перекрестный прикус </a:t>
            </a:r>
            <a:endParaRPr lang="ru-RU" dirty="0"/>
          </a:p>
        </p:txBody>
      </p:sp>
      <p:sp>
        <p:nvSpPr>
          <p:cNvPr id="3" name="Содержимое 2"/>
          <p:cNvSpPr>
            <a:spLocks noGrp="1"/>
          </p:cNvSpPr>
          <p:nvPr>
            <p:ph idx="1"/>
          </p:nvPr>
        </p:nvSpPr>
        <p:spPr>
          <a:xfrm>
            <a:off x="457200" y="1340768"/>
            <a:ext cx="8435280" cy="1512168"/>
          </a:xfrm>
        </p:spPr>
        <p:txBody>
          <a:bodyPr>
            <a:normAutofit lnSpcReduction="10000"/>
          </a:bodyPr>
          <a:lstStyle/>
          <a:p>
            <a:r>
              <a:rPr lang="ru-RU" dirty="0" smtClean="0"/>
              <a:t>– это патология прикуса, для которой характерно слабое развитие одной из сторон любой челюсти.</a:t>
            </a:r>
          </a:p>
          <a:p>
            <a:endParaRPr lang="ru-RU" dirty="0"/>
          </a:p>
        </p:txBody>
      </p:sp>
      <p:pic>
        <p:nvPicPr>
          <p:cNvPr id="35842" name="Picture 2" descr="http://refereed.ru/files/17/images_22/image097.jpg"/>
          <p:cNvPicPr>
            <a:picLocks noChangeAspect="1" noChangeArrowheads="1"/>
          </p:cNvPicPr>
          <p:nvPr/>
        </p:nvPicPr>
        <p:blipFill>
          <a:blip r:embed="rId2" cstate="print"/>
          <a:srcRect t="33537" r="53818" b="33537"/>
          <a:stretch>
            <a:fillRect/>
          </a:stretch>
        </p:blipFill>
        <p:spPr bwMode="auto">
          <a:xfrm>
            <a:off x="0" y="2996952"/>
            <a:ext cx="3834907" cy="2924944"/>
          </a:xfrm>
          <a:prstGeom prst="rect">
            <a:avLst/>
          </a:prstGeom>
          <a:noFill/>
        </p:spPr>
      </p:pic>
      <p:pic>
        <p:nvPicPr>
          <p:cNvPr id="35844" name="Picture 4" descr="http://plomba911.ru/wp-content/uploads/2015/11/anomalii-prikusa-18.jpg"/>
          <p:cNvPicPr>
            <a:picLocks noChangeAspect="1" noChangeArrowheads="1"/>
          </p:cNvPicPr>
          <p:nvPr/>
        </p:nvPicPr>
        <p:blipFill>
          <a:blip r:embed="rId3" cstate="print"/>
          <a:srcRect/>
          <a:stretch>
            <a:fillRect/>
          </a:stretch>
        </p:blipFill>
        <p:spPr bwMode="auto">
          <a:xfrm>
            <a:off x="3905250" y="2924174"/>
            <a:ext cx="5238750" cy="393382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2602632" cy="936104"/>
          </a:xfrm>
        </p:spPr>
        <p:txBody>
          <a:bodyPr>
            <a:normAutofit/>
          </a:bodyPr>
          <a:lstStyle/>
          <a:p>
            <a:r>
              <a:rPr lang="ru-RU" sz="3200" b="1" dirty="0" smtClean="0"/>
              <a:t>Дистопия</a:t>
            </a:r>
            <a:endParaRPr lang="ru-RU" sz="3200" b="1" dirty="0"/>
          </a:p>
        </p:txBody>
      </p:sp>
      <p:sp>
        <p:nvSpPr>
          <p:cNvPr id="3" name="Содержимое 2"/>
          <p:cNvSpPr>
            <a:spLocks noGrp="1"/>
          </p:cNvSpPr>
          <p:nvPr>
            <p:ph idx="1"/>
          </p:nvPr>
        </p:nvSpPr>
        <p:spPr>
          <a:xfrm>
            <a:off x="323528" y="1052736"/>
            <a:ext cx="3672408" cy="2808312"/>
          </a:xfrm>
        </p:spPr>
        <p:txBody>
          <a:bodyPr>
            <a:normAutofit fontScale="77500" lnSpcReduction="20000"/>
          </a:bodyPr>
          <a:lstStyle/>
          <a:p>
            <a:r>
              <a:rPr lang="ru-RU" dirty="0" smtClean="0"/>
              <a:t>– это аномалия прикуса, при которой зубы располагаются не на своём месте в зубном ряду, смещаясь со своего нормального положения в сторону.</a:t>
            </a:r>
          </a:p>
          <a:p>
            <a:endParaRPr lang="ru-RU" dirty="0"/>
          </a:p>
        </p:txBody>
      </p:sp>
      <p:pic>
        <p:nvPicPr>
          <p:cNvPr id="34818" name="Picture 2" descr="http://www.panamaclinicexpress.com/nov2012/misplaced-before.jpg"/>
          <p:cNvPicPr>
            <a:picLocks noChangeAspect="1" noChangeArrowheads="1"/>
          </p:cNvPicPr>
          <p:nvPr/>
        </p:nvPicPr>
        <p:blipFill>
          <a:blip r:embed="rId2" cstate="print"/>
          <a:srcRect/>
          <a:stretch>
            <a:fillRect/>
          </a:stretch>
        </p:blipFill>
        <p:spPr bwMode="auto">
          <a:xfrm>
            <a:off x="4067944" y="620688"/>
            <a:ext cx="4781517" cy="2868910"/>
          </a:xfrm>
          <a:prstGeom prst="rect">
            <a:avLst/>
          </a:prstGeom>
          <a:noFill/>
        </p:spPr>
      </p:pic>
      <p:pic>
        <p:nvPicPr>
          <p:cNvPr id="34820" name="Picture 4" descr="http://www.voksp.ru/wp-content/uploads/2011/09/distopiya.jpg"/>
          <p:cNvPicPr>
            <a:picLocks noChangeAspect="1" noChangeArrowheads="1"/>
          </p:cNvPicPr>
          <p:nvPr/>
        </p:nvPicPr>
        <p:blipFill>
          <a:blip r:embed="rId3" cstate="print"/>
          <a:srcRect/>
          <a:stretch>
            <a:fillRect/>
          </a:stretch>
        </p:blipFill>
        <p:spPr bwMode="auto">
          <a:xfrm>
            <a:off x="75835" y="3861048"/>
            <a:ext cx="9068165" cy="257973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2098576" cy="922114"/>
          </a:xfrm>
        </p:spPr>
        <p:txBody>
          <a:bodyPr>
            <a:normAutofit/>
          </a:bodyPr>
          <a:lstStyle/>
          <a:p>
            <a:r>
              <a:rPr lang="ru-RU" sz="3200" b="1" dirty="0" smtClean="0"/>
              <a:t>Диастема</a:t>
            </a:r>
            <a:endParaRPr lang="ru-RU" sz="3200" dirty="0"/>
          </a:p>
        </p:txBody>
      </p:sp>
      <p:sp>
        <p:nvSpPr>
          <p:cNvPr id="3" name="Содержимое 2"/>
          <p:cNvSpPr>
            <a:spLocks noGrp="1"/>
          </p:cNvSpPr>
          <p:nvPr>
            <p:ph idx="1"/>
          </p:nvPr>
        </p:nvSpPr>
        <p:spPr>
          <a:xfrm>
            <a:off x="323528" y="1268760"/>
            <a:ext cx="4248472" cy="5112568"/>
          </a:xfrm>
        </p:spPr>
        <p:txBody>
          <a:bodyPr>
            <a:normAutofit fontScale="85000" lnSpcReduction="20000"/>
          </a:bodyPr>
          <a:lstStyle/>
          <a:p>
            <a:r>
              <a:rPr lang="ru-RU" dirty="0" smtClean="0"/>
              <a:t>– это часто встречающаяся аномалия положения зубов, для которой характерно возникновение промежутка (щели) между центральными резцами шириной от 1 до 6 миллиметров (чаще всего наблюдается между резцами верхнего зубного ряда, но иногда и в нижнем зубном ряду).</a:t>
            </a:r>
          </a:p>
          <a:p>
            <a:endParaRPr lang="ru-RU" dirty="0"/>
          </a:p>
        </p:txBody>
      </p:sp>
      <p:pic>
        <p:nvPicPr>
          <p:cNvPr id="33794" name="Picture 2" descr="http://vashstom.ru/wp-content/uploads/2013/07/IMG_2583.jpg"/>
          <p:cNvPicPr>
            <a:picLocks noChangeAspect="1" noChangeArrowheads="1"/>
          </p:cNvPicPr>
          <p:nvPr/>
        </p:nvPicPr>
        <p:blipFill>
          <a:blip r:embed="rId2" cstate="print"/>
          <a:srcRect/>
          <a:stretch>
            <a:fillRect/>
          </a:stretch>
        </p:blipFill>
        <p:spPr bwMode="auto">
          <a:xfrm>
            <a:off x="4644008" y="188640"/>
            <a:ext cx="4286250" cy="2857500"/>
          </a:xfrm>
          <a:prstGeom prst="rect">
            <a:avLst/>
          </a:prstGeom>
          <a:noFill/>
        </p:spPr>
      </p:pic>
      <p:pic>
        <p:nvPicPr>
          <p:cNvPr id="33796" name="Picture 4" descr="http://nadent.ru/images/articles/156-75aa91fe.jpg"/>
          <p:cNvPicPr>
            <a:picLocks noChangeAspect="1" noChangeArrowheads="1"/>
          </p:cNvPicPr>
          <p:nvPr/>
        </p:nvPicPr>
        <p:blipFill>
          <a:blip r:embed="rId3" cstate="print"/>
          <a:srcRect/>
          <a:stretch>
            <a:fillRect/>
          </a:stretch>
        </p:blipFill>
        <p:spPr bwMode="auto">
          <a:xfrm>
            <a:off x="4644007" y="3284984"/>
            <a:ext cx="4296477" cy="322235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778098"/>
          </a:xfrm>
        </p:spPr>
        <p:txBody>
          <a:bodyPr/>
          <a:lstStyle/>
          <a:p>
            <a:r>
              <a:rPr lang="ru-RU" b="1" dirty="0" smtClean="0"/>
              <a:t>Окклюзия</a:t>
            </a:r>
            <a:endParaRPr lang="ru-RU" b="1" dirty="0"/>
          </a:p>
        </p:txBody>
      </p:sp>
      <p:sp>
        <p:nvSpPr>
          <p:cNvPr id="3" name="Содержимое 2"/>
          <p:cNvSpPr>
            <a:spLocks noGrp="1"/>
          </p:cNvSpPr>
          <p:nvPr>
            <p:ph idx="1"/>
          </p:nvPr>
        </p:nvSpPr>
        <p:spPr>
          <a:xfrm>
            <a:off x="457200" y="1052737"/>
            <a:ext cx="8363272" cy="1296143"/>
          </a:xfrm>
        </p:spPr>
        <p:txBody>
          <a:bodyPr>
            <a:normAutofit fontScale="77500" lnSpcReduction="20000"/>
          </a:bodyPr>
          <a:lstStyle/>
          <a:p>
            <a:r>
              <a:rPr lang="ru-RU" dirty="0" smtClean="0"/>
              <a:t>— частный вид смыкания зубных рядов, означающий положение нижней челюсти, при котором то или иное количество зубов находится в контакте.</a:t>
            </a:r>
            <a:endParaRPr lang="ru-RU" dirty="0"/>
          </a:p>
        </p:txBody>
      </p:sp>
      <p:pic>
        <p:nvPicPr>
          <p:cNvPr id="32770" name="Picture 2" descr="http://www.ecodent.kz/img/misk/14.png"/>
          <p:cNvPicPr>
            <a:picLocks noChangeAspect="1" noChangeArrowheads="1"/>
          </p:cNvPicPr>
          <p:nvPr/>
        </p:nvPicPr>
        <p:blipFill>
          <a:blip r:embed="rId2" cstate="print"/>
          <a:srcRect t="4140" b="6210"/>
          <a:stretch>
            <a:fillRect/>
          </a:stretch>
        </p:blipFill>
        <p:spPr bwMode="auto">
          <a:xfrm>
            <a:off x="185023" y="1988840"/>
            <a:ext cx="8958977" cy="465313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Введение</a:t>
            </a:r>
            <a:endParaRPr lang="ru-RU" dirty="0"/>
          </a:p>
        </p:txBody>
      </p:sp>
      <p:sp>
        <p:nvSpPr>
          <p:cNvPr id="3" name="Содержимое 2"/>
          <p:cNvSpPr>
            <a:spLocks noGrp="1"/>
          </p:cNvSpPr>
          <p:nvPr>
            <p:ph idx="1"/>
          </p:nvPr>
        </p:nvSpPr>
        <p:spPr/>
        <p:txBody>
          <a:bodyPr>
            <a:normAutofit fontScale="92500" lnSpcReduction="10000"/>
          </a:bodyPr>
          <a:lstStyle/>
          <a:p>
            <a:r>
              <a:rPr lang="ru-RU" dirty="0" smtClean="0"/>
              <a:t>Биомеханика — наука о движениях человека и животных. Она изучает движения с точки зрения законов механики, свойственных всем без исключения механическим движениям материальных тел. Специальных законов механики, особых для животных организмов, не существует. Биомеханика как наука о движениях изучает объективные закономерности, выявляемые при исследовании.</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Виды окклюзии</a:t>
            </a:r>
            <a:endParaRPr lang="ru-RU" b="1" dirty="0"/>
          </a:p>
        </p:txBody>
      </p:sp>
      <p:sp>
        <p:nvSpPr>
          <p:cNvPr id="3" name="Содержимое 2"/>
          <p:cNvSpPr>
            <a:spLocks noGrp="1"/>
          </p:cNvSpPr>
          <p:nvPr>
            <p:ph idx="1"/>
          </p:nvPr>
        </p:nvSpPr>
        <p:spPr>
          <a:xfrm flipV="1">
            <a:off x="457200" y="1196753"/>
            <a:ext cx="45719" cy="403448"/>
          </a:xfrm>
        </p:spPr>
        <p:txBody>
          <a:bodyPr>
            <a:normAutofit/>
          </a:bodyPr>
          <a:lstStyle/>
          <a:p>
            <a:r>
              <a:rPr lang="ru-RU" sz="800" dirty="0" smtClean="0"/>
              <a:t>.</a:t>
            </a:r>
            <a:endParaRPr lang="ru-RU" sz="800" dirty="0"/>
          </a:p>
        </p:txBody>
      </p:sp>
      <p:pic>
        <p:nvPicPr>
          <p:cNvPr id="31746" name="Picture 2" descr="http://ortofil.ru/images/oclvid.jpg"/>
          <p:cNvPicPr>
            <a:picLocks noChangeAspect="1" noChangeArrowheads="1"/>
          </p:cNvPicPr>
          <p:nvPr/>
        </p:nvPicPr>
        <p:blipFill>
          <a:blip r:embed="rId2" cstate="print"/>
          <a:srcRect b="66401"/>
          <a:stretch>
            <a:fillRect/>
          </a:stretch>
        </p:blipFill>
        <p:spPr bwMode="auto">
          <a:xfrm>
            <a:off x="1259632" y="1556792"/>
            <a:ext cx="2857500" cy="1980869"/>
          </a:xfrm>
          <a:prstGeom prst="rect">
            <a:avLst/>
          </a:prstGeom>
          <a:noFill/>
        </p:spPr>
      </p:pic>
      <p:pic>
        <p:nvPicPr>
          <p:cNvPr id="5" name="Picture 2" descr="http://ortofil.ru/images/oclvid.jpg"/>
          <p:cNvPicPr>
            <a:picLocks noChangeAspect="1" noChangeArrowheads="1"/>
          </p:cNvPicPr>
          <p:nvPr/>
        </p:nvPicPr>
        <p:blipFill>
          <a:blip r:embed="rId2" cstate="print"/>
          <a:srcRect t="33430" b="34345"/>
          <a:stretch>
            <a:fillRect/>
          </a:stretch>
        </p:blipFill>
        <p:spPr bwMode="auto">
          <a:xfrm>
            <a:off x="5004048" y="1484784"/>
            <a:ext cx="2857500" cy="1900055"/>
          </a:xfrm>
          <a:prstGeom prst="rect">
            <a:avLst/>
          </a:prstGeom>
          <a:noFill/>
        </p:spPr>
      </p:pic>
      <p:pic>
        <p:nvPicPr>
          <p:cNvPr id="6" name="Picture 2" descr="http://ortofil.ru/images/oclvid.jpg"/>
          <p:cNvPicPr>
            <a:picLocks noChangeAspect="1" noChangeArrowheads="1"/>
          </p:cNvPicPr>
          <p:nvPr/>
        </p:nvPicPr>
        <p:blipFill>
          <a:blip r:embed="rId2" cstate="print"/>
          <a:srcRect t="65943"/>
          <a:stretch>
            <a:fillRect/>
          </a:stretch>
        </p:blipFill>
        <p:spPr bwMode="auto">
          <a:xfrm>
            <a:off x="3203848" y="4221088"/>
            <a:ext cx="2857500" cy="200794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363272" cy="1143000"/>
          </a:xfrm>
        </p:spPr>
        <p:txBody>
          <a:bodyPr>
            <a:normAutofit fontScale="90000"/>
          </a:bodyPr>
          <a:lstStyle/>
          <a:p>
            <a:r>
              <a:rPr lang="ru-RU" sz="2700" b="1" dirty="0" smtClean="0"/>
              <a:t>На характер контактов задних зубов при движениях нижней челюсти оказывает влияние несколько различных факторов. </a:t>
            </a:r>
            <a:endParaRPr lang="ru-RU" b="1" dirty="0"/>
          </a:p>
        </p:txBody>
      </p:sp>
      <p:sp>
        <p:nvSpPr>
          <p:cNvPr id="3" name="Содержимое 2"/>
          <p:cNvSpPr>
            <a:spLocks noGrp="1"/>
          </p:cNvSpPr>
          <p:nvPr>
            <p:ph idx="1"/>
          </p:nvPr>
        </p:nvSpPr>
        <p:spPr>
          <a:xfrm>
            <a:off x="323528" y="1412776"/>
            <a:ext cx="8363272" cy="4713387"/>
          </a:xfrm>
        </p:spPr>
        <p:txBody>
          <a:bodyPr>
            <a:normAutofit fontScale="62500" lnSpcReduction="20000"/>
          </a:bodyPr>
          <a:lstStyle/>
          <a:p>
            <a:r>
              <a:rPr lang="ru-RU" dirty="0" smtClean="0"/>
              <a:t>Их называют «факторами окклюзии».                                                                                                                           </a:t>
            </a:r>
            <a:r>
              <a:rPr lang="ru-RU" dirty="0" smtClean="0">
                <a:solidFill>
                  <a:schemeClr val="tx2">
                    <a:lumMod val="75000"/>
                  </a:schemeClr>
                </a:solidFill>
              </a:rPr>
              <a:t>К ним относятся: </a:t>
            </a:r>
            <a:r>
              <a:rPr lang="ru-RU" dirty="0" smtClean="0"/>
              <a:t>суставной путь;</a:t>
            </a:r>
            <a:br>
              <a:rPr lang="ru-RU" dirty="0" smtClean="0"/>
            </a:br>
            <a:r>
              <a:rPr lang="ru-RU" dirty="0" smtClean="0"/>
              <a:t>       движение </a:t>
            </a:r>
            <a:r>
              <a:rPr lang="ru-RU" dirty="0" err="1" smtClean="0"/>
              <a:t>Беннетта</a:t>
            </a:r>
            <a:r>
              <a:rPr lang="ru-RU" dirty="0" smtClean="0"/>
              <a:t> — боковое движение рабочей суставной головки, в среднем составляет 1 мм;</a:t>
            </a:r>
            <a:br>
              <a:rPr lang="ru-RU" dirty="0" smtClean="0"/>
            </a:br>
            <a:r>
              <a:rPr lang="ru-RU" dirty="0" smtClean="0"/>
              <a:t>       окклюзионная плоскость — средний уровень жевательных поверхностей по отношению к горизонтали;</a:t>
            </a:r>
            <a:br>
              <a:rPr lang="ru-RU" dirty="0" smtClean="0"/>
            </a:br>
            <a:r>
              <a:rPr lang="ru-RU" dirty="0" smtClean="0"/>
              <a:t>       кривая </a:t>
            </a:r>
            <a:r>
              <a:rPr lang="ru-RU" dirty="0" err="1" smtClean="0"/>
              <a:t>Шпее</a:t>
            </a:r>
            <a:r>
              <a:rPr lang="ru-RU" dirty="0" smtClean="0"/>
              <a:t> — дистальное и верхнее искривление </a:t>
            </a:r>
            <a:r>
              <a:rPr lang="ru-RU" dirty="0" err="1" smtClean="0"/>
              <a:t>окклюзионной</a:t>
            </a:r>
            <a:r>
              <a:rPr lang="ru-RU" dirty="0" smtClean="0"/>
              <a:t> плоскости;</a:t>
            </a:r>
            <a:br>
              <a:rPr lang="ru-RU" dirty="0" smtClean="0"/>
            </a:br>
            <a:r>
              <a:rPr lang="ru-RU" dirty="0" smtClean="0"/>
              <a:t>       кривая Уилсона — искривление </a:t>
            </a:r>
            <a:r>
              <a:rPr lang="ru-RU" dirty="0" err="1" smtClean="0"/>
              <a:t>окклюзионной</a:t>
            </a:r>
            <a:r>
              <a:rPr lang="ru-RU" dirty="0" smtClean="0"/>
              <a:t> плоскости, рассматриваемое во фронтальной плоскости;</a:t>
            </a:r>
            <a:br>
              <a:rPr lang="ru-RU" dirty="0" smtClean="0"/>
            </a:br>
            <a:r>
              <a:rPr lang="ru-RU" dirty="0" smtClean="0"/>
              <a:t>       морфология жевательной поверхности задних зубов — высота бугров, глубина ямок, направление краевых выступов и бороздок, а также угол наклона скатов бугров составляют элементы морфологии </a:t>
            </a:r>
            <a:r>
              <a:rPr lang="ru-RU" dirty="0" err="1" smtClean="0"/>
              <a:t>окклюзионной</a:t>
            </a:r>
            <a:r>
              <a:rPr lang="ru-RU" dirty="0" smtClean="0"/>
              <a:t> поверхности, которые влияют на характер контакта задних зубов во время движений нижней челюсти;</a:t>
            </a:r>
            <a:br>
              <a:rPr lang="ru-RU" dirty="0" smtClean="0"/>
            </a:br>
            <a:r>
              <a:rPr lang="ru-RU" dirty="0" smtClean="0"/>
              <a:t>       резцовый путь — </a:t>
            </a:r>
            <a:r>
              <a:rPr lang="ru-RU" dirty="0" err="1" smtClean="0"/>
              <a:t>путь</a:t>
            </a:r>
            <a:r>
              <a:rPr lang="ru-RU" dirty="0" smtClean="0"/>
              <a:t>, совершаемый нижними резцами при выдвижении нижней челюсти вперед;</a:t>
            </a:r>
            <a:br>
              <a:rPr lang="ru-RU" dirty="0" smtClean="0"/>
            </a:br>
            <a:r>
              <a:rPr lang="ru-RU" dirty="0" smtClean="0"/>
              <a:t>       расстояние между суставными головками.</a:t>
            </a: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395536" y="228919"/>
            <a:ext cx="61664" cy="45719"/>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2028" t="3711" r="4055"/>
          <a:stretch>
            <a:fillRect/>
          </a:stretch>
        </p:blipFill>
        <p:spPr bwMode="auto">
          <a:xfrm>
            <a:off x="0" y="-14825"/>
            <a:ext cx="9144000" cy="6872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352" cy="58018"/>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251520" y="1124745"/>
            <a:ext cx="72008" cy="72008"/>
          </a:xfrm>
        </p:spPr>
        <p:txBody>
          <a:bodyPr>
            <a:normAutofit fontScale="25000" lnSpcReduction="20000"/>
          </a:bodyPr>
          <a:lstStyle/>
          <a:p>
            <a:r>
              <a:rPr lang="ru-RU" sz="800" dirty="0" smtClean="0"/>
              <a:t>.</a:t>
            </a:r>
            <a:endParaRPr lang="ru-RU" sz="800" dirty="0"/>
          </a:p>
        </p:txBody>
      </p:sp>
      <p:pic>
        <p:nvPicPr>
          <p:cNvPr id="29698" name="Picture 2" descr="http://stom-portal.ru/images/stories/ortopedia/biomehanika/articulyacia/bokowoe.png"/>
          <p:cNvPicPr>
            <a:picLocks noChangeAspect="1" noChangeArrowheads="1"/>
          </p:cNvPicPr>
          <p:nvPr/>
        </p:nvPicPr>
        <p:blipFill>
          <a:blip r:embed="rId2" cstate="print"/>
          <a:srcRect/>
          <a:stretch>
            <a:fillRect/>
          </a:stretch>
        </p:blipFill>
        <p:spPr bwMode="auto">
          <a:xfrm>
            <a:off x="251520" y="260648"/>
            <a:ext cx="8312434" cy="619268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duotone>
              <a:prstClr val="black"/>
              <a:srgbClr val="D9C3A5">
                <a:tint val="50000"/>
                <a:satMod val="180000"/>
              </a:srgbClr>
            </a:duotone>
            <a:lum bright="-27000" contrast="44000"/>
            <a:extLst>
              <a:ext uri="{28A0092B-C50C-407E-A947-70E740481C1C}">
                <a14:useLocalDpi xmlns:a14="http://schemas.microsoft.com/office/drawing/2010/main" xmlns="" val="0"/>
              </a:ext>
            </a:extLst>
          </a:blip>
          <a:srcRect/>
          <a:stretch>
            <a:fillRect/>
          </a:stretch>
        </p:blipFill>
        <p:spPr bwMode="auto">
          <a:xfrm>
            <a:off x="827584" y="2060848"/>
            <a:ext cx="7904892" cy="4574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a:xfrm flipH="1" flipV="1">
            <a:off x="323528" y="0"/>
            <a:ext cx="133672" cy="274638"/>
          </a:xfrm>
        </p:spPr>
        <p:txBody>
          <a:bodyPr>
            <a:normAutofit/>
          </a:bodyPr>
          <a:lstStyle/>
          <a:p>
            <a:r>
              <a:rPr lang="ru-RU" sz="800" dirty="0" smtClean="0"/>
              <a:t>.</a:t>
            </a:r>
            <a:endParaRPr lang="ru-RU" sz="800" dirty="0"/>
          </a:p>
        </p:txBody>
      </p:sp>
      <p:sp>
        <p:nvSpPr>
          <p:cNvPr id="3" name="Содержимое 2"/>
          <p:cNvSpPr>
            <a:spLocks noGrp="1"/>
          </p:cNvSpPr>
          <p:nvPr>
            <p:ph idx="1"/>
          </p:nvPr>
        </p:nvSpPr>
        <p:spPr>
          <a:xfrm>
            <a:off x="395536" y="260648"/>
            <a:ext cx="8147248" cy="2260848"/>
          </a:xfrm>
        </p:spPr>
        <p:txBody>
          <a:bodyPr>
            <a:normAutofit fontScale="92500" lnSpcReduction="10000"/>
          </a:bodyPr>
          <a:lstStyle/>
          <a:p>
            <a:r>
              <a:rPr lang="ru-RU" i="1" u="sng" dirty="0" err="1" smtClean="0"/>
              <a:t>Окклюзионная</a:t>
            </a:r>
            <a:r>
              <a:rPr lang="ru-RU" i="1" u="sng" dirty="0" smtClean="0"/>
              <a:t> плоскость</a:t>
            </a:r>
            <a:r>
              <a:rPr lang="ru-RU" u="sng" dirty="0" smtClean="0"/>
              <a:t> </a:t>
            </a:r>
            <a:r>
              <a:rPr lang="ru-RU" dirty="0" smtClean="0"/>
              <a:t>проходит от режущего края центрального резца нижней челюсти к вершине дистального щечного бугра второго (третьего) моляра или к середине </a:t>
            </a:r>
            <a:r>
              <a:rPr lang="ru-RU" dirty="0" err="1" smtClean="0"/>
              <a:t>ретромолярного</a:t>
            </a:r>
            <a:r>
              <a:rPr lang="ru-RU" dirty="0" smtClean="0"/>
              <a:t> бугорка </a:t>
            </a: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duotone>
              <a:prstClr val="black"/>
              <a:srgbClr val="D9C3A5">
                <a:tint val="50000"/>
                <a:satMod val="180000"/>
              </a:srgbClr>
            </a:duotone>
            <a:lum bright="-12000" contrast="33000"/>
            <a:extLst>
              <a:ext uri="{28A0092B-C50C-407E-A947-70E740481C1C}">
                <a14:useLocalDpi xmlns:a14="http://schemas.microsoft.com/office/drawing/2010/main" xmlns="" val="0"/>
              </a:ext>
            </a:extLst>
          </a:blip>
          <a:srcRect/>
          <a:stretch>
            <a:fillRect/>
          </a:stretch>
        </p:blipFill>
        <p:spPr bwMode="auto">
          <a:xfrm>
            <a:off x="2483768" y="2420888"/>
            <a:ext cx="6264696" cy="4223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a:xfrm flipV="1">
            <a:off x="457200" y="228919"/>
            <a:ext cx="82352" cy="45719"/>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457200" y="260649"/>
            <a:ext cx="7931224" cy="2880320"/>
          </a:xfrm>
        </p:spPr>
        <p:txBody>
          <a:bodyPr>
            <a:normAutofit lnSpcReduction="10000"/>
          </a:bodyPr>
          <a:lstStyle/>
          <a:p>
            <a:r>
              <a:rPr lang="ru-RU" dirty="0" smtClean="0"/>
              <a:t>Линия, проведенная по режущим краям передних зубов и щечным бугоркам жевательных зубов, образует сегмент окружности, обращенный выпуклостью вниз, и носит название </a:t>
            </a:r>
            <a:r>
              <a:rPr lang="ru-RU" i="1" u="sng" dirty="0" smtClean="0"/>
              <a:t>кривая </a:t>
            </a:r>
            <a:r>
              <a:rPr lang="ru-RU" i="1" u="sng" dirty="0" err="1" smtClean="0"/>
              <a:t>Шпее</a:t>
            </a:r>
            <a:r>
              <a:rPr lang="ru-RU" i="1" u="sng" dirty="0" smtClean="0"/>
              <a:t> </a:t>
            </a:r>
            <a:r>
              <a:rPr lang="ru-RU" dirty="0" smtClean="0"/>
              <a:t>(сагиттальная компенсаторная кривая)</a:t>
            </a: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323528" y="228919"/>
            <a:ext cx="133672" cy="45719"/>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457200" y="1600200"/>
            <a:ext cx="154360" cy="45719"/>
          </a:xfrm>
        </p:spPr>
        <p:txBody>
          <a:bodyPr>
            <a:normAutofit fontScale="25000" lnSpcReduction="20000"/>
          </a:bodyPr>
          <a:lstStyle/>
          <a:p>
            <a:r>
              <a:rPr lang="ru-RU" sz="800" dirty="0" smtClean="0"/>
              <a:t>.</a:t>
            </a:r>
            <a:endParaRPr lang="ru-RU" sz="800" dirty="0"/>
          </a:p>
        </p:txBody>
      </p:sp>
      <p:pic>
        <p:nvPicPr>
          <p:cNvPr id="28674" name="Picture 2" descr="http://www.studfiles.ru/html/2706/709/html_TaDphBhFxy.6wdy/htmlconvd-R6nyDa_html_216afe2f.png"/>
          <p:cNvPicPr>
            <a:picLocks noChangeAspect="1" noChangeArrowheads="1"/>
          </p:cNvPicPr>
          <p:nvPr/>
        </p:nvPicPr>
        <p:blipFill>
          <a:blip r:embed="rId2" cstate="print"/>
          <a:srcRect l="15748" r="10827"/>
          <a:stretch>
            <a:fillRect/>
          </a:stretch>
        </p:blipFill>
        <p:spPr bwMode="auto">
          <a:xfrm>
            <a:off x="539552" y="908720"/>
            <a:ext cx="4060955" cy="5125530"/>
          </a:xfrm>
          <a:prstGeom prst="rect">
            <a:avLst/>
          </a:prstGeom>
          <a:noFill/>
        </p:spPr>
      </p:pic>
      <p:pic>
        <p:nvPicPr>
          <p:cNvPr id="28676" name="Picture 4" descr="http://y-ra.com/imgs/1388241301image029.jpg"/>
          <p:cNvPicPr>
            <a:picLocks noChangeAspect="1" noChangeArrowheads="1"/>
          </p:cNvPicPr>
          <p:nvPr/>
        </p:nvPicPr>
        <p:blipFill>
          <a:blip r:embed="rId3" cstate="print"/>
          <a:srcRect l="15953" r="4908" b="8358"/>
          <a:stretch>
            <a:fillRect/>
          </a:stretch>
        </p:blipFill>
        <p:spPr bwMode="auto">
          <a:xfrm>
            <a:off x="5148064" y="836712"/>
            <a:ext cx="3672408" cy="5619810"/>
          </a:xfrm>
          <a:prstGeom prst="rect">
            <a:avLst/>
          </a:prstGeom>
          <a:noFill/>
        </p:spPr>
      </p:pic>
      <p:sp>
        <p:nvSpPr>
          <p:cNvPr id="7" name="Прямоугольник 6"/>
          <p:cNvSpPr/>
          <p:nvPr/>
        </p:nvSpPr>
        <p:spPr>
          <a:xfrm>
            <a:off x="611560" y="6093296"/>
            <a:ext cx="2592288" cy="400110"/>
          </a:xfrm>
          <a:prstGeom prst="rect">
            <a:avLst/>
          </a:prstGeom>
        </p:spPr>
        <p:txBody>
          <a:bodyPr wrap="square">
            <a:spAutoFit/>
          </a:bodyPr>
          <a:lstStyle/>
          <a:p>
            <a:r>
              <a:rPr lang="ru-RU" sz="2000" b="1" dirty="0" smtClean="0"/>
              <a:t>Кривая </a:t>
            </a:r>
            <a:r>
              <a:rPr lang="ru-RU" sz="2000" b="1" dirty="0" err="1" smtClean="0"/>
              <a:t>Шпее</a:t>
            </a:r>
            <a:r>
              <a:rPr lang="ru-RU" sz="2000" b="1" dirty="0" smtClean="0"/>
              <a:t> </a:t>
            </a:r>
            <a:endParaRPr lang="ru-RU" sz="20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251520" y="188640"/>
            <a:ext cx="216024" cy="72008"/>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3779912" y="260648"/>
            <a:ext cx="5112568" cy="6336704"/>
          </a:xfrm>
        </p:spPr>
        <p:txBody>
          <a:bodyPr>
            <a:noAutofit/>
          </a:bodyPr>
          <a:lstStyle/>
          <a:p>
            <a:r>
              <a:rPr lang="ru-RU" sz="2100" dirty="0" smtClean="0"/>
              <a:t>Кроме сагиттальной </a:t>
            </a:r>
            <a:r>
              <a:rPr lang="ru-RU" sz="2100" dirty="0" err="1" smtClean="0"/>
              <a:t>окклюзионной</a:t>
            </a:r>
            <a:r>
              <a:rPr lang="ru-RU" sz="2100" dirty="0" smtClean="0"/>
              <a:t> кривой, выделяют </a:t>
            </a:r>
            <a:r>
              <a:rPr lang="ru-RU" sz="2100" dirty="0" err="1" smtClean="0"/>
              <a:t>трансверзальные</a:t>
            </a:r>
            <a:r>
              <a:rPr lang="ru-RU" sz="2100" dirty="0" smtClean="0"/>
              <a:t> </a:t>
            </a:r>
            <a:r>
              <a:rPr lang="ru-RU" sz="2100" dirty="0" err="1" smtClean="0"/>
              <a:t>окклюзионные</a:t>
            </a:r>
            <a:r>
              <a:rPr lang="ru-RU" sz="2100" dirty="0" smtClean="0"/>
              <a:t> кривые (</a:t>
            </a:r>
            <a:r>
              <a:rPr lang="ru-RU" sz="2100" i="1" u="sng" dirty="0" smtClean="0"/>
              <a:t>кривая </a:t>
            </a:r>
            <a:r>
              <a:rPr lang="ru-RU" sz="2100" i="1" u="sng" dirty="0" err="1" smtClean="0"/>
              <a:t>Уилсона-Плиже</a:t>
            </a:r>
            <a:r>
              <a:rPr lang="ru-RU" sz="2100" dirty="0" smtClean="0"/>
              <a:t>), которые проходят через жевательные поверхности </a:t>
            </a:r>
            <a:r>
              <a:rPr lang="ru-RU" sz="2100" dirty="0" err="1" smtClean="0"/>
              <a:t>премоляров</a:t>
            </a:r>
            <a:r>
              <a:rPr lang="ru-RU" sz="2100" dirty="0" smtClean="0"/>
              <a:t> и моляров правой и левой сторон в поперечном направлении. Кривая образуется в результате разного уровня расположения щечных и небных бугров вследствие наклона зубов в сторону щеки на верхней челюсти и в сторону языка на нижней челюсти (с различным радиусом кривизны у каждой симметричной пары зубов). Кривая </a:t>
            </a:r>
            <a:r>
              <a:rPr lang="ru-RU" sz="2100" dirty="0" err="1" smtClean="0"/>
              <a:t>Уилсона-Плиже</a:t>
            </a:r>
            <a:r>
              <a:rPr lang="ru-RU" sz="2100" dirty="0" smtClean="0"/>
              <a:t> нижнего зубного ряда имеет вогнутость книзу, начинается от первого </a:t>
            </a:r>
            <a:r>
              <a:rPr lang="ru-RU" sz="2100" dirty="0" err="1" smtClean="0"/>
              <a:t>премоляра</a:t>
            </a:r>
            <a:r>
              <a:rPr lang="ru-RU" sz="2100" dirty="0" smtClean="0"/>
              <a:t>.</a:t>
            </a:r>
            <a:endParaRPr lang="ru-RU" sz="21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908720"/>
            <a:ext cx="4032448" cy="3857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http://zub52.ru.images.1c-bitrix-cdn.ru/upload/iblock/0f3/0f326bfd5a55aa6aabcb523f360a7c56.jpg?144308429346833"/>
          <p:cNvPicPr>
            <a:picLocks noChangeAspect="1" noChangeArrowheads="1"/>
          </p:cNvPicPr>
          <p:nvPr/>
        </p:nvPicPr>
        <p:blipFill>
          <a:blip r:embed="rId2" cstate="print"/>
          <a:srcRect/>
          <a:stretch>
            <a:fillRect/>
          </a:stretch>
        </p:blipFill>
        <p:spPr bwMode="auto">
          <a:xfrm>
            <a:off x="4644008" y="3573016"/>
            <a:ext cx="3034308" cy="3034308"/>
          </a:xfrm>
          <a:prstGeom prst="rect">
            <a:avLst/>
          </a:prstGeom>
          <a:noFill/>
        </p:spPr>
      </p:pic>
      <p:sp>
        <p:nvSpPr>
          <p:cNvPr id="2" name="Заголовок 1"/>
          <p:cNvSpPr>
            <a:spLocks noGrp="1"/>
          </p:cNvSpPr>
          <p:nvPr>
            <p:ph type="title"/>
          </p:nvPr>
        </p:nvSpPr>
        <p:spPr>
          <a:xfrm>
            <a:off x="457200" y="274638"/>
            <a:ext cx="154360" cy="130026"/>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457200" y="548680"/>
            <a:ext cx="3610744" cy="5616624"/>
          </a:xfrm>
        </p:spPr>
        <p:txBody>
          <a:bodyPr>
            <a:normAutofit/>
          </a:bodyPr>
          <a:lstStyle/>
          <a:p>
            <a:r>
              <a:rPr lang="ru-RU" dirty="0" smtClean="0"/>
              <a:t>Для имитации движения челюстей используются специальные приборы — </a:t>
            </a:r>
            <a:r>
              <a:rPr lang="ru-RU" i="1" u="sng" dirty="0" err="1" smtClean="0"/>
              <a:t>артикуляторы</a:t>
            </a:r>
            <a:r>
              <a:rPr lang="ru-RU" i="1" u="sng" dirty="0" smtClean="0"/>
              <a:t>.</a:t>
            </a:r>
            <a:r>
              <a:rPr lang="ru-RU" dirty="0" smtClean="0"/>
              <a:t>                             </a:t>
            </a:r>
          </a:p>
          <a:p>
            <a:r>
              <a:rPr lang="ru-RU" dirty="0" smtClean="0"/>
              <a:t> Они имитируют всевозможные                               движения нижней челюсти.</a:t>
            </a:r>
            <a:endParaRPr lang="ru-RU" dirty="0"/>
          </a:p>
        </p:txBody>
      </p:sp>
      <p:pic>
        <p:nvPicPr>
          <p:cNvPr id="54274" name="Picture 2" descr="http://www.xn----7sblccd2bu4bf7h.xn--p1ai/img/staty/okkluzionnye_kappy/okkluziya_articulyator_big.jpg"/>
          <p:cNvPicPr>
            <a:picLocks noChangeAspect="1" noChangeArrowheads="1"/>
          </p:cNvPicPr>
          <p:nvPr/>
        </p:nvPicPr>
        <p:blipFill>
          <a:blip r:embed="rId3" cstate="print"/>
          <a:srcRect/>
          <a:stretch>
            <a:fillRect/>
          </a:stretch>
        </p:blipFill>
        <p:spPr bwMode="auto">
          <a:xfrm>
            <a:off x="4139952" y="260648"/>
            <a:ext cx="4563073" cy="342230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251520" y="0"/>
            <a:ext cx="205680" cy="274638"/>
          </a:xfrm>
        </p:spPr>
        <p:txBody>
          <a:bodyPr>
            <a:normAutofit/>
          </a:bodyPr>
          <a:lstStyle/>
          <a:p>
            <a:r>
              <a:rPr lang="ru-RU" sz="800" dirty="0" smtClean="0"/>
              <a:t>.</a:t>
            </a:r>
            <a:endParaRPr lang="ru-RU" sz="800" dirty="0"/>
          </a:p>
        </p:txBody>
      </p:sp>
      <p:sp>
        <p:nvSpPr>
          <p:cNvPr id="3" name="Содержимое 2"/>
          <p:cNvSpPr>
            <a:spLocks noGrp="1"/>
          </p:cNvSpPr>
          <p:nvPr>
            <p:ph idx="1"/>
          </p:nvPr>
        </p:nvSpPr>
        <p:spPr>
          <a:xfrm>
            <a:off x="4211960" y="188640"/>
            <a:ext cx="3347864" cy="792088"/>
          </a:xfrm>
        </p:spPr>
        <p:txBody>
          <a:bodyPr>
            <a:normAutofit/>
          </a:bodyPr>
          <a:lstStyle/>
          <a:p>
            <a:r>
              <a:rPr lang="ru-RU" dirty="0" smtClean="0"/>
              <a:t>резцовый путь</a:t>
            </a:r>
            <a:endParaRPr lang="ru-RU" dirty="0"/>
          </a:p>
        </p:txBody>
      </p:sp>
      <p:pic>
        <p:nvPicPr>
          <p:cNvPr id="27650" name="Picture 2" descr="http://ortostom.net/sites/default/files/field/image/16.jpg"/>
          <p:cNvPicPr>
            <a:picLocks noChangeAspect="1" noChangeArrowheads="1"/>
          </p:cNvPicPr>
          <p:nvPr/>
        </p:nvPicPr>
        <p:blipFill>
          <a:blip r:embed="rId2" cstate="print">
            <a:lum bright="-19000" contrast="59000"/>
          </a:blip>
          <a:srcRect l="8697" t="12407" r="1739" b="9925"/>
          <a:stretch>
            <a:fillRect/>
          </a:stretch>
        </p:blipFill>
        <p:spPr bwMode="auto">
          <a:xfrm>
            <a:off x="323528" y="620688"/>
            <a:ext cx="6040601" cy="3672408"/>
          </a:xfrm>
          <a:prstGeom prst="rect">
            <a:avLst/>
          </a:prstGeom>
          <a:noFill/>
        </p:spPr>
      </p:pic>
      <p:sp>
        <p:nvSpPr>
          <p:cNvPr id="5" name="Прямоугольник 4"/>
          <p:cNvSpPr/>
          <p:nvPr/>
        </p:nvSpPr>
        <p:spPr>
          <a:xfrm>
            <a:off x="611560" y="4365104"/>
            <a:ext cx="7992888" cy="2246769"/>
          </a:xfrm>
          <a:prstGeom prst="rect">
            <a:avLst/>
          </a:prstGeom>
        </p:spPr>
        <p:txBody>
          <a:bodyPr wrap="square">
            <a:spAutoFit/>
          </a:bodyPr>
          <a:lstStyle/>
          <a:p>
            <a:r>
              <a:rPr lang="ru-RU" sz="2800" dirty="0" smtClean="0"/>
              <a:t>Сагиттальные движения нижней челюсти характеризуют выдвижение нижней челюсти вперед, т.е. комплекс движений в сагиттальной плоскости в пределах границ перемещения </a:t>
            </a:r>
            <a:r>
              <a:rPr lang="ru-RU" sz="2800" dirty="0" err="1" smtClean="0"/>
              <a:t>межрезцовой</a:t>
            </a:r>
            <a:r>
              <a:rPr lang="ru-RU" sz="2800" dirty="0" smtClean="0"/>
              <a:t> точки.</a:t>
            </a:r>
            <a:endParaRPr lang="ru-RU"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323528" y="228919"/>
            <a:ext cx="133672" cy="45719"/>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323528" y="260648"/>
            <a:ext cx="8568952" cy="2232248"/>
          </a:xfrm>
        </p:spPr>
        <p:txBody>
          <a:bodyPr>
            <a:normAutofit fontScale="77500" lnSpcReduction="20000"/>
          </a:bodyPr>
          <a:lstStyle/>
          <a:p>
            <a:r>
              <a:rPr lang="ru-RU" dirty="0" smtClean="0"/>
              <a:t>   Изучение движений нижней челюсти дает возможность составить представление об их норме. Это в свою очередь позволяет выявить нарушения и влияние их на деятельность мышц, суставов, смыкание зубов и состояние пародонта. Законы о движениях нижней челюсти используются при конструировании специальных аппаратов — </a:t>
            </a:r>
            <a:r>
              <a:rPr lang="ru-RU" b="1" dirty="0" err="1" smtClean="0">
                <a:solidFill>
                  <a:schemeClr val="tx2">
                    <a:lumMod val="75000"/>
                  </a:schemeClr>
                </a:solidFill>
              </a:rPr>
              <a:t>артикуляторов</a:t>
            </a:r>
            <a:r>
              <a:rPr lang="ru-RU" dirty="0" smtClean="0"/>
              <a:t>, их воспроизводящих.</a:t>
            </a:r>
            <a:endParaRPr lang="ru-RU" dirty="0"/>
          </a:p>
        </p:txBody>
      </p:sp>
      <p:pic>
        <p:nvPicPr>
          <p:cNvPr id="11266" name="Picture 2" descr="http://www.medgut.ru/upload/medialibrary/d92/%D0%B0%D1%80%D1%82%D0%B8%D0%BA%D1%83%D0%BB%D1%8F%D1%82%D0%BE%D1%80%20%D0%B3%D0%B8%D0%BF%D1%81%D0%BE%D0%B2%D0%B0%D1%8F%20%D0%BC%D0%BE%D0%B4%D0%B5%D0%BB%D1%8C.JPG"/>
          <p:cNvPicPr>
            <a:picLocks noChangeAspect="1" noChangeArrowheads="1"/>
          </p:cNvPicPr>
          <p:nvPr/>
        </p:nvPicPr>
        <p:blipFill>
          <a:blip r:embed="rId2" cstate="print"/>
          <a:srcRect l="11811" r="22146"/>
          <a:stretch>
            <a:fillRect/>
          </a:stretch>
        </p:blipFill>
        <p:spPr bwMode="auto">
          <a:xfrm>
            <a:off x="4644008" y="2492896"/>
            <a:ext cx="4147752" cy="4104456"/>
          </a:xfrm>
          <a:prstGeom prst="rect">
            <a:avLst/>
          </a:prstGeom>
          <a:noFill/>
        </p:spPr>
      </p:pic>
      <p:pic>
        <p:nvPicPr>
          <p:cNvPr id="11268" name="Picture 4" descr="http://shop.whipmix.com/media/catalog/product/cache/1/image/9df78eab33525d08d6e5fb8d27136e95/d/e/denar_d5a.jpg"/>
          <p:cNvPicPr>
            <a:picLocks noChangeAspect="1" noChangeArrowheads="1"/>
          </p:cNvPicPr>
          <p:nvPr/>
        </p:nvPicPr>
        <p:blipFill>
          <a:blip r:embed="rId3" cstate="print"/>
          <a:srcRect/>
          <a:stretch>
            <a:fillRect/>
          </a:stretch>
        </p:blipFill>
        <p:spPr bwMode="auto">
          <a:xfrm>
            <a:off x="323528" y="2492896"/>
            <a:ext cx="4114381" cy="4058445"/>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352" cy="58018"/>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457200" y="476672"/>
            <a:ext cx="8219256" cy="5649491"/>
          </a:xfrm>
        </p:spPr>
        <p:txBody>
          <a:bodyPr>
            <a:normAutofit fontScale="70000" lnSpcReduction="20000"/>
          </a:bodyPr>
          <a:lstStyle/>
          <a:p>
            <a:r>
              <a:rPr lang="ru-RU" dirty="0" smtClean="0"/>
              <a:t>Движение нижней челюсти вперед осуществляется двусторонним сокращением латеральных крыловидных мышц, частично височных и медиальных крыловидных мышц. Движение головки нижней челюсти может быть разделено на две фазы. В первой диск вместе с головкой скользит по поверхности суставного бугорка. Во второй фазе к скольжению головки присоединяется шарнирное движение ее вокруг собственной поперечной оси, проходящей через головки. </a:t>
            </a:r>
          </a:p>
          <a:p>
            <a:r>
              <a:rPr lang="ru-RU" dirty="0" smtClean="0"/>
              <a:t>Расстояние, которое проходит головка нижней челюсти при ее движении вперед, носит название сагиттального суставного пути. Оно в среднем равно 7-10 мм. Угол, образованный пресечением линии сагиттального суставного пути с </a:t>
            </a:r>
            <a:r>
              <a:rPr lang="ru-RU" dirty="0" err="1" smtClean="0"/>
              <a:t>окклюзионной</a:t>
            </a:r>
            <a:r>
              <a:rPr lang="ru-RU" dirty="0" smtClean="0"/>
              <a:t> плоскостью, называется углом сагиттального суставного пути. В зависимости от степени выраженности суставного бугорка и бугорков боковых зубов этот угол меняется, но в среднем равен 33°.</a:t>
            </a: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neostom.ru/file/%D0%B1%D0%B8%D0%BE%D0%BC%D0%B5%D1%85%D0%B0%D0%BD%D0%B8%D0%BA%D0%B0%20%D0%BD%D0%B8%D0%B6%D0%BD%D0%B5%D0%B9%20%D1%87%D0%B5%D0%BB%D1%8E%D1%81%D1%82%D0%B8%20%D0%BF%D1%80%D0%B8%20%D0%B4%D0%B2%D0%B8%D0%B6%D0%B5%D0%BD%D0%B8%D0%B8%20%D0%B8%D0%B7%20%D1%86%D0%B5%D0%BD%D1%82%D1%80%D0%B0%D0%BB%D1%8C%D0%BD%D0%BE%D0%B9%20%D0%BE%D0%BA%D0%BA%D0%BB%D1%8E%D0%B7%D0%B8%D0%B8.jpeg"/>
          <p:cNvPicPr>
            <a:picLocks noChangeAspect="1" noChangeArrowheads="1"/>
          </p:cNvPicPr>
          <p:nvPr/>
        </p:nvPicPr>
        <p:blipFill>
          <a:blip r:embed="rId2" cstate="print"/>
          <a:srcRect t="51297"/>
          <a:stretch>
            <a:fillRect/>
          </a:stretch>
        </p:blipFill>
        <p:spPr bwMode="auto">
          <a:xfrm>
            <a:off x="4719578" y="1268760"/>
            <a:ext cx="4424422" cy="3888432"/>
          </a:xfrm>
          <a:prstGeom prst="rect">
            <a:avLst/>
          </a:prstGeom>
          <a:noFill/>
        </p:spPr>
      </p:pic>
      <p:pic>
        <p:nvPicPr>
          <p:cNvPr id="53250" name="Picture 2" descr="http://neostom.ru/file/%D0%B1%D0%B8%D0%BE%D0%BC%D0%B5%D1%85%D0%B0%D0%BD%D0%B8%D0%BA%D0%B0%20%D0%BD%D0%B8%D0%B6%D0%BD%D0%B5%D0%B9%20%D1%87%D0%B5%D0%BB%D1%8E%D1%81%D1%82%D0%B8%20%D0%BF%D1%80%D0%B8%20%D0%B4%D0%B2%D0%B8%D0%B6%D0%B5%D0%BD%D0%B8%D0%B8%20%D0%B8%D0%B7%20%D1%86%D0%B5%D0%BD%D1%82%D1%80%D0%B0%D0%BB%D1%8C%D0%BD%D0%BE%D0%B9%20%D0%BE%D0%BA%D0%BA%D0%BB%D1%8E%D0%B7%D0%B8%D0%B8.jpeg"/>
          <p:cNvPicPr>
            <a:picLocks noChangeAspect="1" noChangeArrowheads="1"/>
          </p:cNvPicPr>
          <p:nvPr/>
        </p:nvPicPr>
        <p:blipFill>
          <a:blip r:embed="rId2" cstate="print"/>
          <a:srcRect b="51297"/>
          <a:stretch>
            <a:fillRect/>
          </a:stretch>
        </p:blipFill>
        <p:spPr bwMode="auto">
          <a:xfrm>
            <a:off x="0" y="1052736"/>
            <a:ext cx="5048250" cy="4272420"/>
          </a:xfrm>
          <a:prstGeom prst="rect">
            <a:avLst/>
          </a:prstGeom>
          <a:noFill/>
        </p:spPr>
      </p:pic>
      <p:sp>
        <p:nvSpPr>
          <p:cNvPr id="2" name="Заголовок 1"/>
          <p:cNvSpPr>
            <a:spLocks noGrp="1"/>
          </p:cNvSpPr>
          <p:nvPr>
            <p:ph type="title"/>
          </p:nvPr>
        </p:nvSpPr>
        <p:spPr>
          <a:xfrm>
            <a:off x="457200" y="0"/>
            <a:ext cx="8291264" cy="1052736"/>
          </a:xfrm>
        </p:spPr>
        <p:txBody>
          <a:bodyPr>
            <a:noAutofit/>
          </a:bodyPr>
          <a:lstStyle/>
          <a:p>
            <a:r>
              <a:rPr lang="ru-RU" sz="2800" b="1" dirty="0" smtClean="0"/>
              <a:t>Биомеханика нижней челюсти при движении из центральной окклюзии в переднюю:</a:t>
            </a:r>
            <a:endParaRPr lang="ru-RU" sz="2800" dirty="0"/>
          </a:p>
        </p:txBody>
      </p:sp>
      <p:sp>
        <p:nvSpPr>
          <p:cNvPr id="3" name="Содержимое 2"/>
          <p:cNvSpPr>
            <a:spLocks noGrp="1"/>
          </p:cNvSpPr>
          <p:nvPr>
            <p:ph idx="1"/>
          </p:nvPr>
        </p:nvSpPr>
        <p:spPr>
          <a:xfrm>
            <a:off x="179512" y="5517232"/>
            <a:ext cx="8964488" cy="1340768"/>
          </a:xfrm>
        </p:spPr>
        <p:txBody>
          <a:bodyPr>
            <a:normAutofit fontScale="40000" lnSpcReduction="20000"/>
          </a:bodyPr>
          <a:lstStyle/>
          <a:p>
            <a:r>
              <a:rPr lang="ru-RU" sz="4300" b="1" dirty="0" smtClean="0"/>
              <a:t>Биомеханика нижней челюсти при движении из центральной окклюзии в переднюю:</a:t>
            </a:r>
            <a:br>
              <a:rPr lang="ru-RU" sz="4300" b="1" dirty="0" smtClean="0"/>
            </a:br>
            <a:r>
              <a:rPr lang="ru-RU" sz="4300" dirty="0" smtClean="0"/>
              <a:t/>
            </a:r>
            <a:br>
              <a:rPr lang="ru-RU" sz="4300" dirty="0" smtClean="0"/>
            </a:br>
            <a:r>
              <a:rPr lang="ru-RU" sz="4300" b="1" dirty="0" smtClean="0"/>
              <a:t>О-О1 - сагиттальный суставной путь, M-M1 - сагиттальный путь моляра, Р-Р1 - сагиттальный резцовый путь; 1 - угол сагиттального суставного пути, 2 - угол сагиттального резцового пути, 3 - разобщение (</a:t>
            </a:r>
            <a:r>
              <a:rPr lang="ru-RU" sz="4300" b="1" dirty="0" err="1" smtClean="0"/>
              <a:t>дезокклюзия</a:t>
            </a:r>
            <a:r>
              <a:rPr lang="ru-RU" sz="4300" b="1" dirty="0" smtClean="0"/>
              <a:t> между молярами)</a:t>
            </a: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3284984"/>
            <a:ext cx="3834265" cy="3240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a:xfrm flipV="1">
            <a:off x="457200" y="228919"/>
            <a:ext cx="45719" cy="45719"/>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611560" y="260649"/>
            <a:ext cx="8064896" cy="3816423"/>
          </a:xfrm>
        </p:spPr>
        <p:txBody>
          <a:bodyPr>
            <a:normAutofit lnSpcReduction="10000"/>
          </a:bodyPr>
          <a:lstStyle/>
          <a:p>
            <a:r>
              <a:rPr lang="ru-RU" sz="1600" dirty="0" err="1" smtClean="0"/>
              <a:t>Трансверзальные</a:t>
            </a:r>
            <a:r>
              <a:rPr lang="ru-RU" sz="1600" dirty="0" smtClean="0"/>
              <a:t> (боковые) движения нижней челюсти осуществляются в результате преимущественно одностороннего сокращения латеральной крыловидной мышцы. При движении нижней челюсти вправо сокращается левая латеральная крыловидная мышца и наоборот. При этом головка нижней челюсти на рабочей стороне (сторона смещения) вращается вокруг вертикальной оси. На противоположной балансирующей стороне (сторона сократившейся мышцы) головка нижней челюсти скользит вместе с диском по суставной поверхности бугорка вниз, вперед и несколько внутрь, совершая боковой суставной путь. Угол, образованный между линиями сагиттального и </a:t>
            </a:r>
            <a:r>
              <a:rPr lang="ru-RU" sz="1600" dirty="0" err="1" smtClean="0"/>
              <a:t>трансверзального</a:t>
            </a:r>
            <a:r>
              <a:rPr lang="ru-RU" sz="1600" dirty="0" smtClean="0"/>
              <a:t> суставного пути, называется углом </a:t>
            </a:r>
            <a:r>
              <a:rPr lang="ru-RU" sz="1600" dirty="0" err="1" smtClean="0"/>
              <a:t>трансверзального</a:t>
            </a:r>
            <a:r>
              <a:rPr lang="ru-RU" sz="1600" dirty="0" smtClean="0"/>
              <a:t> суставного пути. В литературе он известен под названием «угол </a:t>
            </a:r>
            <a:r>
              <a:rPr lang="ru-RU" sz="1600" dirty="0" err="1" smtClean="0"/>
              <a:t>Беннета</a:t>
            </a:r>
            <a:r>
              <a:rPr lang="ru-RU" sz="1600" dirty="0" smtClean="0"/>
              <a:t>» и равен, в среднем, 17°. </a:t>
            </a:r>
            <a:r>
              <a:rPr lang="ru-RU" sz="1600" dirty="0" err="1" smtClean="0"/>
              <a:t>Трансверзальные</a:t>
            </a:r>
            <a:r>
              <a:rPr lang="ru-RU" sz="1600" dirty="0" smtClean="0"/>
              <a:t> движения характеризуются определенными изменениями в положении зубов. Кривые боковых перемещений передних зубов в </a:t>
            </a:r>
            <a:r>
              <a:rPr lang="ru-RU" sz="1600" dirty="0" err="1" smtClean="0"/>
              <a:t>межрезцовой</a:t>
            </a:r>
            <a:r>
              <a:rPr lang="ru-RU" sz="1600" dirty="0" smtClean="0"/>
              <a:t> точке пересекаются под тупым углом. Этот угол называется готическим или углом </a:t>
            </a:r>
            <a:r>
              <a:rPr lang="ru-RU" sz="1600" dirty="0" err="1" smtClean="0"/>
              <a:t>трансверзального</a:t>
            </a:r>
            <a:r>
              <a:rPr lang="ru-RU" sz="1600" dirty="0" smtClean="0"/>
              <a:t> резцового пути. Он определяет размах резцов при                            боковых движениях нижней челюсти и равен в среднем 100-110°.</a:t>
            </a:r>
            <a:endParaRPr lang="ru-RU" sz="16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154360" cy="45719"/>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457200" y="188640"/>
            <a:ext cx="8003232" cy="1728191"/>
          </a:xfrm>
        </p:spPr>
        <p:txBody>
          <a:bodyPr>
            <a:normAutofit fontScale="92500" lnSpcReduction="20000"/>
          </a:bodyPr>
          <a:lstStyle/>
          <a:p>
            <a:r>
              <a:rPr lang="ru-RU" dirty="0" smtClean="0"/>
              <a:t>Угол бокового резцового пути                       (</a:t>
            </a:r>
            <a:r>
              <a:rPr lang="ru-RU" i="1" u="sng" dirty="0" smtClean="0"/>
              <a:t>готический угол</a:t>
            </a:r>
            <a:r>
              <a:rPr lang="ru-RU" dirty="0" smtClean="0"/>
              <a:t>) - это угол между линией смещения резцовой точки вправо или влево - 110° - 120°</a:t>
            </a:r>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b="4647"/>
          <a:stretch>
            <a:fillRect/>
          </a:stretch>
        </p:blipFill>
        <p:spPr bwMode="auto">
          <a:xfrm>
            <a:off x="1403648" y="1844824"/>
            <a:ext cx="5832648" cy="4642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395536" y="188640"/>
            <a:ext cx="61664" cy="85998"/>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457200" y="548680"/>
            <a:ext cx="8219256" cy="5904656"/>
          </a:xfrm>
        </p:spPr>
        <p:txBody>
          <a:bodyPr>
            <a:normAutofit fontScale="85000" lnSpcReduction="10000"/>
          </a:bodyPr>
          <a:lstStyle/>
          <a:p>
            <a:r>
              <a:rPr lang="ru-RU" dirty="0" smtClean="0"/>
              <a:t>        Движения нижней челюсти происходят в результате сложного взаимодействия жевательных мышц, ВНЧС и зубов, координированного и контролируемого ЦНС. Рефлекторные и произвольные движения нижней челюсти регулируются нервно-мышечным аппаратом и осуществляются последовательно. Начальные движения, такие как откусывание и помещение куска пищи в рот, произвольны. Последующее ритмическое жевание и глотание происходят бессознательно. Нижняя челюсть совершает движения в трех направлениях: вертикальном, сагиттальном и </a:t>
            </a:r>
            <a:r>
              <a:rPr lang="ru-RU" dirty="0" err="1" smtClean="0"/>
              <a:t>трансверзальном</a:t>
            </a:r>
            <a:r>
              <a:rPr lang="ru-RU" dirty="0" smtClean="0"/>
              <a:t>. Любое движение нижней челюсти происходит при одновременном скольжении и вращении ее головок.</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944216"/>
          </a:xfrm>
        </p:spPr>
        <p:txBody>
          <a:bodyPr>
            <a:normAutofit/>
          </a:bodyPr>
          <a:lstStyle/>
          <a:p>
            <a:r>
              <a:rPr lang="ru-RU" sz="3600" dirty="0" smtClean="0"/>
              <a:t>Схема поступательных движений головок нижней челюсти вперед и вниз</a:t>
            </a:r>
            <a:endParaRPr lang="ru-RU" dirty="0"/>
          </a:p>
        </p:txBody>
      </p:sp>
      <p:pic>
        <p:nvPicPr>
          <p:cNvPr id="5" name="Picture 2" descr="http://neostom.ru/file/%D0%B1%D0%B8%D0%BE%D0%BC%D0%B5%D1%85%D0%B0%D0%BD%D0%B8%D0%BA%D0%B0%20%D0%BD%D0%B8%D0%B6%D0%BD%D0%B5%D0%B9%20%D1%87%D0%B5%D0%BB%D1%8E%D1%81%D1%82%D0%B8.jpeg"/>
          <p:cNvPicPr>
            <a:picLocks noGrp="1" noChangeAspect="1" noChangeArrowheads="1"/>
          </p:cNvPicPr>
          <p:nvPr>
            <p:ph idx="1"/>
          </p:nvPr>
        </p:nvPicPr>
        <p:blipFill>
          <a:blip r:embed="rId2" cstate="print"/>
          <a:srcRect/>
          <a:stretch>
            <a:fillRect/>
          </a:stretch>
        </p:blipFill>
        <p:spPr bwMode="auto">
          <a:xfrm>
            <a:off x="1763688" y="1988840"/>
            <a:ext cx="5544616" cy="454030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251520" y="228919"/>
            <a:ext cx="205680" cy="45719"/>
          </a:xfrm>
        </p:spPr>
        <p:txBody>
          <a:bodyPr>
            <a:normAutofit fontScale="90000"/>
          </a:bodyPr>
          <a:lstStyle/>
          <a:p>
            <a:r>
              <a:rPr lang="ru-RU" sz="800" dirty="0" smtClean="0"/>
              <a:t>.</a:t>
            </a:r>
            <a:endParaRPr lang="ru-RU" sz="800"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323528" y="188640"/>
            <a:ext cx="133672" cy="85998"/>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179512" y="286938"/>
            <a:ext cx="144016" cy="45719"/>
          </a:xfrm>
        </p:spPr>
        <p:txBody>
          <a:bodyPr>
            <a:normAutofit fontScale="25000" lnSpcReduction="20000"/>
          </a:bodyPr>
          <a:lstStyle/>
          <a:p>
            <a:r>
              <a:rPr lang="ru-RU" sz="800" dirty="0" smtClean="0"/>
              <a:t>.</a:t>
            </a:r>
            <a:endParaRPr lang="ru-RU" sz="800" dirty="0"/>
          </a:p>
        </p:txBody>
      </p:sp>
      <p:pic>
        <p:nvPicPr>
          <p:cNvPr id="7171" name="Picture 3" descr="C:\Users\Вика\Desktop\img3.jpg"/>
          <p:cNvPicPr>
            <a:picLocks noChangeAspect="1" noChangeArrowheads="1"/>
          </p:cNvPicPr>
          <p:nvPr/>
        </p:nvPicPr>
        <p:blipFill>
          <a:blip r:embed="rId2" cstate="print"/>
          <a:srcRect l="4724" t="4724" r="8858" b="22047"/>
          <a:stretch>
            <a:fillRect/>
          </a:stretch>
        </p:blipFill>
        <p:spPr bwMode="auto">
          <a:xfrm>
            <a:off x="-1" y="332656"/>
            <a:ext cx="9177785" cy="604867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800" dirty="0" smtClean="0"/>
              <a:t>.</a:t>
            </a:r>
            <a:endParaRPr lang="ru-RU" sz="800" dirty="0"/>
          </a:p>
        </p:txBody>
      </p:sp>
      <p:sp>
        <p:nvSpPr>
          <p:cNvPr id="3" name="Содержимое 2"/>
          <p:cNvSpPr>
            <a:spLocks noGrp="1"/>
          </p:cNvSpPr>
          <p:nvPr>
            <p:ph idx="1"/>
          </p:nvPr>
        </p:nvSpPr>
        <p:spPr>
          <a:xfrm flipH="1" flipV="1">
            <a:off x="251520" y="1052737"/>
            <a:ext cx="205680" cy="547464"/>
          </a:xfrm>
        </p:spPr>
        <p:txBody>
          <a:bodyPr>
            <a:normAutofit/>
          </a:bodyPr>
          <a:lstStyle/>
          <a:p>
            <a:r>
              <a:rPr lang="ru-RU" sz="800" dirty="0" smtClean="0"/>
              <a:t>.</a:t>
            </a:r>
            <a:endParaRPr lang="ru-RU" sz="800" dirty="0"/>
          </a:p>
        </p:txBody>
      </p:sp>
      <p:pic>
        <p:nvPicPr>
          <p:cNvPr id="6146" name="Picture 2" descr="http://www.xn--80aochgjk.xn--p1ai/wp-content/uploads/2014/02/image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1494</Words>
  <Application>Microsoft Office PowerPoint</Application>
  <PresentationFormat>On-screen Show (4:3)</PresentationFormat>
  <Paragraphs>103</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Тема Office</vt:lpstr>
      <vt:lpstr>БИОМЕХАНИКА НИЖНЕЙ ЧЕЛЮСТИ </vt:lpstr>
      <vt:lpstr>Содержание</vt:lpstr>
      <vt:lpstr>Введение</vt:lpstr>
      <vt:lpstr>.</vt:lpstr>
      <vt:lpstr>.</vt:lpstr>
      <vt:lpstr>Схема поступательных движений головок нижней челюсти вперед и вниз</vt:lpstr>
      <vt:lpstr>.</vt:lpstr>
      <vt:lpstr>.</vt:lpstr>
      <vt:lpstr>.</vt:lpstr>
      <vt:lpstr>ВНЧС</vt:lpstr>
      <vt:lpstr>Жевательные мышцы</vt:lpstr>
      <vt:lpstr>.</vt:lpstr>
      <vt:lpstr>.</vt:lpstr>
      <vt:lpstr>.</vt:lpstr>
      <vt:lpstr>Жевательные мышцы, вид сзади:</vt:lpstr>
      <vt:lpstr>Slide 16</vt:lpstr>
      <vt:lpstr>Прикус</vt:lpstr>
      <vt:lpstr>Физиологические виды прикуса</vt:lpstr>
      <vt:lpstr>.</vt:lpstr>
      <vt:lpstr>В - Альвеолярная бипрогнатия </vt:lpstr>
      <vt:lpstr>В - Опистогнатия</vt:lpstr>
      <vt:lpstr>Аномалии прикуса</vt:lpstr>
      <vt:lpstr>.</vt:lpstr>
      <vt:lpstr>Открытый прикус</vt:lpstr>
      <vt:lpstr>Глубокий прикус </vt:lpstr>
      <vt:lpstr>Перекрестный прикус </vt:lpstr>
      <vt:lpstr>Дистопия</vt:lpstr>
      <vt:lpstr>Диастема</vt:lpstr>
      <vt:lpstr>Окклюзия</vt:lpstr>
      <vt:lpstr>Виды окклюзии</vt:lpstr>
      <vt:lpstr>На характер контактов задних зубов при движениях нижней челюсти оказывает влияние несколько различных факторов. </vt:lpstr>
      <vt:lpstr>.</vt:lpstr>
      <vt:lpstr>.</vt:lpstr>
      <vt:lpstr>.</vt:lpstr>
      <vt:lpstr>.</vt:lpstr>
      <vt:lpstr>.</vt:lpstr>
      <vt:lpstr>.</vt:lpstr>
      <vt:lpstr>.</vt:lpstr>
      <vt:lpstr>.</vt:lpstr>
      <vt:lpstr>.</vt:lpstr>
      <vt:lpstr>Биомеханика нижней челюсти при движении из центральной окклюзии в переднюю:</vt:lpstr>
      <vt:lpstr>.</vt:lpstr>
      <vt:lpst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БИОМЕХАНИКА НИЖНЕЙ ЧЕЛЮСТИ </dc:title>
  <dc:creator>Вика</dc:creator>
  <cp:lastModifiedBy>Windows User</cp:lastModifiedBy>
  <cp:revision>30</cp:revision>
  <dcterms:created xsi:type="dcterms:W3CDTF">2015-12-28T16:49:55Z</dcterms:created>
  <dcterms:modified xsi:type="dcterms:W3CDTF">2017-03-07T06:00:42Z</dcterms:modified>
</cp:coreProperties>
</file>