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7" r:id="rId3"/>
    <p:sldId id="274" r:id="rId4"/>
    <p:sldId id="275" r:id="rId5"/>
    <p:sldId id="277" r:id="rId6"/>
    <p:sldId id="258" r:id="rId7"/>
    <p:sldId id="259" r:id="rId8"/>
    <p:sldId id="260" r:id="rId9"/>
    <p:sldId id="261" r:id="rId10"/>
    <p:sldId id="262" r:id="rId11"/>
    <p:sldId id="273" r:id="rId12"/>
    <p:sldId id="278" r:id="rId13"/>
    <p:sldId id="279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80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1" autoAdjust="0"/>
    <p:restoredTop sz="94660"/>
  </p:normalViewPr>
  <p:slideViewPr>
    <p:cSldViewPr>
      <p:cViewPr varScale="1">
        <p:scale>
          <a:sx n="120" d="100"/>
          <a:sy n="120" d="100"/>
        </p:scale>
        <p:origin x="134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26C8D-2D2D-42D2-B698-FF6B727A4B5F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88151-D9A3-47D7-A692-7FAB3A6B1A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26C8D-2D2D-42D2-B698-FF6B727A4B5F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88151-D9A3-47D7-A692-7FAB3A6B1A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26C8D-2D2D-42D2-B698-FF6B727A4B5F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88151-D9A3-47D7-A692-7FAB3A6B1A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26C8D-2D2D-42D2-B698-FF6B727A4B5F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88151-D9A3-47D7-A692-7FAB3A6B1A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26C8D-2D2D-42D2-B698-FF6B727A4B5F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88151-D9A3-47D7-A692-7FAB3A6B1A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26C8D-2D2D-42D2-B698-FF6B727A4B5F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88151-D9A3-47D7-A692-7FAB3A6B1A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26C8D-2D2D-42D2-B698-FF6B727A4B5F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88151-D9A3-47D7-A692-7FAB3A6B1A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26C8D-2D2D-42D2-B698-FF6B727A4B5F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88151-D9A3-47D7-A692-7FAB3A6B1A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26C8D-2D2D-42D2-B698-FF6B727A4B5F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88151-D9A3-47D7-A692-7FAB3A6B1A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26C8D-2D2D-42D2-B698-FF6B727A4B5F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88151-D9A3-47D7-A692-7FAB3A6B1A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26C8D-2D2D-42D2-B698-FF6B727A4B5F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88151-D9A3-47D7-A692-7FAB3A6B1A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26C8D-2D2D-42D2-B698-FF6B727A4B5F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88151-D9A3-47D7-A692-7FAB3A6B1AD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wC4faPPuZ5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КЛАССИФИКАЦИИ АТРОФИИ БЕЗЗУБЫХ ЧЕЛЮСТЕЙ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 fontScale="77500" lnSpcReduction="20000"/>
          </a:bodyPr>
          <a:lstStyle/>
          <a:p>
            <a:r>
              <a:rPr lang="ru-RU" u="sng" dirty="0" smtClean="0"/>
              <a:t>И. М. </a:t>
            </a:r>
            <a:r>
              <a:rPr lang="ru-RU" u="sng" dirty="0" err="1" smtClean="0"/>
              <a:t>Оксман</a:t>
            </a:r>
            <a:r>
              <a:rPr lang="ru-RU" u="sng" dirty="0" smtClean="0"/>
              <a:t> (1978) предложил единую классификацию для беззубых верхних и нижних челюстей:</a:t>
            </a:r>
          </a:p>
          <a:p>
            <a:r>
              <a:rPr lang="ru-RU" dirty="0" smtClean="0"/>
              <a:t>1 </a:t>
            </a:r>
            <a:r>
              <a:rPr lang="ru-RU" dirty="0" err="1" smtClean="0"/>
              <a:t>тип-альвеолярный</a:t>
            </a:r>
            <a:r>
              <a:rPr lang="ru-RU" dirty="0" smtClean="0"/>
              <a:t> гребень высокий, </a:t>
            </a:r>
            <a:r>
              <a:rPr lang="ru-RU" dirty="0" err="1" smtClean="0"/>
              <a:t>незначительо</a:t>
            </a:r>
            <a:r>
              <a:rPr lang="ru-RU" dirty="0" smtClean="0"/>
              <a:t> равномерно атрофирован, альвеолярные бугры хорошо выражены, нёбо глубокое, места прикрепления мышц находятся у основания альвеолярного гребня.</a:t>
            </a:r>
          </a:p>
          <a:p>
            <a:r>
              <a:rPr lang="ru-RU" dirty="0" smtClean="0"/>
              <a:t>2 тип- характеризуется средней равномерной атрофией альвеолярных гребней и бугров, нёбо средней глубины, мышцы прикрепляются на уровне середины альвеолярного гребня.</a:t>
            </a:r>
          </a:p>
          <a:p>
            <a:r>
              <a:rPr lang="ru-RU" dirty="0" smtClean="0"/>
              <a:t>3 </a:t>
            </a:r>
            <a:r>
              <a:rPr lang="ru-RU" dirty="0" err="1" smtClean="0"/>
              <a:t>тип-резкая</a:t>
            </a:r>
            <a:r>
              <a:rPr lang="ru-RU" dirty="0" smtClean="0"/>
              <a:t> равномерная атрофия альвеолярного гребня и бугров, плоское нёбо, подвижная слизистая </a:t>
            </a:r>
            <a:r>
              <a:rPr lang="ru-RU" dirty="0" err="1" smtClean="0"/>
              <a:t>оболоч</a:t>
            </a:r>
            <a:r>
              <a:rPr lang="ru-RU" dirty="0" smtClean="0"/>
              <a:t>- </a:t>
            </a:r>
            <a:r>
              <a:rPr lang="ru-RU" dirty="0" err="1" smtClean="0"/>
              <a:t>ка</a:t>
            </a:r>
            <a:r>
              <a:rPr lang="ru-RU" dirty="0" smtClean="0"/>
              <a:t>, оболочка прикрепляется на уровне вершины альвеолярного гребня.</a:t>
            </a:r>
          </a:p>
          <a:p>
            <a:r>
              <a:rPr lang="ru-RU" dirty="0" smtClean="0"/>
              <a:t>4 </a:t>
            </a:r>
            <a:r>
              <a:rPr lang="ru-RU" dirty="0" err="1" smtClean="0"/>
              <a:t>тип-характеризуется</a:t>
            </a:r>
            <a:r>
              <a:rPr lang="ru-RU" dirty="0" smtClean="0"/>
              <a:t> неравномерной атрофией альвеолярного гребня.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ubg3KKFmnQ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611544" cy="685800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p_2M3mQN5h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7173416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fLCiLo2t1-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7317432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Границы верхней челюсти: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При разметке модели, полученной по анатомическому оттиску, маркером очерчивается граница будущей индивидуальной ложки или ложки-базиса. На модели верхней челюсти с вестибулярной поверхности проводится линия по переходной складке. При этом линия обходит уздечку верхней губы и щечные тяжи. В дистальном отделе очерчивают верхнечелюстные бугры до крыловидно-челюстных складок. Линию между двумя верхнечелюстными буграми соединяют по границе твердого и мягкого нёба, заходя за линию «А» на 1,5-3 мм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Границы нижней челюсти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На модели нижней челюсти границы ложки или ложки-базиса очерчивают с вестибулярной стороны также по переходной складке, доходя до активно-подвижной зоны слизистой оболочки, не перекрывая уздечку нижней губы и боковые тяжи. Затем линию продолжают вокруг нижнечелюстных бугров и ведут на язычную поверхность. С этой стороны обязательно перекрывают челюстно-подъязычные линии слева и справа. В переднем отделе нижней челюсти эти линии соединяются, обходя уздечку языка.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3671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Индивидуальные ложки могут быть изготовлены из</a:t>
            </a:r>
            <a:r>
              <a:rPr lang="ru-RU" dirty="0"/>
              <a:t>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6336704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1) металла (стали, алюминия) методом штамповки;</a:t>
            </a:r>
            <a:br>
              <a:rPr lang="ru-RU" dirty="0"/>
            </a:br>
            <a:r>
              <a:rPr lang="ru-RU" dirty="0" smtClean="0"/>
              <a:t>2</a:t>
            </a:r>
            <a:r>
              <a:rPr lang="ru-RU" dirty="0"/>
              <a:t>) пластмассы:</a:t>
            </a:r>
            <a:br>
              <a:rPr lang="ru-RU" dirty="0"/>
            </a:br>
            <a:r>
              <a:rPr lang="ru-RU" dirty="0" smtClean="0"/>
              <a:t>а</a:t>
            </a:r>
            <a:r>
              <a:rPr lang="ru-RU" dirty="0"/>
              <a:t>) базисной (</a:t>
            </a:r>
            <a:r>
              <a:rPr lang="ru-RU" dirty="0" err="1"/>
              <a:t>фторакса</a:t>
            </a:r>
            <a:r>
              <a:rPr lang="ru-RU" dirty="0"/>
              <a:t>, </a:t>
            </a:r>
            <a:r>
              <a:rPr lang="ru-RU" dirty="0" err="1"/>
              <a:t>этакрила</a:t>
            </a:r>
            <a:r>
              <a:rPr lang="ru-RU" dirty="0"/>
              <a:t>, </a:t>
            </a:r>
            <a:r>
              <a:rPr lang="ru-RU" dirty="0" err="1"/>
              <a:t>ярокрила</a:t>
            </a:r>
            <a:r>
              <a:rPr lang="ru-RU" dirty="0"/>
              <a:t>) методом полимеризации;</a:t>
            </a:r>
            <a:br>
              <a:rPr lang="ru-RU" dirty="0"/>
            </a:br>
            <a:r>
              <a:rPr lang="ru-RU" dirty="0" smtClean="0"/>
              <a:t>б</a:t>
            </a:r>
            <a:r>
              <a:rPr lang="ru-RU" dirty="0"/>
              <a:t>) быстротвердеющей (</a:t>
            </a:r>
            <a:r>
              <a:rPr lang="ru-RU" dirty="0" err="1"/>
              <a:t>редонта</a:t>
            </a:r>
            <a:r>
              <a:rPr lang="ru-RU" dirty="0"/>
              <a:t>, </a:t>
            </a:r>
            <a:r>
              <a:rPr lang="ru-RU" dirty="0" err="1"/>
              <a:t>протакрила</a:t>
            </a:r>
            <a:r>
              <a:rPr lang="ru-RU" dirty="0"/>
              <a:t>) методом свободной формовки;</a:t>
            </a:r>
          </a:p>
          <a:p>
            <a:r>
              <a:rPr lang="ru-RU" dirty="0"/>
              <a:t>в) стандартных пластмассовых пластинок АКР-П;</a:t>
            </a:r>
            <a:br>
              <a:rPr lang="ru-RU" dirty="0"/>
            </a:br>
            <a:r>
              <a:rPr lang="ru-RU" dirty="0" smtClean="0"/>
              <a:t>г</a:t>
            </a:r>
            <a:r>
              <a:rPr lang="ru-RU" dirty="0"/>
              <a:t>) </a:t>
            </a:r>
            <a:r>
              <a:rPr lang="ru-RU" dirty="0" err="1"/>
              <a:t>светоотверждающей</a:t>
            </a:r>
            <a:r>
              <a:rPr lang="ru-RU" dirty="0"/>
              <a:t> пластмассы;</a:t>
            </a:r>
            <a:br>
              <a:rPr lang="ru-RU" dirty="0"/>
            </a:br>
            <a:r>
              <a:rPr lang="ru-RU" dirty="0" smtClean="0"/>
              <a:t>3</a:t>
            </a:r>
            <a:r>
              <a:rPr lang="ru-RU" dirty="0"/>
              <a:t>) </a:t>
            </a:r>
            <a:r>
              <a:rPr lang="ru-RU" dirty="0" err="1"/>
              <a:t>гелиоотверждаемых</a:t>
            </a:r>
            <a:r>
              <a:rPr lang="ru-RU" dirty="0"/>
              <a:t> материалов с полимеризацией в специальных камерах или с использованием </a:t>
            </a:r>
            <a:r>
              <a:rPr lang="ru-RU" dirty="0" err="1"/>
              <a:t>гелиолампы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 smtClean="0"/>
              <a:t>4</a:t>
            </a:r>
            <a:r>
              <a:rPr lang="ru-RU" dirty="0"/>
              <a:t>) термопластических слепочных масс (</a:t>
            </a:r>
            <a:r>
              <a:rPr lang="ru-RU" dirty="0" err="1"/>
              <a:t>Стенс</a:t>
            </a:r>
            <a:r>
              <a:rPr lang="ru-RU" dirty="0"/>
              <a:t>);</a:t>
            </a:r>
            <a:br>
              <a:rPr lang="ru-RU" dirty="0"/>
            </a:br>
            <a:r>
              <a:rPr lang="ru-RU" dirty="0" smtClean="0"/>
              <a:t>5</a:t>
            </a:r>
            <a:r>
              <a:rPr lang="ru-RU" dirty="0"/>
              <a:t>) воска.</a:t>
            </a:r>
            <a:br>
              <a:rPr lang="ru-RU" dirty="0"/>
            </a:b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Функциональные пробы для нижней челюсти: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1-я проба — открывание рта. Пациента просят медленно, но широко открыть рот. При этом напрягаются крылочелюстные складки, щечные мышцы, а также мышцы нижней губы. Следовательно, ложка может приподниматься в задних отделах, тогда ее следует укоротить с вестибулярной стороны от середины задней поверхности нижнечелюстного бугорка до второго </a:t>
            </a:r>
            <a:r>
              <a:rPr lang="ru-RU" dirty="0" err="1" smtClean="0"/>
              <a:t>премоляра</a:t>
            </a:r>
            <a:r>
              <a:rPr lang="ru-RU" dirty="0" smtClean="0"/>
              <a:t>. Ложка может приподниматься вверх кпереди, и тогда ее укорачивают в участке между клыками. </a:t>
            </a:r>
          </a:p>
          <a:p>
            <a:r>
              <a:rPr lang="ru-RU" dirty="0" smtClean="0"/>
              <a:t>2-я проба — глотание. При глотании напрягается верхний </a:t>
            </a:r>
            <a:r>
              <a:rPr lang="ru-RU" dirty="0" err="1" smtClean="0"/>
              <a:t>сжиматель</a:t>
            </a:r>
            <a:r>
              <a:rPr lang="ru-RU" dirty="0" smtClean="0"/>
              <a:t> глотки, и если ложка сбрасывается, ее край укорачивают с язычной стороны от середины заднего края нижнечелюстного бугорка до первого моляра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Функциональные пробы для нижней челюсти: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3-я проба — облизывание губ. Пациента просят провести языком по красной кайме верхней и нижней губы. При этом </a:t>
            </a:r>
            <a:r>
              <a:rPr lang="ru-RU" dirty="0" err="1" smtClean="0"/>
              <a:t>напряга-ется</a:t>
            </a:r>
            <a:r>
              <a:rPr lang="ru-RU" dirty="0" smtClean="0"/>
              <a:t> челюстно-подъязычная мышца на стороне, противоположной положению языка. Если ложка поднимается, ее укорачивают с язычной стороны на уровне моляра вдоль подъязычной линии. Не следует укорачивать ложку так, чтобы ее край оказался выше внутренней косой линии. Это приводит к полному нарушению клапанной зоны. Если ложка укорочена до предельно допустимой границы, но продолжает смещаться, </a:t>
            </a:r>
            <a:r>
              <a:rPr lang="ru-RU" dirty="0" err="1" smtClean="0"/>
              <a:t>сошлифовывание</a:t>
            </a:r>
            <a:r>
              <a:rPr lang="ru-RU" dirty="0" smtClean="0"/>
              <a:t> следует прекратить </a:t>
            </a:r>
          </a:p>
          <a:p>
            <a:r>
              <a:rPr lang="ru-RU" dirty="0" smtClean="0"/>
              <a:t> 4-я проба — упор языка в щеки. Пациента просят дотронуться кончиком языка до щеки при полузакрытом рте. При этом поднимаются мягкие ткани дна полости рта в области </a:t>
            </a:r>
            <a:r>
              <a:rPr lang="ru-RU" dirty="0" err="1" smtClean="0"/>
              <a:t>премоляров</a:t>
            </a:r>
            <a:r>
              <a:rPr lang="ru-RU" dirty="0" smtClean="0"/>
              <a:t>. В случае когда язык расширен и прилежит к середине альвеолярной части, эта и предыдущие пробы не получаются или могут быть проведены только в ограниченных пределах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Функциональные пробы для нижней челюсти: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5-я проба — вытягивание языка. Пациента просят вытянуть язык по направлению к кончику носа. При этом напрягается узде </a:t>
            </a:r>
            <a:r>
              <a:rPr lang="ru-RU" dirty="0" err="1" smtClean="0"/>
              <a:t>ка</a:t>
            </a:r>
            <a:r>
              <a:rPr lang="ru-RU" dirty="0" smtClean="0"/>
              <a:t> языка. Если ложка смещается, уздечку укорачивают с язычной стороны на протяжении передних зубов. </a:t>
            </a:r>
          </a:p>
          <a:p>
            <a:r>
              <a:rPr lang="ru-RU" dirty="0" smtClean="0"/>
              <a:t>6-я проба — вытягивание губ. Пациента просят вытянуть губы трубочкой (звук «у»). При этом напрягаются мимические мышцы нижней губы. Если ложка поднимается, то нужно еще раз </a:t>
            </a:r>
            <a:r>
              <a:rPr lang="ru-RU" dirty="0" err="1" smtClean="0"/>
              <a:t>сошлифовать</a:t>
            </a:r>
            <a:r>
              <a:rPr lang="ru-RU" dirty="0" smtClean="0"/>
              <a:t> ее вестибулярный край между клыками.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922114"/>
          </a:xfrm>
        </p:spPr>
        <p:txBody>
          <a:bodyPr>
            <a:normAutofit/>
          </a:bodyPr>
          <a:lstStyle/>
          <a:p>
            <a:r>
              <a:rPr lang="ru-RU" dirty="0" smtClean="0"/>
              <a:t>Задачи протезирования: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6165304"/>
          </a:xfrm>
        </p:spPr>
        <p:txBody>
          <a:bodyPr>
            <a:normAutofit lnSpcReduction="10000"/>
          </a:bodyPr>
          <a:lstStyle/>
          <a:p>
            <a:pPr marL="609600" indent="-609600"/>
            <a:r>
              <a:rPr lang="ru-RU" dirty="0" smtClean="0"/>
              <a:t>Максимальное удерживание протеза на беззубой челюсти;</a:t>
            </a:r>
          </a:p>
          <a:p>
            <a:pPr marL="609600" indent="-609600"/>
            <a:r>
              <a:rPr lang="ru-RU" dirty="0" smtClean="0"/>
              <a:t>Определение необходимой строгой индивидуальной величины и формы протеза для восстановления пропорции лица;</a:t>
            </a:r>
          </a:p>
          <a:p>
            <a:pPr marL="609600" indent="-609600"/>
            <a:r>
              <a:rPr lang="ru-RU" dirty="0" smtClean="0"/>
              <a:t>Полноценное и рациональное конструирование зубного ряда и базиса  протеза для синхронного функционирования с другими органами жевательного аппарата, участвующими в обработке пищи, </a:t>
            </a:r>
            <a:r>
              <a:rPr lang="ru-RU" smtClean="0"/>
              <a:t>образовании звуков</a:t>
            </a:r>
            <a:r>
              <a:rPr lang="ru-RU" dirty="0" smtClean="0"/>
              <a:t>, дыхании;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Функциональные пробы для верхней челюсти: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1-я проба. На задний край сухой индивидуальной ложки, включая и верхнечелюстные бугры, наносят след маркера, после чего ложку накладывают на челюсть, прижимают и тут же выводят из полости рта. На слизистой оболочке нёба остается след от маркера, позволяющий уточнить длину ложки по линии «А»</a:t>
            </a:r>
          </a:p>
          <a:p>
            <a:r>
              <a:rPr lang="ru-RU" dirty="0" smtClean="0"/>
              <a:t>2-я проба — открывание рта. Пациента просят широко открыть рот. При этом напрягается крылочелюстная складка и щечная мышца. Если ложка сбрасывается, ее укорачивают в области моляра и дистальной поверхности верхнечелюстных бугров.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Функциональные пробы для верхней челюсти: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3-я проба — вытягивание губ. пациента просят вытянуть губу трубочкой (звук «у»). При этом напрягаются мимические мышцы верхней губы. При сбрасывании ложку укорачивают на протяжении между клыками.</a:t>
            </a:r>
          </a:p>
          <a:p>
            <a:r>
              <a:rPr lang="ru-RU" dirty="0" smtClean="0"/>
              <a:t> 4-я проба — втягивание щек. Пациента просят втянуть щеки в полость рта. При этом натягиваются боковые щечные складки в области </a:t>
            </a:r>
            <a:r>
              <a:rPr lang="ru-RU" dirty="0" err="1" smtClean="0"/>
              <a:t>премоляров</a:t>
            </a:r>
            <a:r>
              <a:rPr lang="ru-RU" dirty="0" smtClean="0"/>
              <a:t>. При сбрасывании края ложки </a:t>
            </a:r>
            <a:r>
              <a:rPr lang="ru-RU" dirty="0" err="1" smtClean="0"/>
              <a:t>сошлифовывают</a:t>
            </a:r>
            <a:r>
              <a:rPr lang="ru-RU" dirty="0" smtClean="0"/>
              <a:t> в этом участке до устойчивого положения на челюсти. Если для уздечки верхней губы не сделана достаточная вырезка на ложке, то она будет сбрасываться при любой пробе.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klBHVQmCQSQ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223s1ifLKj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6GS_3mdgC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kRwtXWt1Tow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400" b="1" dirty="0" smtClean="0"/>
              <a:t>КЛАССИФИКАЦИИ АТРОФИИ БЕЗЗУБЫХ ЧЕЛЮСТЕЙ</a:t>
            </a:r>
            <a:endParaRPr lang="ru-RU" sz="3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Шредер различает три типа атрофии альвеолярных гребней беззубых верхних челюстей.</a:t>
            </a:r>
            <a:endParaRPr lang="ru-RU" u="sng" dirty="0" smtClean="0"/>
          </a:p>
          <a:p>
            <a:r>
              <a:rPr lang="ru-RU" u="sng" dirty="0" smtClean="0"/>
              <a:t>По Шредеру :</a:t>
            </a:r>
          </a:p>
          <a:p>
            <a:r>
              <a:rPr lang="ru-RU" dirty="0" smtClean="0"/>
              <a:t>Первый тип характеризируется хорошо сохранившимся альвеолярным гребнем, хорошо выраженными буграми и высоким нёбным сводом. Переходная складка, места прикрепления мышц и складок слизистой оболочки расположены относительно высоко. </a:t>
            </a:r>
            <a:endParaRPr lang="ru-RU" u="sn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КЛАССИФИКАЦИИ АТРОФИИ БЕЗЗУБЫХ ЧЕЛЮСТЕЙ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u="sng" dirty="0" smtClean="0"/>
              <a:t>По Шредеру:</a:t>
            </a:r>
          </a:p>
          <a:p>
            <a:r>
              <a:rPr lang="ru-RU" dirty="0" smtClean="0"/>
              <a:t>При втором типе наблюдается средняя степень атрофии альвеолярного гребня. Альвеолярный гребень и бугры верхней челюсти еще сохранены, нёбный свод четко выражен. Переходная складка расположена несколько ближе к вершине альвеолярного гребня, чем при первом типе.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КЛАССИФИКАЦИИ АТРОФИИ БЕЗЗУБЫХ ЧЕЛЮСТЕЙ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 smtClean="0"/>
              <a:t>По Шредеру:</a:t>
            </a:r>
          </a:p>
          <a:p>
            <a:r>
              <a:rPr lang="ru-RU" dirty="0" smtClean="0"/>
              <a:t>Третий тип беззубой верхней челюсти характеризуется значительной атрофией: альвеолярные гребни и бугры отсутствуют, нёбо плоское. Переходная складка расположена в одной горизонтальной плоскости с твердым нёбом. </a:t>
            </a:r>
            <a:endParaRPr lang="ru-RU" u="sn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КЛАССИФИКАЦИИ АТРОФИИ БЕЗЗУБЫХ ЧЕЛЮСТЕЙ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 fontScale="77500" lnSpcReduction="20000"/>
          </a:bodyPr>
          <a:lstStyle/>
          <a:p>
            <a:r>
              <a:rPr lang="ru-RU" u="sng" dirty="0" err="1" smtClean="0"/>
              <a:t>Келлер</a:t>
            </a:r>
            <a:r>
              <a:rPr lang="ru-RU" u="sng" dirty="0" smtClean="0"/>
              <a:t> предложил классификацию атрофии альвеолярных гребней нижних беззубых челюстей.</a:t>
            </a:r>
          </a:p>
          <a:p>
            <a:r>
              <a:rPr lang="ru-RU" dirty="0" smtClean="0"/>
              <a:t>1 тип - альвеолярные гребни незначительно и равномерно атрофированы. Места прикрепления мышц и складок слизистой оболочки расположены у основания альвеолярной части.</a:t>
            </a:r>
          </a:p>
          <a:p>
            <a:r>
              <a:rPr lang="ru-RU" dirty="0" smtClean="0"/>
              <a:t>2 тип - характеризуется выраженной, но равномерной атрофией альвеолярных гребней. Места прикрепления мышц расположены почти на уровне гребня.</a:t>
            </a:r>
          </a:p>
          <a:p>
            <a:r>
              <a:rPr lang="ru-RU" dirty="0" smtClean="0"/>
              <a:t>3 тип - характерна выраженная атрофия альвеолярных гребней в боковых отделах при относительно сохранившемся альвеолярном гребне в переднем отделе.</a:t>
            </a:r>
          </a:p>
          <a:p>
            <a:r>
              <a:rPr lang="ru-RU" dirty="0" smtClean="0"/>
              <a:t>4 тип - атрофия альвеолярных гребней наиболее выражена спереди при относительной сохранности ее в боковых отделах. 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1079</Words>
  <Application>Microsoft Office PowerPoint</Application>
  <PresentationFormat>Экран (4:3)</PresentationFormat>
  <Paragraphs>48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5" baseType="lpstr">
      <vt:lpstr>Arial</vt:lpstr>
      <vt:lpstr>Calibri</vt:lpstr>
      <vt:lpstr>Тема Office</vt:lpstr>
      <vt:lpstr>Презентация PowerPoint</vt:lpstr>
      <vt:lpstr>Задачи протезирования:</vt:lpstr>
      <vt:lpstr>Презентация PowerPoint</vt:lpstr>
      <vt:lpstr>Презентация PowerPoint</vt:lpstr>
      <vt:lpstr>Презентация PowerPoint</vt:lpstr>
      <vt:lpstr>КЛАССИФИКАЦИИ АТРОФИИ БЕЗЗУБЫХ ЧЕЛЮСТЕЙ</vt:lpstr>
      <vt:lpstr>КЛАССИФИКАЦИИ АТРОФИИ БЕЗЗУБЫХ ЧЕЛЮСТЕЙ</vt:lpstr>
      <vt:lpstr>КЛАССИФИКАЦИИ АТРОФИИ БЕЗЗУБЫХ ЧЕЛЮСТЕЙ</vt:lpstr>
      <vt:lpstr>КЛАССИФИКАЦИИ АТРОФИИ БЕЗЗУБЫХ ЧЕЛЮСТЕЙ</vt:lpstr>
      <vt:lpstr>КЛАССИФИКАЦИИ АТРОФИИ БЕЗЗУБЫХ ЧЕЛЮСТЕЙ</vt:lpstr>
      <vt:lpstr>Презентация PowerPoint</vt:lpstr>
      <vt:lpstr>Презентация PowerPoint</vt:lpstr>
      <vt:lpstr>Презентация PowerPoint</vt:lpstr>
      <vt:lpstr>Границы верхней челюсти:</vt:lpstr>
      <vt:lpstr>Границы нижней челюсти</vt:lpstr>
      <vt:lpstr>Индивидуальные ложки могут быть изготовлены из:</vt:lpstr>
      <vt:lpstr>Функциональные пробы для нижней челюсти:</vt:lpstr>
      <vt:lpstr>Функциональные пробы для нижней челюсти:</vt:lpstr>
      <vt:lpstr>Функциональные пробы для нижней челюсти:</vt:lpstr>
      <vt:lpstr>Функциональные пробы для верхней челюсти:</vt:lpstr>
      <vt:lpstr>Функциональные пробы для верхней челюсти: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Протезирование больных с полной потерей зубов </dc:title>
  <dc:creator>Тусёнка)</dc:creator>
  <cp:lastModifiedBy>Пользователь Windows</cp:lastModifiedBy>
  <cp:revision>3</cp:revision>
  <dcterms:created xsi:type="dcterms:W3CDTF">2015-05-31T18:23:27Z</dcterms:created>
  <dcterms:modified xsi:type="dcterms:W3CDTF">2023-03-15T10:20:26Z</dcterms:modified>
</cp:coreProperties>
</file>