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4" r:id="rId7"/>
    <p:sldId id="261" r:id="rId8"/>
    <p:sldId id="263" r:id="rId9"/>
    <p:sldId id="265" r:id="rId10"/>
    <p:sldId id="262"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B9268F3-5233-4FE0-93F2-9ABBFBFACD73}">
          <p14:sldIdLst>
            <p14:sldId id="256"/>
            <p14:sldId id="257"/>
            <p14:sldId id="258"/>
            <p14:sldId id="260"/>
            <p14:sldId id="259"/>
            <p14:sldId id="264"/>
            <p14:sldId id="261"/>
            <p14:sldId id="263"/>
            <p14:sldId id="265"/>
            <p14:sldId id="262"/>
            <p14:sldId id="266"/>
            <p14:sldId id="267"/>
            <p14:sldId id="268"/>
            <p14:sldId id="269"/>
            <p14:sldId id="270"/>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65" d="100"/>
          <a:sy n="65" d="100"/>
        </p:scale>
        <p:origin x="-15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20.11.2015</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20.11.2015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20.11.2015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20.11.2015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20.11.2015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20.11.2015</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0"/>
            <a:ext cx="7772400" cy="2348880"/>
          </a:xfrm>
        </p:spPr>
        <p:txBody>
          <a:bodyPr/>
          <a:lstStyle/>
          <a:p>
            <a:r>
              <a:rPr lang="ru-RU" sz="5400" b="1" dirty="0" err="1">
                <a:effectLst/>
              </a:rPr>
              <a:t>Параллелометрия</a:t>
            </a:r>
            <a:r>
              <a:rPr lang="ru-RU" b="1" dirty="0">
                <a:effectLst/>
              </a:rPr>
              <a:t/>
            </a:r>
            <a:br>
              <a:rPr lang="ru-RU" b="1" dirty="0">
                <a:effectLst/>
              </a:rPr>
            </a:br>
            <a:endParaRPr lang="ru-RU" dirty="0"/>
          </a:p>
        </p:txBody>
      </p:sp>
      <p:sp>
        <p:nvSpPr>
          <p:cNvPr id="3" name="Подзаголовок 2"/>
          <p:cNvSpPr>
            <a:spLocks noGrp="1"/>
          </p:cNvSpPr>
          <p:nvPr>
            <p:ph type="subTitle" idx="1"/>
          </p:nvPr>
        </p:nvSpPr>
        <p:spPr>
          <a:xfrm>
            <a:off x="1223689" y="1196752"/>
            <a:ext cx="6400800" cy="2743200"/>
          </a:xfrm>
        </p:spPr>
        <p:txBody>
          <a:bodyPr/>
          <a:lstStyle/>
          <a:p>
            <a:r>
              <a:rPr lang="ru-RU" b="1" dirty="0">
                <a:solidFill>
                  <a:schemeClr val="tx2"/>
                </a:solidFill>
              </a:rPr>
              <a:t> в ортопедической стоматологии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1772816"/>
            <a:ext cx="4024659" cy="4733789"/>
          </a:xfrm>
          <a:prstGeom prst="rect">
            <a:avLst/>
          </a:prstGeom>
        </p:spPr>
      </p:pic>
    </p:spTree>
    <p:extLst>
      <p:ext uri="{BB962C8B-B14F-4D97-AF65-F5344CB8AC3E}">
        <p14:creationId xmlns:p14="http://schemas.microsoft.com/office/powerpoint/2010/main" val="33944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600200"/>
          </a:xfrm>
        </p:spPr>
        <p:txBody>
          <a:bodyPr/>
          <a:lstStyle/>
          <a:p>
            <a:r>
              <a:rPr lang="ru-RU" sz="4000" b="1" dirty="0">
                <a:effectLst/>
              </a:rPr>
              <a:t>Методы </a:t>
            </a:r>
            <a:r>
              <a:rPr lang="ru-RU" sz="4000" b="1" dirty="0" err="1">
                <a:effectLst/>
              </a:rPr>
              <a:t>параллелометрии</a:t>
            </a:r>
            <a:r>
              <a:rPr lang="ru-RU" sz="4000" b="1" dirty="0">
                <a:effectLst/>
              </a:rPr>
              <a:t>.</a:t>
            </a:r>
            <a:r>
              <a:rPr lang="ru-RU" b="1" dirty="0">
                <a:effectLst/>
              </a:rPr>
              <a:t/>
            </a:r>
            <a:br>
              <a:rPr lang="ru-RU" b="1" dirty="0">
                <a:effectLst/>
              </a:rPr>
            </a:br>
            <a:endParaRPr lang="ru-RU" dirty="0"/>
          </a:p>
        </p:txBody>
      </p:sp>
      <p:sp>
        <p:nvSpPr>
          <p:cNvPr id="3" name="Объект 2"/>
          <p:cNvSpPr>
            <a:spLocks noGrp="1"/>
          </p:cNvSpPr>
          <p:nvPr>
            <p:ph idx="1"/>
          </p:nvPr>
        </p:nvSpPr>
        <p:spPr>
          <a:xfrm>
            <a:off x="-108520" y="980728"/>
            <a:ext cx="9252520" cy="3933056"/>
          </a:xfrm>
        </p:spPr>
        <p:txBody>
          <a:bodyPr>
            <a:normAutofit fontScale="85000" lnSpcReduction="10000"/>
          </a:bodyPr>
          <a:lstStyle/>
          <a:p>
            <a:r>
              <a:rPr lang="ru-RU" b="1" dirty="0"/>
              <a:t>1) Произвольный метод</a:t>
            </a:r>
            <a:r>
              <a:rPr lang="ru-RU" dirty="0"/>
              <a:t>. Модель, отлитую из высокопрочного гипса, устанавливают на столике </a:t>
            </a:r>
            <a:r>
              <a:rPr lang="ru-RU" dirty="0" err="1"/>
              <a:t>параллелометра</a:t>
            </a:r>
            <a:r>
              <a:rPr lang="ru-RU" dirty="0"/>
              <a:t> так, чтобы </a:t>
            </a:r>
            <a:r>
              <a:rPr lang="ru-RU" dirty="0" err="1"/>
              <a:t>окклюзионная</a:t>
            </a:r>
            <a:r>
              <a:rPr lang="ru-RU" dirty="0"/>
              <a:t> плоскость зубов была перпендикулярна стержню грифеля. Затем к каждому опорному зубу подводят грифель </a:t>
            </a:r>
            <a:r>
              <a:rPr lang="ru-RU" dirty="0" err="1"/>
              <a:t>параллелометра</a:t>
            </a:r>
            <a:r>
              <a:rPr lang="ru-RU" dirty="0"/>
              <a:t> и чертят общую обзорную линию или клинический экватор. Линия при данном методе </a:t>
            </a:r>
            <a:r>
              <a:rPr lang="ru-RU" dirty="0" err="1"/>
              <a:t>параллелометрии</a:t>
            </a:r>
            <a:r>
              <a:rPr lang="ru-RU" dirty="0"/>
              <a:t> может не совпадать с анатомическим экватором, т.к. ее положение будет зависеть от естественного наклона зуба, поэтому на отдельных зубах условия для расположения </a:t>
            </a:r>
            <a:r>
              <a:rPr lang="ru-RU" dirty="0" err="1"/>
              <a:t>кламмеров</a:t>
            </a:r>
            <a:r>
              <a:rPr lang="ru-RU" dirty="0"/>
              <a:t> могут быть менее благоприятными. Данный метод </a:t>
            </a:r>
            <a:r>
              <a:rPr lang="ru-RU" dirty="0" err="1"/>
              <a:t>параллелометрии</a:t>
            </a:r>
            <a:r>
              <a:rPr lang="ru-RU" dirty="0"/>
              <a:t> показан только при параллельности вертикальных осей зубов, незначительном наклоне их и минимальном числе </a:t>
            </a:r>
            <a:r>
              <a:rPr lang="ru-RU" dirty="0" err="1"/>
              <a:t>кламмеров</a:t>
            </a:r>
            <a:r>
              <a:rPr lang="ru-RU" dirty="0" smtClean="0"/>
              <a:t>.</a:t>
            </a:r>
            <a:br>
              <a:rPr lang="ru-RU" dirty="0" smtClean="0"/>
            </a:br>
            <a:endParaRPr lang="ru-RU" dirty="0"/>
          </a:p>
        </p:txBody>
      </p:sp>
      <p:pic>
        <p:nvPicPr>
          <p:cNvPr id="2050" name="Picture 2" descr="C:\Users\olybe_000\Desktop\image004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581128"/>
            <a:ext cx="3240360" cy="209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396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179512" y="332656"/>
            <a:ext cx="5760640" cy="7776864"/>
          </a:xfrm>
        </p:spPr>
        <p:txBody>
          <a:bodyPr>
            <a:normAutofit fontScale="62500" lnSpcReduction="20000"/>
          </a:bodyPr>
          <a:lstStyle/>
          <a:p>
            <a:endParaRPr lang="ru-RU" dirty="0"/>
          </a:p>
          <a:p>
            <a:r>
              <a:rPr lang="ru-RU" b="1" dirty="0"/>
              <a:t>2) Метод выявления среднего наклона длинных осей опорных зубов</a:t>
            </a:r>
            <a:r>
              <a:rPr lang="ru-RU" dirty="0"/>
              <a:t>. Грани цоколя модели обрезают так, чтобы они были параллельны друг другу. Модель укрепляют на столике </a:t>
            </a:r>
            <a:r>
              <a:rPr lang="ru-RU" dirty="0" err="1"/>
              <a:t>параллелометра</a:t>
            </a:r>
            <a:r>
              <a:rPr lang="ru-RU" dirty="0"/>
              <a:t>, после чего находят вертикальную ось одного из опорных зубов. Столик с моделью устанавливают так, чтобы анализирующий стержень </a:t>
            </a:r>
            <a:r>
              <a:rPr lang="ru-RU" dirty="0" err="1"/>
              <a:t>параллелометра</a:t>
            </a:r>
            <a:r>
              <a:rPr lang="ru-RU" dirty="0"/>
              <a:t> совпадал с длинной осью зуба. Направление последней чертят на боковой поверхности цоколя модели. Далее определяют вертикальную ось второго опорного зуба, расположенного на той же стороне зубного ряда, и также переносят на боковую поверхность модели. Затем полученные линии соединяются параллельными горизонтальными линиями, после деления горизонтальных линий пополам получают среднюю ориентировочную ось опорных зубов. Таким же образом определяют средние оси зубов на другой стороне модели. Полученные средние оси при помощи анализирующего стержня </a:t>
            </a:r>
            <a:r>
              <a:rPr lang="ru-RU" dirty="0" err="1"/>
              <a:t>параллелометра</a:t>
            </a:r>
            <a:r>
              <a:rPr lang="ru-RU" dirty="0"/>
              <a:t> переносят на свободную грань цоколя модели, и по ним определяют среднюю ось всех опорных зубов. Затем столик с моделью окончательно устанавливают в </a:t>
            </a:r>
            <a:r>
              <a:rPr lang="ru-RU" dirty="0" err="1"/>
              <a:t>параллелометре</a:t>
            </a:r>
            <a:r>
              <a:rPr lang="ru-RU" dirty="0"/>
              <a:t>. Аналитический стержень меняют на графитовый и очерчивают обзорную линию на каждом опорном зубе. При черчении конец графитового стержня должен располагаться на уровне шейки зуба. Недостаток метода заключается в длительности, трудности и вероятности ошибки при определении общей обзорной (межевой) линии.</a:t>
            </a:r>
            <a:br>
              <a:rPr lang="ru-RU" dirty="0"/>
            </a:br>
            <a:endParaRPr lang="ru-RU" dirty="0"/>
          </a:p>
          <a:p>
            <a:endParaRPr lang="ru-RU" dirty="0"/>
          </a:p>
        </p:txBody>
      </p:sp>
      <p:pic>
        <p:nvPicPr>
          <p:cNvPr id="3074" name="Picture 2" descr="C:\Users\olybe_000\Desktop\image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627" y="1268760"/>
            <a:ext cx="3470373" cy="417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595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229600" cy="4525963"/>
          </a:xfrm>
        </p:spPr>
        <p:txBody>
          <a:bodyPr>
            <a:normAutofit fontScale="92500" lnSpcReduction="20000"/>
          </a:bodyPr>
          <a:lstStyle/>
          <a:p>
            <a:r>
              <a:rPr lang="ru-RU" b="1" dirty="0"/>
              <a:t>3) Метод выбора</a:t>
            </a:r>
            <a:r>
              <a:rPr lang="ru-RU" dirty="0"/>
              <a:t>. Модель укрепляют на столике </a:t>
            </a:r>
            <a:r>
              <a:rPr lang="ru-RU" dirty="0" err="1"/>
              <a:t>параллелометра</a:t>
            </a:r>
            <a:r>
              <a:rPr lang="ru-RU" dirty="0"/>
              <a:t>. Затем столик устанавливается так, чтобы </a:t>
            </a:r>
            <a:r>
              <a:rPr lang="ru-RU" dirty="0" err="1"/>
              <a:t>окклюзионная</a:t>
            </a:r>
            <a:r>
              <a:rPr lang="ru-RU" dirty="0"/>
              <a:t> поверхность зубов модели была перпендикулярна анализирующему стержню (нулевой наклон). Последний подводят к каждому опорному зубу по очереди и определяют наличие и величину опорно-стабилизирующей и удерживающей зон. Может оказаться, что на одном или нескольких зубах имеются хорошие условия для расположения элементов </a:t>
            </a:r>
            <a:r>
              <a:rPr lang="ru-RU" dirty="0" err="1"/>
              <a:t>кламмера</a:t>
            </a:r>
            <a:r>
              <a:rPr lang="ru-RU" dirty="0"/>
              <a:t>, а на других - неудовлетворительные. Тогда модель должна быть рассмотрена под другим углом наклона. Из нескольких вероятных наклонов выбирают такой, который обеспечивает лучшую удерживающую зону на всех опорных зубах.</a:t>
            </a:r>
          </a:p>
          <a:p>
            <a:endParaRPr lang="ru-RU" dirty="0"/>
          </a:p>
        </p:txBody>
      </p:sp>
      <p:pic>
        <p:nvPicPr>
          <p:cNvPr id="4098" name="Picture 2" descr="C:\Users\olybe_000\Desktop\image0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861048"/>
            <a:ext cx="4346501" cy="323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741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79512"/>
          </a:xfrm>
        </p:spPr>
        <p:txBody>
          <a:bodyPr/>
          <a:lstStyle/>
          <a:p>
            <a:r>
              <a:rPr lang="ru-RU" sz="3600" dirty="0" smtClean="0"/>
              <a:t>Виды </a:t>
            </a:r>
            <a:r>
              <a:rPr lang="ru-RU" sz="3600" dirty="0" err="1" smtClean="0"/>
              <a:t>паралеллометров</a:t>
            </a:r>
            <a:endParaRPr lang="ru-RU" sz="3600" dirty="0"/>
          </a:p>
        </p:txBody>
      </p:sp>
      <p:pic>
        <p:nvPicPr>
          <p:cNvPr id="5122" name="Picture 2" descr="C:\Users\olybe_000\Desktop\4bb9df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268760"/>
            <a:ext cx="6156176" cy="558924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57200" y="1600200"/>
            <a:ext cx="5338936" cy="5573216"/>
          </a:xfrm>
        </p:spPr>
        <p:txBody>
          <a:bodyPr>
            <a:normAutofit/>
          </a:bodyPr>
          <a:lstStyle/>
          <a:p>
            <a:r>
              <a:rPr lang="ru-RU" dirty="0"/>
              <a:t>1. Стандартные </a:t>
            </a:r>
            <a:r>
              <a:rPr lang="ru-RU" dirty="0" err="1"/>
              <a:t>параллелометры</a:t>
            </a:r>
            <a:r>
              <a:rPr lang="ru-RU" dirty="0"/>
              <a:t>, предназначены для выполнения общих клинических и лабораторных работ.</a:t>
            </a:r>
          </a:p>
          <a:p>
            <a:endParaRPr lang="ru-RU" dirty="0"/>
          </a:p>
        </p:txBody>
      </p:sp>
    </p:spTree>
    <p:extLst>
      <p:ext uri="{BB962C8B-B14F-4D97-AF65-F5344CB8AC3E}">
        <p14:creationId xmlns:p14="http://schemas.microsoft.com/office/powerpoint/2010/main" val="1085469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2367" y="712994"/>
            <a:ext cx="8229600" cy="4525963"/>
          </a:xfrm>
        </p:spPr>
        <p:txBody>
          <a:bodyPr/>
          <a:lstStyle/>
          <a:p>
            <a:r>
              <a:rPr lang="ru-RU" dirty="0"/>
              <a:t>2. Специальные устройства, предназначены для выполнения строго определенных операций, например, </a:t>
            </a:r>
            <a:r>
              <a:rPr lang="ru-RU" dirty="0" err="1"/>
              <a:t>внутриротовые</a:t>
            </a:r>
            <a:r>
              <a:rPr lang="ru-RU" dirty="0"/>
              <a:t> </a:t>
            </a:r>
            <a:r>
              <a:rPr lang="ru-RU" dirty="0" err="1"/>
              <a:t>микропараллелометры</a:t>
            </a:r>
            <a:r>
              <a:rPr lang="ru-RU" dirty="0"/>
              <a:t>, обеспечивающие параллельность при препарировании зубов.</a:t>
            </a:r>
          </a:p>
          <a:p>
            <a:endParaRPr lang="ru-RU" dirty="0"/>
          </a:p>
        </p:txBody>
      </p:sp>
      <p:pic>
        <p:nvPicPr>
          <p:cNvPr id="6146" name="Picture 2" descr="C:\Users\olybe_000\Desktop\10dcd6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22376"/>
            <a:ext cx="4536504" cy="293483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olybe_000\Desktop\m4e9237b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861933"/>
            <a:ext cx="3672408" cy="330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065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3. Универсальные </a:t>
            </a:r>
            <a:r>
              <a:rPr lang="ru-RU" dirty="0" err="1"/>
              <a:t>параллелометры</a:t>
            </a:r>
            <a:r>
              <a:rPr lang="ru-RU" dirty="0"/>
              <a:t>, имеющие многофункциональное назначение за счет включения в их конструкцию специальных блоков, например, фрезерное устройство или цангу для установки наконечника бормашины, координатное или угломерное приспособление.</a:t>
            </a:r>
          </a:p>
          <a:p>
            <a:endParaRPr lang="ru-RU" dirty="0"/>
          </a:p>
        </p:txBody>
      </p:sp>
    </p:spTree>
    <p:extLst>
      <p:ext uri="{BB962C8B-B14F-4D97-AF65-F5344CB8AC3E}">
        <p14:creationId xmlns:p14="http://schemas.microsoft.com/office/powerpoint/2010/main" val="2721315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39" y="-459432"/>
            <a:ext cx="5096045" cy="6192688"/>
          </a:xfrm>
        </p:spPr>
      </p:pic>
      <p:pic>
        <p:nvPicPr>
          <p:cNvPr id="7170" name="Picture 2" descr="C:\Users\olybe_000\Desktop\69671a4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852936"/>
            <a:ext cx="5398492" cy="427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928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9392"/>
            <a:ext cx="8229600" cy="1051520"/>
          </a:xfrm>
        </p:spPr>
        <p:txBody>
          <a:bodyPr/>
          <a:lstStyle/>
          <a:p>
            <a:r>
              <a:rPr lang="ru-RU" sz="4400" dirty="0" smtClean="0"/>
              <a:t>Определение</a:t>
            </a:r>
            <a:endParaRPr lang="ru-RU" sz="4400" dirty="0"/>
          </a:p>
        </p:txBody>
      </p:sp>
      <p:sp>
        <p:nvSpPr>
          <p:cNvPr id="3" name="Объект 2"/>
          <p:cNvSpPr>
            <a:spLocks noGrp="1"/>
          </p:cNvSpPr>
          <p:nvPr>
            <p:ph idx="1"/>
          </p:nvPr>
        </p:nvSpPr>
        <p:spPr>
          <a:xfrm>
            <a:off x="395536" y="1700808"/>
            <a:ext cx="8291264" cy="5328592"/>
          </a:xfrm>
        </p:spPr>
        <p:txBody>
          <a:bodyPr>
            <a:noAutofit/>
          </a:bodyPr>
          <a:lstStyle/>
          <a:p>
            <a:r>
              <a:rPr lang="ru-RU" sz="1800" b="1" dirty="0"/>
              <a:t>ПАРАЛЛЕЛОМЕТРИЯ</a:t>
            </a:r>
            <a:br>
              <a:rPr lang="ru-RU" sz="1800" b="1" dirty="0"/>
            </a:br>
            <a:r>
              <a:rPr lang="ru-RU" sz="1800" dirty="0"/>
              <a:t/>
            </a:r>
            <a:br>
              <a:rPr lang="ru-RU" sz="1800" dirty="0"/>
            </a:br>
            <a:r>
              <a:rPr lang="ru-RU" sz="1800" dirty="0"/>
              <a:t>Путь введения и выведения протеза, а также общую для всех опорных зубов межевую линию, по отношению к которой будут располагаться элементы опорно-удерживающегося </a:t>
            </a:r>
            <a:r>
              <a:rPr lang="ru-RU" sz="1800" dirty="0" err="1"/>
              <a:t>кламмера</a:t>
            </a:r>
            <a:r>
              <a:rPr lang="ru-RU" sz="1800" dirty="0"/>
              <a:t>, определяют с помощью </a:t>
            </a:r>
            <a:r>
              <a:rPr lang="ru-RU" sz="1800" dirty="0" err="1"/>
              <a:t>параллелометра</a:t>
            </a:r>
            <a:r>
              <a:rPr lang="ru-RU" sz="1800" dirty="0"/>
              <a:t>.</a:t>
            </a:r>
            <a:r>
              <a:rPr lang="ru-RU" sz="1800" dirty="0"/>
              <a:t/>
            </a:r>
            <a:br>
              <a:rPr lang="ru-RU" sz="1800" dirty="0"/>
            </a:br>
            <a:r>
              <a:rPr lang="ru-RU" sz="1800" dirty="0"/>
              <a:t/>
            </a:r>
            <a:br>
              <a:rPr lang="ru-RU" sz="1800" dirty="0"/>
            </a:br>
            <a:r>
              <a:rPr lang="ru-RU" sz="1800" b="1" dirty="0" err="1"/>
              <a:t>Параллелометр</a:t>
            </a:r>
            <a:r>
              <a:rPr lang="ru-RU" sz="1800" dirty="0"/>
              <a:t> представляет собой прибор для определения наибольшей выпуклости зубов на моделях челюстей, выявления относительной параллельности поверхностей двух или более зубов или других частей челюсти, например альвеолярного отростка.</a:t>
            </a:r>
            <a:r>
              <a:rPr lang="ru-RU" sz="2000" dirty="0" smtClean="0"/>
              <a:t/>
            </a:r>
            <a:br>
              <a:rPr lang="ru-RU" sz="2000" dirty="0" smtClean="0"/>
            </a:br>
            <a:r>
              <a:rPr lang="ru-RU" sz="2000" dirty="0" smtClean="0"/>
              <a:t/>
            </a:r>
            <a:br>
              <a:rPr lang="ru-RU" sz="2000" dirty="0" smtClean="0"/>
            </a:br>
            <a:endParaRPr lang="ru-RU" sz="2000" dirty="0"/>
          </a:p>
        </p:txBody>
      </p:sp>
    </p:spTree>
    <p:extLst>
      <p:ext uri="{BB962C8B-B14F-4D97-AF65-F5344CB8AC3E}">
        <p14:creationId xmlns:p14="http://schemas.microsoft.com/office/powerpoint/2010/main" val="2901183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979512"/>
          </a:xfrm>
        </p:spPr>
        <p:txBody>
          <a:bodyPr/>
          <a:lstStyle/>
          <a:p>
            <a:r>
              <a:rPr lang="ru-RU" sz="3200" dirty="0" smtClean="0"/>
              <a:t>НАЗНАЧЕНИЕ</a:t>
            </a:r>
            <a:endParaRPr lang="ru-RU" sz="3200" dirty="0"/>
          </a:p>
        </p:txBody>
      </p:sp>
      <p:sp>
        <p:nvSpPr>
          <p:cNvPr id="3" name="Объект 2"/>
          <p:cNvSpPr>
            <a:spLocks noGrp="1"/>
          </p:cNvSpPr>
          <p:nvPr>
            <p:ph idx="1"/>
          </p:nvPr>
        </p:nvSpPr>
        <p:spPr>
          <a:xfrm>
            <a:off x="457200" y="1556792"/>
            <a:ext cx="8229600" cy="4569371"/>
          </a:xfrm>
        </p:spPr>
        <p:txBody>
          <a:bodyPr>
            <a:normAutofit fontScale="85000" lnSpcReduction="20000"/>
          </a:bodyPr>
          <a:lstStyle/>
          <a:p>
            <a:r>
              <a:rPr lang="ru-RU" dirty="0"/>
              <a:t>Плоскость основания прибора и горизонтальная часть подвижной части стойки параллельны между собой, поэтому любой диагностический стержень, фиксированный отвесно на ней, перпендикулярен основанию </a:t>
            </a:r>
            <a:r>
              <a:rPr lang="ru-RU" dirty="0" err="1"/>
              <a:t>параллелометра</a:t>
            </a:r>
            <a:r>
              <a:rPr lang="ru-RU" dirty="0"/>
              <a:t>. Столик для закрепления модели имеет подвижную подставку с фиксирующим устройством, что позволяет придать модели любое положение относительно диагностического металлического стержня и других инструментов. Следовательно, </a:t>
            </a:r>
            <a:r>
              <a:rPr lang="ru-RU" dirty="0" err="1"/>
              <a:t>параллелометр</a:t>
            </a:r>
            <a:r>
              <a:rPr lang="ru-RU" dirty="0"/>
              <a:t> — это прибор для определения параллельных между собой и находящихся в одной плоскости точек на бесконечном количестве горизонтальных поверхностей зубов, альвеолярных отростков челюстей при определенном заданном положении модели по отношению к диагностическому стержню (вертикали). Практически значимы пять положений модели по отношению к вертикальному диагностическому стержню (рис. 126): </a:t>
            </a:r>
            <a:endParaRPr lang="ru-RU" dirty="0"/>
          </a:p>
        </p:txBody>
      </p:sp>
    </p:spTree>
    <p:extLst>
      <p:ext uri="{BB962C8B-B14F-4D97-AF65-F5344CB8AC3E}">
        <p14:creationId xmlns:p14="http://schemas.microsoft.com/office/powerpoint/2010/main" val="3991642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260648"/>
            <a:ext cx="9324528" cy="1052736"/>
          </a:xfrm>
        </p:spPr>
        <p:txBody>
          <a:bodyPr/>
          <a:lstStyle/>
          <a:p>
            <a:r>
              <a:rPr lang="ru-RU" sz="2000" dirty="0">
                <a:effectLst/>
              </a:rPr>
              <a:t>Рис. 126. Положение моделей в </a:t>
            </a:r>
            <a:r>
              <a:rPr lang="ru-RU" sz="2000" dirty="0" err="1">
                <a:effectLst/>
              </a:rPr>
              <a:t>параллелометре</a:t>
            </a:r>
            <a:r>
              <a:rPr lang="ru-RU" sz="2000" dirty="0">
                <a:effectLst/>
              </a:rPr>
              <a:t> относительно диагностического стержня.</a:t>
            </a:r>
            <a:endParaRPr lang="ru-RU"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628800"/>
            <a:ext cx="4032448" cy="4781583"/>
          </a:xfrm>
        </p:spPr>
      </p:pic>
      <p:sp>
        <p:nvSpPr>
          <p:cNvPr id="5" name="TextBox 4"/>
          <p:cNvSpPr txBox="1"/>
          <p:nvPr/>
        </p:nvSpPr>
        <p:spPr>
          <a:xfrm>
            <a:off x="4854870" y="1628800"/>
            <a:ext cx="3528392" cy="4801314"/>
          </a:xfrm>
          <a:prstGeom prst="rect">
            <a:avLst/>
          </a:prstGeom>
          <a:noFill/>
        </p:spPr>
        <p:txBody>
          <a:bodyPr wrap="square" rtlCol="0">
            <a:spAutoFit/>
          </a:bodyPr>
          <a:lstStyle/>
          <a:p>
            <a:r>
              <a:rPr lang="ru-RU" dirty="0"/>
              <a:t>1) горизонтальное — нулевой наклон: ось диагностического стержня перпендикулярна </a:t>
            </a:r>
            <a:r>
              <a:rPr lang="ru-RU" dirty="0" err="1"/>
              <a:t>окклюзионной</a:t>
            </a:r>
            <a:r>
              <a:rPr lang="ru-RU" dirty="0"/>
              <a:t> плоскости жевательных зубов; </a:t>
            </a:r>
            <a:r>
              <a:rPr lang="ru-RU" dirty="0" smtClean="0"/>
              <a:t/>
            </a:r>
            <a:br>
              <a:rPr lang="ru-RU" dirty="0" smtClean="0"/>
            </a:br>
            <a:r>
              <a:rPr lang="ru-RU" dirty="0"/>
              <a:t/>
            </a:r>
            <a:br>
              <a:rPr lang="ru-RU" dirty="0"/>
            </a:br>
            <a:r>
              <a:rPr lang="ru-RU" dirty="0"/>
              <a:t>2) заднее, когда опущен задний отдел зубного ряда; </a:t>
            </a:r>
            <a:r>
              <a:rPr lang="ru-RU" dirty="0" smtClean="0"/>
              <a:t/>
            </a:r>
            <a:br>
              <a:rPr lang="ru-RU" dirty="0" smtClean="0"/>
            </a:br>
            <a:r>
              <a:rPr lang="ru-RU" dirty="0"/>
              <a:t/>
            </a:r>
            <a:br>
              <a:rPr lang="ru-RU" dirty="0"/>
            </a:br>
            <a:r>
              <a:rPr lang="ru-RU" dirty="0"/>
              <a:t>3) переднее, когда опущен </a:t>
            </a:r>
            <a:r>
              <a:rPr lang="ru-RU" dirty="0" smtClean="0"/>
              <a:t/>
            </a:r>
            <a:br>
              <a:rPr lang="ru-RU" dirty="0" smtClean="0"/>
            </a:br>
            <a:r>
              <a:rPr lang="ru-RU" dirty="0" smtClean="0"/>
              <a:t>передний </a:t>
            </a:r>
            <a:r>
              <a:rPr lang="ru-RU" dirty="0"/>
              <a:t>отдел зубного ряда</a:t>
            </a:r>
            <a:r>
              <a:rPr lang="ru-RU" dirty="0" smtClean="0"/>
              <a:t>;</a:t>
            </a:r>
            <a:br>
              <a:rPr lang="ru-RU" dirty="0" smtClean="0"/>
            </a:br>
            <a:r>
              <a:rPr lang="ru-RU" dirty="0"/>
              <a:t> </a:t>
            </a:r>
            <a:r>
              <a:rPr lang="ru-RU" dirty="0"/>
              <a:t/>
            </a:r>
            <a:br>
              <a:rPr lang="ru-RU" dirty="0"/>
            </a:br>
            <a:r>
              <a:rPr lang="ru-RU" dirty="0"/>
              <a:t>4) левое, когда модель наклонена влево; </a:t>
            </a:r>
            <a:r>
              <a:rPr lang="ru-RU" dirty="0" smtClean="0"/>
              <a:t/>
            </a:r>
            <a:br>
              <a:rPr lang="ru-RU" dirty="0" smtClean="0"/>
            </a:br>
            <a:r>
              <a:rPr lang="ru-RU" dirty="0"/>
              <a:t/>
            </a:r>
            <a:br>
              <a:rPr lang="ru-RU" dirty="0"/>
            </a:br>
            <a:r>
              <a:rPr lang="ru-RU" dirty="0"/>
              <a:t>5) правое, когда модель наклонена вправо. </a:t>
            </a:r>
            <a:endParaRPr lang="ru-RU" dirty="0"/>
          </a:p>
        </p:txBody>
      </p:sp>
    </p:spTree>
    <p:extLst>
      <p:ext uri="{BB962C8B-B14F-4D97-AF65-F5344CB8AC3E}">
        <p14:creationId xmlns:p14="http://schemas.microsoft.com/office/powerpoint/2010/main" val="3742608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6635080" cy="1152128"/>
          </a:xfrm>
        </p:spPr>
        <p:txBody>
          <a:bodyPr/>
          <a:lstStyle/>
          <a:p>
            <a:r>
              <a:rPr lang="ru-RU" dirty="0"/>
              <a:t/>
            </a:r>
            <a:br>
              <a:rPr lang="ru-RU" dirty="0"/>
            </a:br>
            <a:r>
              <a:rPr lang="ru-RU" dirty="0" smtClean="0"/>
              <a:t>задачи</a:t>
            </a:r>
            <a:endParaRPr lang="ru-RU" dirty="0"/>
          </a:p>
        </p:txBody>
      </p:sp>
      <p:sp>
        <p:nvSpPr>
          <p:cNvPr id="5" name="Объект 4"/>
          <p:cNvSpPr>
            <a:spLocks noGrp="1"/>
          </p:cNvSpPr>
          <p:nvPr>
            <p:ph idx="1"/>
          </p:nvPr>
        </p:nvSpPr>
        <p:spPr>
          <a:xfrm>
            <a:off x="10443" y="1340768"/>
            <a:ext cx="8686800" cy="6192688"/>
          </a:xfrm>
        </p:spPr>
        <p:txBody>
          <a:bodyPr>
            <a:normAutofit fontScale="70000" lnSpcReduction="20000"/>
          </a:bodyPr>
          <a:lstStyle/>
          <a:p>
            <a:r>
              <a:rPr lang="ru-RU" dirty="0"/>
              <a:t>Влияние наклона зуба на положение экватора на коронке и изменение линии обзора на каждом зубе при наклоне диагностической модели иллюстрирует схема с яйцевидным телом (рис. 127). Изменяя положение модели относительно диагностического стержня, возможно изменять положение экватора, площадь </a:t>
            </a:r>
            <a:r>
              <a:rPr lang="ru-RU" dirty="0" err="1"/>
              <a:t>окклюзионной</a:t>
            </a:r>
            <a:r>
              <a:rPr lang="ru-RU" dirty="0"/>
              <a:t> и </a:t>
            </a:r>
            <a:r>
              <a:rPr lang="ru-RU" dirty="0" err="1"/>
              <a:t>гингивальной</a:t>
            </a:r>
            <a:r>
              <a:rPr lang="ru-RU" dirty="0"/>
              <a:t> поверхностей, выбранных </a:t>
            </a:r>
            <a:r>
              <a:rPr lang="ru-RU" dirty="0"/>
              <a:t/>
            </a:r>
            <a:br>
              <a:rPr lang="ru-RU" dirty="0"/>
            </a:br>
            <a:r>
              <a:rPr lang="ru-RU" dirty="0"/>
              <a:t/>
            </a:r>
            <a:br>
              <a:rPr lang="ru-RU" dirty="0"/>
            </a:br>
            <a:r>
              <a:rPr lang="ru-RU" dirty="0"/>
              <a:t>под опору зубов с целью обеспечения необходимой глубины ретенции, разумного, с точки зрения фиксации и эстетики, расположения плеч </a:t>
            </a:r>
            <a:r>
              <a:rPr lang="ru-RU" dirty="0" err="1"/>
              <a:t>кламмеров</a:t>
            </a:r>
            <a:r>
              <a:rPr lang="ru-RU" dirty="0"/>
              <a:t> в соответствии с выбранной их конструкцией (последнее продиктовано анализом клинического состояния коронок опорных зубов, пародонта и его рентгенологической оценки, типом прикуса). Заменив диагностический металлический стержень на грифель, очерчивают поверхности зубов в найденном и установленном на столике положении модели. В результате получают линию обзора — графическое изображение лежащих в разных плоскостях точек на всех поверхностях зубов при заданной (определенной) оси введения протеза, что получило название </a:t>
            </a:r>
            <a:r>
              <a:rPr lang="ru-RU" dirty="0" err="1"/>
              <a:t>параллелографии</a:t>
            </a:r>
            <a:r>
              <a:rPr lang="ru-RU" dirty="0"/>
              <a:t>. Эта линия обзора есть зона наибольшей выпуклости каждого зуба в единой оси введения протеза. На схеме с яйцевидным телом видно, что эта линия наибольшей выпуклости может не совпадать (что чаще всего и бывает) с анатомическим образованием на коронке зуба — анатомическим экватором. </a:t>
            </a:r>
            <a:r>
              <a:rPr lang="ru-RU" dirty="0"/>
              <a:t/>
            </a:r>
            <a:br>
              <a:rPr lang="ru-RU" dirty="0"/>
            </a:br>
            <a:r>
              <a:rPr lang="ru-RU" dirty="0"/>
              <a:t>В зависимости от наклона модели линия обзора будет по-разному располагаться на опорных зубах как со стороны дефекта, так и с вестибулярной и оральной сторон. </a:t>
            </a: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1832151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832" y="548680"/>
            <a:ext cx="5544616" cy="4078213"/>
          </a:xfrm>
        </p:spPr>
      </p:pic>
      <p:pic>
        <p:nvPicPr>
          <p:cNvPr id="1026" name="Picture 2" descr="C:\Users\olybe_000\Desktop\htmlconvd-wlRLWa_html_4c3e9a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59713"/>
            <a:ext cx="4176464" cy="340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272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692696"/>
            <a:ext cx="8229600" cy="6165304"/>
          </a:xfrm>
        </p:spPr>
        <p:txBody>
          <a:bodyPr>
            <a:normAutofit fontScale="55000" lnSpcReduction="20000"/>
          </a:bodyPr>
          <a:lstStyle/>
          <a:p>
            <a:r>
              <a:rPr lang="ru-RU" sz="2500" dirty="0"/>
              <a:t>Различают 5 вариантов прохождения линии обзора на поверхности зуба. Первый вариант — со стороны дефекта линия обзора приближается к </a:t>
            </a:r>
            <a:r>
              <a:rPr lang="ru-RU" sz="2500" dirty="0" err="1"/>
              <a:t>гингивальной</a:t>
            </a:r>
            <a:r>
              <a:rPr lang="ru-RU" sz="2500" dirty="0"/>
              <a:t> части, а со стороны рядом стоящего </a:t>
            </a:r>
            <a:r>
              <a:rPr lang="ru-RU" sz="2500" dirty="0" err="1"/>
              <a:t>медиально</a:t>
            </a:r>
            <a:r>
              <a:rPr lang="ru-RU" sz="2500" dirty="0"/>
              <a:t> зуба — к </a:t>
            </a:r>
            <a:r>
              <a:rPr lang="ru-RU" sz="2500" dirty="0" err="1"/>
              <a:t>окклюзионной</a:t>
            </a:r>
            <a:r>
              <a:rPr lang="ru-RU" sz="2500" dirty="0"/>
              <a:t> части зуба. В результате I и IV квадранты имеют большую площадь, чем II и III. </a:t>
            </a:r>
            <a:br>
              <a:rPr lang="ru-RU" sz="2500" dirty="0"/>
            </a:br>
            <a:r>
              <a:rPr lang="ru-RU" sz="2500" dirty="0"/>
              <a:t/>
            </a:r>
            <a:br>
              <a:rPr lang="ru-RU" sz="2500" dirty="0"/>
            </a:br>
            <a:r>
              <a:rPr lang="ru-RU" sz="2500" dirty="0"/>
              <a:t>Второй вариант — со стороны дефекта линия обзора приближается к </a:t>
            </a:r>
            <a:r>
              <a:rPr lang="ru-RU" sz="2500" dirty="0" err="1"/>
              <a:t>окклюзионной</a:t>
            </a:r>
            <a:r>
              <a:rPr lang="ru-RU" sz="2500" dirty="0"/>
              <a:t>, а со стороны рядом стоящего </a:t>
            </a:r>
            <a:r>
              <a:rPr lang="ru-RU" sz="2500" dirty="0" err="1"/>
              <a:t>медиально</a:t>
            </a:r>
            <a:r>
              <a:rPr lang="ru-RU" sz="2500" dirty="0"/>
              <a:t> зуба — к </a:t>
            </a:r>
            <a:r>
              <a:rPr lang="ru-RU" sz="2500" dirty="0" err="1"/>
              <a:t>гингивальной</a:t>
            </a:r>
            <a:r>
              <a:rPr lang="ru-RU" sz="2500" dirty="0"/>
              <a:t> части зуба. В результате площадь I квадранта сведена к минимуму либо его практически нет. </a:t>
            </a:r>
            <a:br>
              <a:rPr lang="ru-RU" sz="2500" dirty="0"/>
            </a:br>
            <a:r>
              <a:rPr lang="ru-RU" sz="2500" dirty="0"/>
              <a:t/>
            </a:r>
            <a:br>
              <a:rPr lang="ru-RU" sz="2500" dirty="0"/>
            </a:br>
            <a:r>
              <a:rPr lang="ru-RU" sz="2500" dirty="0"/>
              <a:t>Третий вариант — резко диагональное прохождение линии обзора, в результате чего площади I и IV квадрантов становятся минимальными. </a:t>
            </a:r>
            <a:br>
              <a:rPr lang="ru-RU" sz="2500" dirty="0"/>
            </a:br>
            <a:r>
              <a:rPr lang="ru-RU" sz="2500" dirty="0"/>
              <a:t/>
            </a:r>
            <a:br>
              <a:rPr lang="ru-RU" sz="2500" dirty="0"/>
            </a:br>
            <a:r>
              <a:rPr lang="ru-RU" sz="2500" dirty="0"/>
              <a:t>Четвертый вариант — приближение линии обзора к </a:t>
            </a:r>
            <a:r>
              <a:rPr lang="ru-RU" sz="2500" dirty="0" err="1"/>
              <a:t>окклюзионной</a:t>
            </a:r>
            <a:r>
              <a:rPr lang="ru-RU" sz="2500" dirty="0"/>
              <a:t> части по всей протяженности вестибулярной или оральной поверхности зуба. Встречается при наклоне зуба в соответствующую сторону. Практически I и II квадранты отсутствуют. </a:t>
            </a:r>
            <a:br>
              <a:rPr lang="ru-RU" sz="2500" dirty="0"/>
            </a:br>
            <a:r>
              <a:rPr lang="ru-RU" sz="2500" dirty="0"/>
              <a:t/>
            </a:r>
            <a:br>
              <a:rPr lang="ru-RU" sz="2500" dirty="0"/>
            </a:br>
            <a:r>
              <a:rPr lang="ru-RU" sz="2500" dirty="0"/>
              <a:t>Пятый вариант — приближение линии обзора к </a:t>
            </a:r>
            <a:r>
              <a:rPr lang="ru-RU" sz="2500" dirty="0" err="1"/>
              <a:t>гингивальной</a:t>
            </a:r>
            <a:r>
              <a:rPr lang="ru-RU" sz="2500" dirty="0"/>
              <a:t> части по всей протяженности вестибулярной или оральной поверхности зуба. Встречается при наклоне зуба соответственно в противоположную сторону, при конической форме коронки зуба. Практически III и IV квадранты имеют минимальную площадь или отсутствуют. Перечисленные варианты прохождения линии обзора будут меняться в зависимости от положения модели, т. е. избранной оси введения протеза (см. рис. 126, б). Лишь в пятом варианте при условии, что линия обзора и с вестибулярной, и с оральной стороны проходит близко к </a:t>
            </a:r>
            <a:r>
              <a:rPr lang="ru-RU" sz="2500" dirty="0" err="1"/>
              <a:t>десневому</a:t>
            </a:r>
            <a:r>
              <a:rPr lang="ru-RU" sz="2500" dirty="0"/>
              <a:t> краю (при конусной форме коронки), для улучшения условий ретенции необходимо на опорный зуб изготовить искусственную коронку под выбранный тип </a:t>
            </a:r>
            <a:r>
              <a:rPr lang="ru-RU" sz="2500" dirty="0" err="1"/>
              <a:t>кламмера</a:t>
            </a:r>
            <a:r>
              <a:rPr lang="ru-RU" sz="2500" dirty="0"/>
              <a:t>. Если добавить, что при </a:t>
            </a:r>
            <a:r>
              <a:rPr lang="ru-RU" sz="2500" dirty="0" err="1"/>
              <a:t>параллелометрии</a:t>
            </a:r>
            <a:r>
              <a:rPr lang="ru-RU" sz="2500" dirty="0"/>
              <a:t> определяем зоны </a:t>
            </a:r>
            <a:r>
              <a:rPr lang="ru-RU" sz="2500" dirty="0" err="1"/>
              <a:t>поднутрения</a:t>
            </a:r>
            <a:r>
              <a:rPr lang="ru-RU" sz="2500" dirty="0"/>
              <a:t> около зубов и в области альвеолярных отростков, создавая изоляцию во избежание образования «захватов» базисной части протезов с целью беспрепятственного их введения, то становится очевидным, что </a:t>
            </a:r>
            <a:r>
              <a:rPr lang="ru-RU" sz="2500" dirty="0" err="1"/>
              <a:t>параллелометрию</a:t>
            </a:r>
            <a:r>
              <a:rPr lang="ru-RU" sz="2500" dirty="0"/>
              <a:t> и </a:t>
            </a:r>
            <a:r>
              <a:rPr lang="ru-RU" sz="2500" dirty="0" err="1"/>
              <a:t>параллелографию</a:t>
            </a:r>
            <a:r>
              <a:rPr lang="ru-RU" sz="2500" dirty="0"/>
              <a:t> следует применять практически при лечении всеми конструкциями зубных протезов со множественными разноплановыми элементами фиксации. </a:t>
            </a:r>
          </a:p>
          <a:p>
            <a:endParaRPr lang="ru-RU" dirty="0"/>
          </a:p>
        </p:txBody>
      </p:sp>
    </p:spTree>
    <p:extLst>
      <p:ext uri="{BB962C8B-B14F-4D97-AF65-F5344CB8AC3E}">
        <p14:creationId xmlns:p14="http://schemas.microsoft.com/office/powerpoint/2010/main" val="1596808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476672"/>
            <a:ext cx="5328592" cy="5139131"/>
          </a:xfrm>
        </p:spPr>
      </p:pic>
    </p:spTree>
    <p:extLst>
      <p:ext uri="{BB962C8B-B14F-4D97-AF65-F5344CB8AC3E}">
        <p14:creationId xmlns:p14="http://schemas.microsoft.com/office/powerpoint/2010/main" val="1735770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07504"/>
          </a:xfrm>
        </p:spPr>
        <p:txBody>
          <a:bodyPr/>
          <a:lstStyle/>
          <a:p>
            <a:r>
              <a:rPr lang="ru-RU" sz="4000" dirty="0"/>
              <a:t>устройство </a:t>
            </a:r>
            <a:r>
              <a:rPr lang="ru-RU" sz="4000" dirty="0" err="1"/>
              <a:t>паралеллометра</a:t>
            </a:r>
            <a:endParaRPr lang="ru-RU" sz="4000" dirty="0"/>
          </a:p>
        </p:txBody>
      </p:sp>
      <p:sp>
        <p:nvSpPr>
          <p:cNvPr id="3" name="Объект 2"/>
          <p:cNvSpPr>
            <a:spLocks noGrp="1"/>
          </p:cNvSpPr>
          <p:nvPr>
            <p:ph idx="1"/>
          </p:nvPr>
        </p:nvSpPr>
        <p:spPr>
          <a:xfrm>
            <a:off x="467544" y="1340768"/>
            <a:ext cx="8229600" cy="5213176"/>
          </a:xfrm>
        </p:spPr>
        <p:txBody>
          <a:bodyPr>
            <a:normAutofit fontScale="55000" lnSpcReduction="20000"/>
          </a:bodyPr>
          <a:lstStyle/>
          <a:p>
            <a:r>
              <a:rPr lang="ru-RU" sz="2600" dirty="0"/>
              <a:t>Он состоит из 4 основных частей: </a:t>
            </a:r>
            <a:r>
              <a:rPr lang="ru-RU" sz="2600" dirty="0" smtClean="0"/>
              <a:t>основания, </a:t>
            </a:r>
            <a:r>
              <a:rPr lang="ru-RU" sz="2600" dirty="0"/>
              <a:t>телескопической стойки </a:t>
            </a:r>
            <a:r>
              <a:rPr lang="ru-RU" sz="2600" dirty="0" smtClean="0"/>
              <a:t>с </a:t>
            </a:r>
            <a:r>
              <a:rPr lang="ru-RU" sz="2600" dirty="0"/>
              <a:t>зажимной гайкой </a:t>
            </a:r>
            <a:r>
              <a:rPr lang="ru-RU" sz="2600" dirty="0" smtClean="0"/>
              <a:t>и </a:t>
            </a:r>
            <a:r>
              <a:rPr lang="ru-RU" sz="2600" dirty="0"/>
              <a:t>двумя кронштейнами </a:t>
            </a:r>
            <a:r>
              <a:rPr lang="ru-RU" sz="2600" dirty="0" smtClean="0"/>
              <a:t>, </a:t>
            </a:r>
            <a:r>
              <a:rPr lang="ru-RU" sz="2600" dirty="0"/>
              <a:t>шарнирного столика </a:t>
            </a:r>
            <a:r>
              <a:rPr lang="ru-RU" sz="2600" dirty="0" smtClean="0"/>
              <a:t> </a:t>
            </a:r>
            <a:r>
              <a:rPr lang="ru-RU" sz="2600" dirty="0"/>
              <a:t>и стакана для сменных инструментов </a:t>
            </a:r>
            <a:r>
              <a:rPr lang="ru-RU" sz="2600" dirty="0" smtClean="0"/>
              <a:t>.</a:t>
            </a:r>
            <a:br>
              <a:rPr lang="ru-RU" sz="2600" dirty="0" smtClean="0"/>
            </a:br>
            <a:r>
              <a:rPr lang="ru-RU" sz="2000" b="1" dirty="0"/>
              <a:t>Конструкция прибора:</a:t>
            </a:r>
            <a:endParaRPr lang="ru-RU" sz="2000" dirty="0"/>
          </a:p>
          <a:p>
            <a:r>
              <a:rPr lang="ru-RU" sz="2000" dirty="0"/>
              <a:t>       </a:t>
            </a:r>
            <a:br>
              <a:rPr lang="ru-RU" sz="2000" dirty="0"/>
            </a:br>
            <a:endParaRPr lang="ru-RU" sz="2000" dirty="0"/>
          </a:p>
          <a:p>
            <a:r>
              <a:rPr lang="ru-RU" sz="2000" dirty="0"/>
              <a:t> </a:t>
            </a:r>
            <a:r>
              <a:rPr lang="ru-RU" sz="2000" dirty="0" smtClean="0"/>
              <a:t>  </a:t>
            </a:r>
            <a:r>
              <a:rPr lang="ru-RU" sz="2000" dirty="0"/>
              <a:t>      </a:t>
            </a:r>
            <a:r>
              <a:rPr lang="ru-RU" sz="2500" dirty="0"/>
              <a:t>-          Основание</a:t>
            </a:r>
          </a:p>
          <a:p>
            <a:r>
              <a:rPr lang="ru-RU" sz="2500" dirty="0"/>
              <a:t>       -          </a:t>
            </a:r>
            <a:r>
              <a:rPr lang="ru-RU" sz="2500" dirty="0" smtClean="0"/>
              <a:t>телескопической </a:t>
            </a:r>
            <a:r>
              <a:rPr lang="ru-RU" sz="2500" dirty="0"/>
              <a:t>стойки с зажимной гайкой и двумя кронштейнами </a:t>
            </a:r>
            <a:endParaRPr lang="ru-RU" sz="2500" dirty="0" smtClean="0"/>
          </a:p>
          <a:p>
            <a:r>
              <a:rPr lang="ru-RU" sz="2500" dirty="0" smtClean="0"/>
              <a:t>       -          Кронштейн</a:t>
            </a:r>
          </a:p>
          <a:p>
            <a:r>
              <a:rPr lang="ru-RU" sz="2500" dirty="0"/>
              <a:t>       -        </a:t>
            </a:r>
            <a:r>
              <a:rPr lang="ru-RU" sz="2500" dirty="0" smtClean="0"/>
              <a:t>  шарнирного </a:t>
            </a:r>
            <a:r>
              <a:rPr lang="ru-RU" sz="2500" dirty="0"/>
              <a:t>столика  и стакана для сменных инструментов </a:t>
            </a:r>
            <a:r>
              <a:rPr lang="ru-RU" sz="2500" dirty="0" smtClean="0"/>
              <a:t>.</a:t>
            </a:r>
          </a:p>
          <a:p>
            <a:endParaRPr lang="ru-RU" sz="2600" dirty="0"/>
          </a:p>
          <a:p>
            <a:r>
              <a:rPr lang="ru-RU" sz="2600" dirty="0"/>
              <a:t>Телескопическую стойку с кронштейнами фиксируют на нужной высоте с помощью зажимной гайки </a:t>
            </a:r>
            <a:r>
              <a:rPr lang="ru-RU" sz="2600" dirty="0" smtClean="0"/>
              <a:t>. </a:t>
            </a:r>
            <a:r>
              <a:rPr lang="ru-RU" sz="2600" dirty="0"/>
              <a:t>Кронштейн имеет подвижные звенья </a:t>
            </a:r>
            <a:r>
              <a:rPr lang="ru-RU" sz="2600" dirty="0" smtClean="0"/>
              <a:t>; </a:t>
            </a:r>
            <a:r>
              <a:rPr lang="ru-RU" sz="2600" dirty="0"/>
              <a:t>звено </a:t>
            </a:r>
            <a:r>
              <a:rPr lang="ru-RU" sz="2600" dirty="0" smtClean="0"/>
              <a:t> </a:t>
            </a:r>
            <a:r>
              <a:rPr lang="ru-RU" sz="2600" dirty="0"/>
              <a:t>с цанговым устройством и зажимной муфтой предназначено для фиксации сменных </a:t>
            </a:r>
            <a:r>
              <a:rPr lang="ru-RU" sz="2600" dirty="0" smtClean="0"/>
              <a:t>инструментов. </a:t>
            </a:r>
            <a:r>
              <a:rPr lang="ru-RU" sz="2600" dirty="0"/>
              <a:t>Звено </a:t>
            </a:r>
            <a:r>
              <a:rPr lang="ru-RU" sz="2600" dirty="0" smtClean="0"/>
              <a:t>имеет </a:t>
            </a:r>
            <a:r>
              <a:rPr lang="ru-RU" sz="2600" dirty="0"/>
              <a:t>зажимной патрон </a:t>
            </a:r>
            <a:r>
              <a:rPr lang="ru-RU" sz="2600" dirty="0" smtClean="0"/>
              <a:t>для </a:t>
            </a:r>
            <a:r>
              <a:rPr lang="ru-RU" sz="2600" dirty="0"/>
              <a:t>фиксации ножа прибора или наконечника бормашины с направляющей осью и цилиндрической пружиной (И). В стакане находятся сменные инструменты: стержень, держатель для грифеля, калибры и установочные стержни для </a:t>
            </a:r>
            <a:r>
              <a:rPr lang="ru-RU" sz="2600" dirty="0" err="1"/>
              <a:t>аттачменов</a:t>
            </a:r>
            <a:r>
              <a:rPr lang="ru-RU" sz="2600" dirty="0"/>
              <a:t>.</a:t>
            </a:r>
          </a:p>
          <a:p>
            <a:r>
              <a:rPr lang="ru-RU" sz="2600" dirty="0"/>
              <a:t>Основные правила </a:t>
            </a:r>
            <a:r>
              <a:rPr lang="ru-RU" sz="2600" dirty="0" err="1"/>
              <a:t>параллелометрии</a:t>
            </a:r>
            <a:r>
              <a:rPr lang="ru-RU" sz="2600" dirty="0"/>
              <a:t>: 1) </a:t>
            </a:r>
            <a:r>
              <a:rPr lang="ru-RU" sz="2600" dirty="0" err="1"/>
              <a:t>параллелометр</a:t>
            </a:r>
            <a:r>
              <a:rPr lang="ru-RU" sz="2600" dirty="0"/>
              <a:t> дает возможность окончательно определить конструкцию </a:t>
            </a:r>
            <a:r>
              <a:rPr lang="ru-RU" sz="2600" dirty="0" err="1"/>
              <a:t>бюгельного</a:t>
            </a:r>
            <a:r>
              <a:rPr lang="ru-RU" sz="2600" dirty="0"/>
              <a:t> протеза; 2) общая </a:t>
            </a:r>
            <a:r>
              <a:rPr lang="ru-RU" sz="2600" dirty="0" err="1"/>
              <a:t>кламмерная</a:t>
            </a:r>
            <a:r>
              <a:rPr lang="ru-RU" sz="2600" dirty="0"/>
              <a:t> линия, несмотря на то, что она изогнута, должна быть в общем параллельна </a:t>
            </a:r>
            <a:r>
              <a:rPr lang="ru-RU" sz="2600" dirty="0" err="1"/>
              <a:t>окклюзионной</a:t>
            </a:r>
            <a:r>
              <a:rPr lang="ru-RU" sz="2600" dirty="0"/>
              <a:t> плоскости; 3) протез при фиксации его в полости рта должен передавать жевательное давление по оси зуба; 4) протез должен быть сконструирован так, чтобы он рационально распределял жевательное давление между оставшимися зубами и альвеолярными отростками</a:t>
            </a:r>
          </a:p>
          <a:p>
            <a:endParaRPr lang="ru-RU" dirty="0"/>
          </a:p>
        </p:txBody>
      </p:sp>
    </p:spTree>
    <p:extLst>
      <p:ext uri="{BB962C8B-B14F-4D97-AF65-F5344CB8AC3E}">
        <p14:creationId xmlns:p14="http://schemas.microsoft.com/office/powerpoint/2010/main" val="167702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140</TotalTime>
  <Words>742</Words>
  <Application>Microsoft Office PowerPoint</Application>
  <PresentationFormat>Экран (4:3)</PresentationFormat>
  <Paragraphs>30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Исполнительная</vt:lpstr>
      <vt:lpstr>Параллелометрия </vt:lpstr>
      <vt:lpstr>Определение</vt:lpstr>
      <vt:lpstr>НАЗНАЧЕНИЕ</vt:lpstr>
      <vt:lpstr>Рис. 126. Положение моделей в параллелометре относительно диагностического стержня.</vt:lpstr>
      <vt:lpstr> задачи</vt:lpstr>
      <vt:lpstr>Презентация PowerPoint</vt:lpstr>
      <vt:lpstr>Презентация PowerPoint</vt:lpstr>
      <vt:lpstr>Презентация PowerPoint</vt:lpstr>
      <vt:lpstr>устройство паралеллометра</vt:lpstr>
      <vt:lpstr>Методы параллелометрии. </vt:lpstr>
      <vt:lpstr>Презентация PowerPoint</vt:lpstr>
      <vt:lpstr>Презентация PowerPoint</vt:lpstr>
      <vt:lpstr>Виды паралеллометров</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Параллелометрия </dc:title>
  <dc:creator>Ольга Балхонова</dc:creator>
  <cp:lastModifiedBy>Ольга Балхонова</cp:lastModifiedBy>
  <cp:revision>11</cp:revision>
  <dcterms:created xsi:type="dcterms:W3CDTF">2015-11-20T14:20:59Z</dcterms:created>
  <dcterms:modified xsi:type="dcterms:W3CDTF">2015-11-20T17:00:39Z</dcterms:modified>
</cp:coreProperties>
</file>