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  <p:sldMasterId id="2147483653" r:id="rId2"/>
  </p:sldMasterIdLst>
  <p:notesMasterIdLst>
    <p:notesMasterId r:id="rId30"/>
  </p:notesMasterIdLst>
  <p:sldIdLst>
    <p:sldId id="257" r:id="rId3"/>
    <p:sldId id="260" r:id="rId4"/>
    <p:sldId id="261" r:id="rId5"/>
    <p:sldId id="262" r:id="rId6"/>
    <p:sldId id="263" r:id="rId7"/>
    <p:sldId id="265" r:id="rId8"/>
    <p:sldId id="266" r:id="rId9"/>
    <p:sldId id="269" r:id="rId10"/>
    <p:sldId id="271" r:id="rId11"/>
    <p:sldId id="272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</p:sldIdLst>
  <p:sldSz cx="9144000" cy="6858000" type="screen4x3"/>
  <p:notesSz cx="6858000" cy="97234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72343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72343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72343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72343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7;n"/>
          <p:cNvSpPr>
            <a:spLocks noGrp="1" noRot="1" noChangeAspect="1"/>
          </p:cNvSpPr>
          <p:nvPr>
            <p:ph type="sldImg" idx="2"/>
          </p:nvPr>
        </p:nvSpPr>
        <p:spPr>
          <a:xfrm>
            <a:off x="0" y="-11414125"/>
            <a:ext cx="0" cy="24303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" name="Google Shape;8;n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78462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17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19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21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22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23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24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25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:notes"/>
          <p:cNvSpPr/>
          <p:nvPr/>
        </p:nvSpPr>
        <p:spPr>
          <a:xfrm>
            <a:off x="0" y="-11414125"/>
            <a:ext cx="1587" cy="243046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26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27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p30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31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p32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3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Google Shape;341;p33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4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34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5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35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Google Shape;365;p36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7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37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8:notes"/>
          <p:cNvSpPr/>
          <p:nvPr/>
        </p:nvSpPr>
        <p:spPr>
          <a:xfrm>
            <a:off x="0" y="-11414125"/>
            <a:ext cx="1587" cy="243046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38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14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16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 type="tx">
  <p:cSld name="TITLE_AND_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text on left, text on right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" name="Google Shape;11;p1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/>
              <a:rect l="l" t="t" r="r" b="b"/>
              <a:pathLst>
                <a:path w="6027" h="2296" extrusionOk="0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0" y="0"/>
              <a:ext cx="5760" cy="3072"/>
            </a:xfrm>
            <a:custGeom>
              <a:avLst/>
              <a:gdLst/>
              <a:ahLst/>
              <a:cxnLst/>
              <a:rect l="l" t="t" r="r" b="b"/>
              <a:pathLst>
                <a:path w="6027" h="2296" extrusionOk="0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rgbClr val="00236B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" name="Google Shape;13;p1"/>
          <p:cNvSpPr/>
          <p:nvPr/>
        </p:nvSpPr>
        <p:spPr>
          <a:xfrm>
            <a:off x="6248400" y="6262687"/>
            <a:ext cx="2895600" cy="609600"/>
          </a:xfrm>
          <a:custGeom>
            <a:avLst/>
            <a:gdLst/>
            <a:ahLst/>
            <a:cxnLst/>
            <a:rect l="l" t="t" r="r" b="b"/>
            <a:pathLst>
              <a:path w="5748" h="246" extrusionOk="0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>
            <a:gsLst>
              <a:gs pos="0">
                <a:schemeClr val="hlink"/>
              </a:gs>
              <a:gs pos="100000">
                <a:schemeClr val="lt1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" name="Google Shape;14;p1"/>
          <p:cNvGrpSpPr/>
          <p:nvPr/>
        </p:nvGrpSpPr>
        <p:grpSpPr>
          <a:xfrm>
            <a:off x="0" y="6019800"/>
            <a:ext cx="7848600" cy="857251"/>
            <a:chOff x="0" y="3792"/>
            <a:chExt cx="4944" cy="540"/>
          </a:xfrm>
        </p:grpSpPr>
        <p:sp>
          <p:nvSpPr>
            <p:cNvPr id="15" name="Google Shape;15;p1"/>
            <p:cNvSpPr/>
            <p:nvPr/>
          </p:nvSpPr>
          <p:spPr>
            <a:xfrm>
              <a:off x="1488" y="3792"/>
              <a:ext cx="3240" cy="536"/>
            </a:xfrm>
            <a:custGeom>
              <a:avLst/>
              <a:gdLst/>
              <a:ahLst/>
              <a:cxnLst/>
              <a:rect l="l" t="t" r="r" b="b"/>
              <a:pathLst>
                <a:path w="3240" h="536" extrusionOk="0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>
              <a:gsLst>
                <a:gs pos="0">
                  <a:srgbClr val="A39F9B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6" name="Google Shape;16;p1"/>
            <p:cNvGrpSpPr/>
            <p:nvPr/>
          </p:nvGrpSpPr>
          <p:grpSpPr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7" name="Google Shape;17;p1"/>
              <p:cNvSpPr/>
              <p:nvPr/>
            </p:nvSpPr>
            <p:spPr>
              <a:xfrm>
                <a:off x="3948" y="3799"/>
                <a:ext cx="996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96" h="533" extrusionOk="0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7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/>
                <a:rect l="l" t="t" r="r" b="b"/>
                <a:pathLst>
                  <a:path w="186" h="353" extrusionOk="0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7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71" extrusionOk="0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7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6" extrusionOk="0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7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/>
                <a:rect l="l" t="t" r="r" b="b"/>
                <a:pathLst>
                  <a:path w="42" h="72" extrusionOk="0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7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2" name="Google Shape;22;p1"/>
            <p:cNvSpPr/>
            <p:nvPr/>
          </p:nvSpPr>
          <p:spPr>
            <a:xfrm>
              <a:off x="0" y="3792"/>
              <a:ext cx="3976" cy="535"/>
            </a:xfrm>
            <a:custGeom>
              <a:avLst/>
              <a:gdLst/>
              <a:ahLst/>
              <a:cxnLst/>
              <a:rect l="l" t="t" r="r" b="b"/>
              <a:pathLst>
                <a:path w="3976" h="527" extrusionOk="0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>
              <a:gsLst>
                <a:gs pos="0">
                  <a:srgbClr val="918C87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3" name="Google Shape;23;p1"/>
          <p:cNvGrpSpPr/>
          <p:nvPr/>
        </p:nvGrpSpPr>
        <p:grpSpPr>
          <a:xfrm>
            <a:off x="627062" y="6021387"/>
            <a:ext cx="5684837" cy="849312"/>
            <a:chOff x="395" y="3793"/>
            <a:chExt cx="3581" cy="535"/>
          </a:xfrm>
        </p:grpSpPr>
        <p:sp>
          <p:nvSpPr>
            <p:cNvPr id="24" name="Google Shape;24;p1"/>
            <p:cNvSpPr/>
            <p:nvPr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/>
              <a:rect l="l" t="t" r="r" b="b"/>
              <a:pathLst>
                <a:path w="365" h="287" extrusionOk="0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/>
              <a:rect l="l" t="t" r="r" b="b"/>
              <a:pathLst>
                <a:path w="2033" h="499" extrusionOk="0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/>
              <a:rect l="l" t="t" r="r" b="b"/>
              <a:pathLst>
                <a:path w="71" h="60" extrusionOk="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/>
              <a:rect l="l" t="t" r="r" b="b"/>
              <a:pathLst>
                <a:path w="59" h="60" extrusionOk="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/>
              <a:rect l="l" t="t" r="r" b="b"/>
              <a:pathLst>
                <a:path w="245" h="204" extrusionOk="0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Google Shape;3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/>
          <p:nvPr/>
        </p:nvSpPr>
        <p:spPr>
          <a:xfrm>
            <a:off x="-11112" y="1836737"/>
            <a:ext cx="2268537" cy="2709862"/>
          </a:xfrm>
          <a:custGeom>
            <a:avLst/>
            <a:gdLst/>
            <a:ahLst/>
            <a:cxnLst/>
            <a:rect l="l" t="t" r="r" b="b"/>
            <a:pathLst>
              <a:path w="1429" h="1707" extrusionOk="0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>
            <a:gsLst>
              <a:gs pos="0">
                <a:srgbClr val="00007A"/>
              </a:gs>
              <a:gs pos="100000">
                <a:srgbClr val="555BAD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6"/>
          <p:cNvSpPr/>
          <p:nvPr/>
        </p:nvSpPr>
        <p:spPr>
          <a:xfrm>
            <a:off x="107950" y="15875"/>
            <a:ext cx="838200" cy="787400"/>
          </a:xfrm>
          <a:custGeom>
            <a:avLst/>
            <a:gdLst/>
            <a:ahLst/>
            <a:cxnLst/>
            <a:rect l="l" t="t" r="r" b="b"/>
            <a:pathLst>
              <a:path w="528" h="496" extrusionOk="0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>
            <a:gsLst>
              <a:gs pos="0">
                <a:srgbClr val="00007A"/>
              </a:gs>
              <a:gs pos="100000">
                <a:srgbClr val="FCAB4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6"/>
          <p:cNvSpPr/>
          <p:nvPr/>
        </p:nvSpPr>
        <p:spPr>
          <a:xfrm>
            <a:off x="1192212" y="354012"/>
            <a:ext cx="2266950" cy="2270125"/>
          </a:xfrm>
          <a:custGeom>
            <a:avLst/>
            <a:gdLst/>
            <a:ahLst/>
            <a:cxnLst/>
            <a:rect l="l" t="t" r="r" b="b"/>
            <a:pathLst>
              <a:path w="2312" h="2313" extrusionOk="0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>
            <a:gsLst>
              <a:gs pos="0">
                <a:srgbClr val="00007A"/>
              </a:gs>
              <a:gs pos="100000">
                <a:srgbClr val="000054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2532062" y="1270000"/>
            <a:ext cx="3670300" cy="3671887"/>
          </a:xfrm>
          <a:custGeom>
            <a:avLst/>
            <a:gdLst/>
            <a:ahLst/>
            <a:cxnLst/>
            <a:rect l="l" t="t" r="r" b="b"/>
            <a:pathLst>
              <a:path w="2312" h="2313" extrusionOk="0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>
            <a:gsLst>
              <a:gs pos="0">
                <a:srgbClr val="000054"/>
              </a:gs>
              <a:gs pos="100000">
                <a:srgbClr val="00007A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6"/>
          <p:cNvSpPr/>
          <p:nvPr/>
        </p:nvSpPr>
        <p:spPr>
          <a:xfrm>
            <a:off x="3175" y="4797425"/>
            <a:ext cx="3417887" cy="2097087"/>
          </a:xfrm>
          <a:custGeom>
            <a:avLst/>
            <a:gdLst/>
            <a:ahLst/>
            <a:cxnLst/>
            <a:rect l="l" t="t" r="r" b="b"/>
            <a:pathLst>
              <a:path w="2153" h="1321" extrusionOk="0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rgbClr val="00007A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4494212" y="4425950"/>
            <a:ext cx="2263775" cy="2263775"/>
          </a:xfrm>
          <a:custGeom>
            <a:avLst/>
            <a:gdLst/>
            <a:ahLst/>
            <a:cxnLst/>
            <a:rect l="l" t="t" r="r" b="b"/>
            <a:pathLst>
              <a:path w="2312" h="2313" extrusionOk="0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>
            <a:gsLst>
              <a:gs pos="0">
                <a:srgbClr val="00007A"/>
              </a:gs>
              <a:gs pos="100000">
                <a:srgbClr val="000054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5646737" y="487362"/>
            <a:ext cx="2928937" cy="2930525"/>
          </a:xfrm>
          <a:custGeom>
            <a:avLst/>
            <a:gdLst/>
            <a:ahLst/>
            <a:cxnLst/>
            <a:rect l="l" t="t" r="r" b="b"/>
            <a:pathLst>
              <a:path w="2312" h="2313" extrusionOk="0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>
            <a:gsLst>
              <a:gs pos="0">
                <a:srgbClr val="000054"/>
              </a:gs>
              <a:gs pos="100000">
                <a:srgbClr val="00007A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7146925" y="2555875"/>
            <a:ext cx="2008187" cy="3997325"/>
          </a:xfrm>
          <a:custGeom>
            <a:avLst/>
            <a:gdLst/>
            <a:ahLst/>
            <a:cxnLst/>
            <a:rect l="l" t="t" r="r" b="b"/>
            <a:pathLst>
              <a:path w="1265" h="2518" extrusionOk="0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>
            <a:gsLst>
              <a:gs pos="0">
                <a:srgbClr val="555BAD"/>
              </a:gs>
              <a:gs pos="100000">
                <a:srgbClr val="00007A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6"/>
          <p:cNvSpPr/>
          <p:nvPr/>
        </p:nvSpPr>
        <p:spPr>
          <a:xfrm rot="-5400000">
            <a:off x="3969543" y="-845343"/>
            <a:ext cx="1722437" cy="3429000"/>
          </a:xfrm>
          <a:custGeom>
            <a:avLst/>
            <a:gdLst/>
            <a:ahLst/>
            <a:cxnLst/>
            <a:rect l="l" t="t" r="r" b="b"/>
            <a:pathLst>
              <a:path w="1265" h="2518" extrusionOk="0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>
            <a:gsLst>
              <a:gs pos="0">
                <a:srgbClr val="555BAD"/>
              </a:gs>
              <a:gs pos="100000">
                <a:srgbClr val="00007A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4" name="Google Shape;6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5" y="-3175"/>
            <a:ext cx="8032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1143000" y="1993900"/>
            <a:ext cx="7764462" cy="142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lnSpc>
                <a:spcPct val="7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7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7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7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7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7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7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7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7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dt" idx="10"/>
          </p:nvPr>
        </p:nvSpPr>
        <p:spPr>
          <a:xfrm>
            <a:off x="1143000" y="6248400"/>
            <a:ext cx="1897062" cy="44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87662" cy="44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897062" cy="44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189"/>
              </a:buClr>
              <a:buSzPts val="1400"/>
              <a:buFont typeface="Arial"/>
              <a:buNone/>
              <a:defRPr sz="1400" b="0" i="0" u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189"/>
              </a:buClr>
              <a:buSzPts val="1400"/>
              <a:buFont typeface="Arial"/>
              <a:buNone/>
              <a:defRPr sz="1400" b="0" i="0" u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189"/>
              </a:buClr>
              <a:buSzPts val="1400"/>
              <a:buFont typeface="Arial"/>
              <a:buNone/>
              <a:defRPr sz="1400" b="0" i="0" u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189"/>
              </a:buClr>
              <a:buSzPts val="1400"/>
              <a:buFont typeface="Arial"/>
              <a:buNone/>
              <a:defRPr sz="1400" b="0" i="0" u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189"/>
              </a:buClr>
              <a:buSzPts val="1400"/>
              <a:buFont typeface="Arial"/>
              <a:buNone/>
              <a:defRPr sz="1400" b="0" i="0" u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189"/>
              </a:buClr>
              <a:buSzPts val="1400"/>
              <a:buFont typeface="Arial"/>
              <a:buNone/>
              <a:defRPr sz="1400" b="0" i="0" u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189"/>
              </a:buClr>
              <a:buSzPts val="1400"/>
              <a:buFont typeface="Arial"/>
              <a:buNone/>
              <a:defRPr sz="1400" b="0" i="0" u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189"/>
              </a:buClr>
              <a:buSzPts val="1400"/>
              <a:buFont typeface="Arial"/>
              <a:buNone/>
              <a:defRPr sz="1400" b="0" i="0" u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189"/>
              </a:buClr>
              <a:buSzPts val="1400"/>
              <a:buFont typeface="Arial"/>
              <a:buNone/>
              <a:defRPr sz="1400" b="0" i="0" u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>
            <a:off x="10668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Деформация</a:t>
            </a:r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body" idx="1"/>
          </p:nvPr>
        </p:nvSpPr>
        <p:spPr>
          <a:xfrm>
            <a:off x="1066800" y="1676400"/>
            <a:ext cx="7772400" cy="204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Это изменение положения зубов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патологии, возникающей после того, как закончится формирование зубных рядов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>
            <a:spLocks noGrp="1"/>
          </p:cNvSpPr>
          <p:nvPr>
            <p:ph type="title" idx="4294967295"/>
          </p:nvPr>
        </p:nvSpPr>
        <p:spPr>
          <a:xfrm>
            <a:off x="1066800" y="382587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ПЯТАЯ ГРУППА </a:t>
            </a:r>
            <a:b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ДЕФОРМАЦИЙ   ЗУБНЫХ РЯДОВ</a:t>
            </a:r>
            <a:endParaRPr/>
          </a:p>
        </p:txBody>
      </p:sp>
      <p:sp>
        <p:nvSpPr>
          <p:cNvPr id="221" name="Google Shape;221;p23"/>
          <p:cNvSpPr txBox="1">
            <a:spLocks noGrp="1"/>
          </p:cNvSpPr>
          <p:nvPr>
            <p:ph type="body" idx="4294967295"/>
          </p:nvPr>
        </p:nvSpPr>
        <p:spPr>
          <a:xfrm>
            <a:off x="1066800" y="1676400"/>
            <a:ext cx="3810000" cy="437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горизонтальные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деформации, возникшие при наклоне зубов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небную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(язычную)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щечную сторону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"/>
          <p:cNvSpPr txBox="1">
            <a:spLocks noGrp="1"/>
          </p:cNvSpPr>
          <p:nvPr>
            <p:ph type="title" idx="4294967295"/>
          </p:nvPr>
        </p:nvSpPr>
        <p:spPr>
          <a:xfrm>
            <a:off x="1066800" y="382587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ШЕСТАЯ ГРУППА </a:t>
            </a:r>
            <a:b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ДЕФОРМАЦИЙ   ЗУБНЫХ РЯДОВ</a:t>
            </a:r>
            <a:endParaRPr/>
          </a:p>
        </p:txBody>
      </p:sp>
      <p:sp>
        <p:nvSpPr>
          <p:cNvPr id="236" name="Google Shape;236;p25"/>
          <p:cNvSpPr txBox="1">
            <a:spLocks noGrp="1"/>
          </p:cNvSpPr>
          <p:nvPr>
            <p:ph type="body" idx="4294967295"/>
          </p:nvPr>
        </p:nvSpPr>
        <p:spPr>
          <a:xfrm>
            <a:off x="1066800" y="1676400"/>
            <a:ext cx="3810000" cy="372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Деформации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возникшие при комбинированном  перемещении зубов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"/>
          <p:cNvSpPr txBox="1"/>
          <p:nvPr/>
        </p:nvSpPr>
        <p:spPr>
          <a:xfrm>
            <a:off x="1371600" y="2438400"/>
            <a:ext cx="7315200" cy="3733800"/>
          </a:xfrm>
          <a:prstGeom prst="rect">
            <a:avLst/>
          </a:prstGeom>
          <a:solidFill>
            <a:srgbClr val="00007A"/>
          </a:solidFill>
          <a:ln w="9525" cap="flat" cmpd="sng">
            <a:solidFill>
              <a:srgbClr val="CCEC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400"/>
              <a:buFont typeface="Arial"/>
              <a:buChar char="-"/>
            </a:pPr>
            <a:r>
              <a:rPr lang="en-US" sz="2400" b="1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возраст пациента</a:t>
            </a:r>
            <a:endParaRPr/>
          </a:p>
          <a:p>
            <a:pPr marL="0" marR="0" lvl="0" indent="-1524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CCFF"/>
              </a:buClr>
              <a:buSzPts val="2400"/>
              <a:buFont typeface="Arial"/>
              <a:buChar char="-"/>
            </a:pPr>
            <a:r>
              <a:rPr lang="en-US" sz="2400" b="1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число утраченных зубов</a:t>
            </a:r>
            <a:endParaRPr/>
          </a:p>
          <a:p>
            <a:pPr marL="0" marR="0" lvl="0" indent="-1524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CCFF"/>
              </a:buClr>
              <a:buSzPts val="2400"/>
              <a:buFont typeface="Arial"/>
              <a:buChar char="-"/>
            </a:pPr>
            <a:r>
              <a:rPr lang="en-US" sz="2400" b="1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давность удаления или скорость истирания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CCFF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 конструкционного материала.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CCFF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-вид прикуса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CCFF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-наличие сопутствующей патологии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CCFF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 (пародонтит)</a:t>
            </a:r>
            <a:endParaRPr/>
          </a:p>
        </p:txBody>
      </p:sp>
      <p:sp>
        <p:nvSpPr>
          <p:cNvPr id="250" name="Google Shape;250;p27"/>
          <p:cNvSpPr txBox="1"/>
          <p:nvPr/>
        </p:nvSpPr>
        <p:spPr>
          <a:xfrm>
            <a:off x="1371600" y="0"/>
            <a:ext cx="7315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B4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CAB40"/>
                </a:solidFill>
                <a:latin typeface="Arial"/>
                <a:ea typeface="Arial"/>
                <a:cs typeface="Arial"/>
                <a:sym typeface="Arial"/>
              </a:rPr>
              <a:t>ДЕФОРМАЦИЯ ЗУБНЫХ РЯДОВ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B40"/>
              </a:buClr>
              <a:buSzPts val="1600"/>
              <a:buFont typeface="Times New Roman"/>
              <a:buNone/>
            </a:pPr>
            <a:r>
              <a:rPr lang="en-US" sz="1600" b="1" i="0" u="sng">
                <a:solidFill>
                  <a:srgbClr val="FC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51" name="Google Shape;251;p27"/>
          <p:cNvSpPr txBox="1"/>
          <p:nvPr/>
        </p:nvSpPr>
        <p:spPr>
          <a:xfrm>
            <a:off x="1371600" y="1219200"/>
            <a:ext cx="7315200" cy="901700"/>
          </a:xfrm>
          <a:prstGeom prst="rect">
            <a:avLst/>
          </a:prstGeom>
          <a:noFill/>
          <a:ln w="9525" cap="flat" cmpd="sng">
            <a:solidFill>
              <a:srgbClr val="CCEC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ФАКТОРЫ, ВЛИЯЮЩИЕ НА КЛИНИЧЕСКИЕ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ECFF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ПРОЯВЛЕНИЯ ДЕФОРМАЦИЙ ЗУБНЫХ РЯДОВ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>
            <a:spLocks noGrp="1"/>
          </p:cNvSpPr>
          <p:nvPr>
            <p:ph type="title"/>
          </p:nvPr>
        </p:nvSpPr>
        <p:spPr>
          <a:xfrm>
            <a:off x="0" y="447675"/>
            <a:ext cx="9144000" cy="69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Деформации зубных рядов</a:t>
            </a:r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body" idx="1"/>
          </p:nvPr>
        </p:nvSpPr>
        <p:spPr>
          <a:xfrm>
            <a:off x="1981200" y="1676400"/>
            <a:ext cx="6629400" cy="231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Дентоальвеолярное удлинение </a:t>
            </a:r>
            <a:b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без обнажения корня</a:t>
            </a:r>
            <a:b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Дентоальвеолярное удлинение </a:t>
            </a:r>
            <a:b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обнажением корня</a:t>
            </a:r>
            <a:endParaRPr/>
          </a:p>
        </p:txBody>
      </p:sp>
      <p:sp>
        <p:nvSpPr>
          <p:cNvPr id="259" name="Google Shape;259;p28"/>
          <p:cNvSpPr txBox="1"/>
          <p:nvPr/>
        </p:nvSpPr>
        <p:spPr>
          <a:xfrm>
            <a:off x="5181600" y="6096000"/>
            <a:ext cx="358298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189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rPr>
              <a:t>(В.А.Пономарева, 1951)</a:t>
            </a:r>
            <a:endParaRPr/>
          </a:p>
        </p:txBody>
      </p:sp>
      <p:pic>
        <p:nvPicPr>
          <p:cNvPr id="260" name="Google Shape;260;p28"/>
          <p:cNvPicPr preferRelativeResize="0"/>
          <p:nvPr/>
        </p:nvPicPr>
        <p:blipFill rotWithShape="1">
          <a:blip r:embed="rId3">
            <a:alphaModFix/>
          </a:blip>
          <a:srcRect l="29794" r="3180" b="64112"/>
          <a:stretch/>
        </p:blipFill>
        <p:spPr>
          <a:xfrm>
            <a:off x="598487" y="1752600"/>
            <a:ext cx="1828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8"/>
          <p:cNvPicPr preferRelativeResize="0"/>
          <p:nvPr/>
        </p:nvPicPr>
        <p:blipFill rotWithShape="1">
          <a:blip r:embed="rId4">
            <a:alphaModFix/>
          </a:blip>
          <a:srcRect l="27778" t="34765" r="6901" b="23533"/>
          <a:stretch/>
        </p:blipFill>
        <p:spPr>
          <a:xfrm>
            <a:off x="609600" y="3124200"/>
            <a:ext cx="1782762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8"/>
          <p:cNvPicPr preferRelativeResize="0"/>
          <p:nvPr/>
        </p:nvPicPr>
        <p:blipFill rotWithShape="1">
          <a:blip r:embed="rId5">
            <a:alphaModFix/>
          </a:blip>
          <a:srcRect l="22344" r="10626" b="53803"/>
          <a:stretch/>
        </p:blipFill>
        <p:spPr>
          <a:xfrm>
            <a:off x="598487" y="4800600"/>
            <a:ext cx="1828800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8"/>
          <p:cNvSpPr txBox="1"/>
          <p:nvPr/>
        </p:nvSpPr>
        <p:spPr>
          <a:xfrm>
            <a:off x="1066800" y="3505200"/>
            <a:ext cx="4343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1512887" marR="0" lvl="1" indent="-4667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rgbClr val="EAEAE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12887" marR="0" lvl="1" indent="-46672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920"/>
              <a:buFont typeface="Noto Sans Symbols"/>
              <a:buChar char="✹"/>
            </a:pPr>
            <a:r>
              <a:rPr lang="en-US" sz="24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>До ¼ длины</a:t>
            </a:r>
            <a:br>
              <a:rPr lang="en-US" sz="24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marL="1512887" marR="0" lvl="1" indent="-46672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0000"/>
              </a:buClr>
              <a:buSzPts val="1680"/>
              <a:buFont typeface="Noto Sans Symbols"/>
              <a:buChar char="✹"/>
            </a:pPr>
            <a:r>
              <a:rPr lang="en-US" sz="24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>Более 3\4 длины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"/>
          <p:cNvSpPr txBox="1">
            <a:spLocks noGrp="1"/>
          </p:cNvSpPr>
          <p:nvPr>
            <p:ph type="title"/>
          </p:nvPr>
        </p:nvSpPr>
        <p:spPr>
          <a:xfrm>
            <a:off x="1066800" y="868362"/>
            <a:ext cx="77724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 форма</a:t>
            </a:r>
            <a:endParaRPr/>
          </a:p>
        </p:txBody>
      </p:sp>
      <p:sp>
        <p:nvSpPr>
          <p:cNvPr id="270" name="Google Shape;270;p29"/>
          <p:cNvSpPr txBox="1">
            <a:spLocks noGrp="1"/>
          </p:cNvSpPr>
          <p:nvPr>
            <p:ph type="body" idx="1"/>
          </p:nvPr>
        </p:nvSpPr>
        <p:spPr>
          <a:xfrm>
            <a:off x="1066800" y="2057400"/>
            <a:ext cx="4114800" cy="374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Смещение зуба с видимым увеличением альвеолярного отростка, без резорбции костной ткани, обнажения корня зуба, образования пародонтального кармана. Соотношение экстра- и интраальвеолярной части зуба не меняется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>
            <a:spLocks noGrp="1"/>
          </p:cNvSpPr>
          <p:nvPr>
            <p:ph type="title"/>
          </p:nvPr>
        </p:nvSpPr>
        <p:spPr>
          <a:xfrm>
            <a:off x="1066800" y="868362"/>
            <a:ext cx="77724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II форма, 1 подгруппа</a:t>
            </a:r>
            <a:endParaRPr/>
          </a:p>
        </p:txBody>
      </p:sp>
      <p:sp>
        <p:nvSpPr>
          <p:cNvPr id="280" name="Google Shape;280;p30"/>
          <p:cNvSpPr txBox="1">
            <a:spLocks noGrp="1"/>
          </p:cNvSpPr>
          <p:nvPr>
            <p:ph type="body" idx="1"/>
          </p:nvPr>
        </p:nvSpPr>
        <p:spPr>
          <a:xfrm>
            <a:off x="1066800" y="2057400"/>
            <a:ext cx="4114800" cy="359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Смещение зуба сопровождается видимым увеличением альвеолярного отростка при незначительной резорбции пародонта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(не более ¼)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 txBox="1">
            <a:spLocks noGrp="1"/>
          </p:cNvSpPr>
          <p:nvPr>
            <p:ph type="title"/>
          </p:nvPr>
        </p:nvSpPr>
        <p:spPr>
          <a:xfrm>
            <a:off x="1066800" y="868362"/>
            <a:ext cx="77724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II форма, 2 подгруппа</a:t>
            </a:r>
            <a:endParaRPr/>
          </a:p>
        </p:txBody>
      </p:sp>
      <p:sp>
        <p:nvSpPr>
          <p:cNvPr id="288" name="Google Shape;288;p31"/>
          <p:cNvSpPr txBox="1">
            <a:spLocks noGrp="1"/>
          </p:cNvSpPr>
          <p:nvPr>
            <p:ph type="body" idx="1"/>
          </p:nvPr>
        </p:nvSpPr>
        <p:spPr>
          <a:xfrm>
            <a:off x="1066800" y="2057400"/>
            <a:ext cx="4114800" cy="317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Смещение зуба </a:t>
            </a:r>
            <a:b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без увеличения альвеолярного отростка </a:t>
            </a:r>
            <a:b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значительной резорбции пародонта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(более ¼)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>
            <a:spLocks noGrp="1"/>
          </p:cNvSpPr>
          <p:nvPr>
            <p:ph type="title"/>
          </p:nvPr>
        </p:nvSpPr>
        <p:spPr>
          <a:xfrm>
            <a:off x="457200" y="528637"/>
            <a:ext cx="823436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Дифференциальный диагноз:</a:t>
            </a:r>
            <a:endParaRPr/>
          </a:p>
        </p:txBody>
      </p:sp>
      <p:sp>
        <p:nvSpPr>
          <p:cNvPr id="296" name="Google Shape;296;p32"/>
          <p:cNvSpPr txBox="1">
            <a:spLocks noGrp="1"/>
          </p:cNvSpPr>
          <p:nvPr>
            <p:ph type="body" idx="1"/>
          </p:nvPr>
        </p:nvSpPr>
        <p:spPr>
          <a:xfrm>
            <a:off x="1066800" y="1676400"/>
            <a:ext cx="7769225" cy="375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Частичной адентии, осложненной снижением окклюзионной высоты и дистальнам сдвигом нижней челюсти</a:t>
            </a:r>
            <a:endParaRPr/>
          </a:p>
          <a:p>
            <a:pPr marL="342900" marR="0" lvl="0" indent="-342900" algn="l" rtl="0">
              <a:lnSpc>
                <a:spcPct val="81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-//-, осложненной патологической стираемостью и снижением окклюзионной высоты</a:t>
            </a:r>
            <a:endParaRPr/>
          </a:p>
          <a:p>
            <a:pPr marL="342900" marR="0" lvl="0" indent="-342900" algn="l" rtl="0">
              <a:lnSpc>
                <a:spcPct val="81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-\\- обеих челюстей, когда не сохранилось ни одной пары антагонистов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3"/>
          <p:cNvSpPr txBox="1"/>
          <p:nvPr/>
        </p:nvSpPr>
        <p:spPr>
          <a:xfrm>
            <a:off x="1600200" y="1981200"/>
            <a:ext cx="7010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400"/>
              <a:buFont typeface="Times New Roman"/>
              <a:buAutoNum type="arabicPeriod"/>
            </a:pPr>
            <a:r>
              <a:rPr lang="en-US" sz="2400" b="0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Глубину зубоальвеолярного удлиннения.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400"/>
              <a:buFont typeface="Times New Roman"/>
              <a:buAutoNum type="arabicPeriod"/>
            </a:pPr>
            <a:r>
              <a:rPr lang="en-US" sz="2400" b="0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Характер окклюзионной кривой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400"/>
              <a:buFont typeface="Times New Roman"/>
              <a:buAutoNum type="arabicPeriod"/>
            </a:pPr>
            <a:r>
              <a:rPr lang="en-US" sz="2400" b="0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Отношение отдельных зубов к слизистой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     оболочке беззубого альвеолярного отростка.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400"/>
              <a:buFont typeface="Arial"/>
              <a:buAutoNum type="arabicPeriod"/>
            </a:pPr>
            <a:r>
              <a:rPr lang="en-US" sz="2400" b="0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Величину дистального и медиального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     перемещения зубов (корпусное, с наклоном)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5.Пункты, где возникает блокада движений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     нижней  челюсти.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6.  Уровень укорочения зуба.</a:t>
            </a:r>
            <a:endParaRPr/>
          </a:p>
        </p:txBody>
      </p:sp>
      <p:sp>
        <p:nvSpPr>
          <p:cNvPr id="303" name="Google Shape;303;p33"/>
          <p:cNvSpPr txBox="1"/>
          <p:nvPr/>
        </p:nvSpPr>
        <p:spPr>
          <a:xfrm>
            <a:off x="1371600" y="0"/>
            <a:ext cx="7315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B4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CAB40"/>
                </a:solidFill>
                <a:latin typeface="Arial"/>
                <a:ea typeface="Arial"/>
                <a:cs typeface="Arial"/>
                <a:sym typeface="Arial"/>
              </a:rPr>
              <a:t>ДЕФОРМАЦИЯ ЗУБНЫХ РЯДОВ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B40"/>
              </a:buClr>
              <a:buSzPts val="1600"/>
              <a:buFont typeface="Times New Roman"/>
              <a:buNone/>
            </a:pPr>
            <a:r>
              <a:rPr lang="en-US" sz="1600" b="1" i="0" u="sng">
                <a:solidFill>
                  <a:srgbClr val="FC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304" name="Google Shape;304;p33"/>
          <p:cNvSpPr txBox="1"/>
          <p:nvPr/>
        </p:nvSpPr>
        <p:spPr>
          <a:xfrm>
            <a:off x="1600200" y="1066800"/>
            <a:ext cx="70104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При деформациях на диагностических моделях  можно определить: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6"/>
          <p:cNvSpPr txBox="1">
            <a:spLocks noGrp="1"/>
          </p:cNvSpPr>
          <p:nvPr>
            <p:ph type="title" idx="4294967295"/>
          </p:nvPr>
        </p:nvSpPr>
        <p:spPr>
          <a:xfrm>
            <a:off x="762000" y="1590675"/>
            <a:ext cx="7772400" cy="320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 УДАЛЕНИЯ ДВУХ И БОЛЕЕ ЗУБОВ ИЛИ ДАЖЕ ОДНОГО РЕЗЦА, КЛЫКА ПРОТЕЗИРОВАНИЕ ТАКЖЕ ПРОВОДИТСЯ   БЕЗОТЛАГАТЕЛЬНО</a:t>
            </a:r>
            <a:endParaRPr/>
          </a:p>
        </p:txBody>
      </p:sp>
      <p:sp>
        <p:nvSpPr>
          <p:cNvPr id="324" name="Google Shape;324;p36"/>
          <p:cNvSpPr txBox="1">
            <a:spLocks noGrp="1"/>
          </p:cNvSpPr>
          <p:nvPr>
            <p:ph type="body" idx="4294967295"/>
          </p:nvPr>
        </p:nvSpPr>
        <p:spPr>
          <a:xfrm rot="10800000">
            <a:off x="1066800" y="5688012"/>
            <a:ext cx="3810000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 txBox="1"/>
          <p:nvPr/>
        </p:nvSpPr>
        <p:spPr>
          <a:xfrm>
            <a:off x="0" y="539750"/>
            <a:ext cx="9144000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B4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CAB40"/>
                </a:solidFill>
                <a:latin typeface="Arial"/>
                <a:ea typeface="Arial"/>
                <a:cs typeface="Arial"/>
                <a:sym typeface="Arial"/>
              </a:rPr>
              <a:t>СИЛОВАЯ ДИССОЦИАЦИЯ</a:t>
            </a:r>
            <a:endParaRPr/>
          </a:p>
        </p:txBody>
      </p:sp>
      <p:grpSp>
        <p:nvGrpSpPr>
          <p:cNvPr id="108" name="Google Shape;108;p11"/>
          <p:cNvGrpSpPr/>
          <p:nvPr/>
        </p:nvGrpSpPr>
        <p:grpSpPr>
          <a:xfrm>
            <a:off x="304800" y="1828800"/>
            <a:ext cx="8534400" cy="3886199"/>
            <a:chOff x="192" y="1152"/>
            <a:chExt cx="5376" cy="2448"/>
          </a:xfrm>
        </p:grpSpPr>
        <p:pic>
          <p:nvPicPr>
            <p:cNvPr id="109" name="Google Shape;109;p11"/>
            <p:cNvPicPr preferRelativeResize="0"/>
            <p:nvPr/>
          </p:nvPicPr>
          <p:blipFill rotWithShape="1">
            <a:blip r:embed="rId3">
              <a:alphaModFix/>
            </a:blip>
            <a:srcRect l="4653" t="837" r="2878" b="862"/>
            <a:stretch/>
          </p:blipFill>
          <p:spPr>
            <a:xfrm>
              <a:off x="192" y="1403"/>
              <a:ext cx="5376" cy="1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11"/>
            <p:cNvSpPr/>
            <p:nvPr/>
          </p:nvSpPr>
          <p:spPr>
            <a:xfrm>
              <a:off x="1440" y="1392"/>
              <a:ext cx="2655" cy="1968"/>
            </a:xfrm>
            <a:prstGeom prst="rect">
              <a:avLst/>
            </a:prstGeom>
            <a:noFill/>
            <a:ln w="57225" cap="flat" cmpd="sng">
              <a:solidFill>
                <a:srgbClr val="00C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192" y="1392"/>
              <a:ext cx="336" cy="1968"/>
            </a:xfrm>
            <a:prstGeom prst="rect">
              <a:avLst/>
            </a:prstGeom>
            <a:noFill/>
            <a:ln w="57225" cap="flat" cmpd="sng">
              <a:solidFill>
                <a:srgbClr val="00C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561" y="2352"/>
              <a:ext cx="846" cy="1008"/>
            </a:xfrm>
            <a:prstGeom prst="rect">
              <a:avLst/>
            </a:prstGeom>
            <a:noFill/>
            <a:ln w="572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4129" y="1392"/>
              <a:ext cx="1439" cy="1008"/>
            </a:xfrm>
            <a:prstGeom prst="rect">
              <a:avLst/>
            </a:prstGeom>
            <a:noFill/>
            <a:ln w="57225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 rot="10800000" flipH="1">
              <a:off x="4129" y="1152"/>
              <a:ext cx="1439" cy="240"/>
            </a:xfrm>
            <a:prstGeom prst="rect">
              <a:avLst/>
            </a:prstGeom>
            <a:solidFill>
              <a:srgbClr val="FFFF00"/>
            </a:solidFill>
            <a:ln w="57225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15" name="Google Shape;115;p11"/>
            <p:cNvGrpSpPr/>
            <p:nvPr/>
          </p:nvGrpSpPr>
          <p:grpSpPr>
            <a:xfrm>
              <a:off x="192" y="1152"/>
              <a:ext cx="3903" cy="240"/>
              <a:chOff x="192" y="1152"/>
              <a:chExt cx="3903" cy="240"/>
            </a:xfrm>
          </p:grpSpPr>
          <p:sp>
            <p:nvSpPr>
              <p:cNvPr id="116" name="Google Shape;116;p11"/>
              <p:cNvSpPr/>
              <p:nvPr/>
            </p:nvSpPr>
            <p:spPr>
              <a:xfrm rot="10800000" flipH="1">
                <a:off x="1440" y="1152"/>
                <a:ext cx="2655" cy="240"/>
              </a:xfrm>
              <a:prstGeom prst="rect">
                <a:avLst/>
              </a:prstGeom>
              <a:solidFill>
                <a:srgbClr val="00CC00"/>
              </a:solidFill>
              <a:ln w="57225" cap="flat" cmpd="sng">
                <a:solidFill>
                  <a:srgbClr val="00CC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7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" name="Google Shape;117;p11"/>
              <p:cNvSpPr/>
              <p:nvPr/>
            </p:nvSpPr>
            <p:spPr>
              <a:xfrm rot="10800000" flipH="1">
                <a:off x="192" y="1152"/>
                <a:ext cx="336" cy="240"/>
              </a:xfrm>
              <a:prstGeom prst="rect">
                <a:avLst/>
              </a:prstGeom>
              <a:solidFill>
                <a:srgbClr val="00CC00"/>
              </a:solidFill>
              <a:ln w="57225" cap="flat" cmpd="sng">
                <a:solidFill>
                  <a:srgbClr val="00CC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7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18" name="Google Shape;118;p11"/>
            <p:cNvSpPr/>
            <p:nvPr/>
          </p:nvSpPr>
          <p:spPr>
            <a:xfrm rot="10800000" flipH="1">
              <a:off x="561" y="3360"/>
              <a:ext cx="846" cy="240"/>
            </a:xfrm>
            <a:prstGeom prst="rect">
              <a:avLst/>
            </a:prstGeom>
            <a:solidFill>
              <a:srgbClr val="FF0000"/>
            </a:solidFill>
            <a:ln w="572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19" name="Google Shape;119;p11"/>
          <p:cNvGrpSpPr/>
          <p:nvPr/>
        </p:nvGrpSpPr>
        <p:grpSpPr>
          <a:xfrm>
            <a:off x="228600" y="6096000"/>
            <a:ext cx="8686799" cy="457200"/>
            <a:chOff x="144" y="3840"/>
            <a:chExt cx="5472" cy="288"/>
          </a:xfrm>
        </p:grpSpPr>
        <p:sp>
          <p:nvSpPr>
            <p:cNvPr id="120" name="Google Shape;120;p11"/>
            <p:cNvSpPr/>
            <p:nvPr/>
          </p:nvSpPr>
          <p:spPr>
            <a:xfrm>
              <a:off x="144" y="3888"/>
              <a:ext cx="192" cy="192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" name="Google Shape;121;p11"/>
            <p:cNvSpPr txBox="1"/>
            <p:nvPr/>
          </p:nvSpPr>
          <p:spPr>
            <a:xfrm>
              <a:off x="336" y="3840"/>
              <a:ext cx="1824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AEAEA"/>
                </a:buClr>
                <a:buSzPts val="2000"/>
                <a:buFont typeface="Arial Narrow"/>
                <a:buNone/>
              </a:pPr>
              <a:r>
                <a:rPr lang="en-US" sz="2000" b="1" i="0" u="none">
                  <a:solidFill>
                    <a:srgbClr val="EAEAEA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Функциональный центр</a:t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2160" y="3888"/>
              <a:ext cx="192" cy="19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" name="Google Shape;123;p11"/>
            <p:cNvSpPr txBox="1"/>
            <p:nvPr/>
          </p:nvSpPr>
          <p:spPr>
            <a:xfrm>
              <a:off x="2352" y="3840"/>
              <a:ext cx="1824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AEAEA"/>
                </a:buClr>
                <a:buSzPts val="2000"/>
                <a:buFont typeface="Arial Narrow"/>
                <a:buNone/>
              </a:pPr>
              <a:r>
                <a:rPr lang="en-US" sz="2000" b="1" i="0" u="none">
                  <a:solidFill>
                    <a:srgbClr val="EAEAEA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Травматический узел</a:t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3984" y="3888"/>
              <a:ext cx="192" cy="1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" name="Google Shape;125;p11"/>
            <p:cNvSpPr txBox="1"/>
            <p:nvPr/>
          </p:nvSpPr>
          <p:spPr>
            <a:xfrm>
              <a:off x="4176" y="3840"/>
              <a:ext cx="1440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AEAEA"/>
                </a:buClr>
                <a:buSzPts val="2000"/>
                <a:buFont typeface="Arial Narrow"/>
                <a:buNone/>
              </a:pPr>
              <a:r>
                <a:rPr lang="en-US" sz="2000" b="1" i="0" u="none">
                  <a:solidFill>
                    <a:srgbClr val="EAEAEA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Атрофический блок</a:t>
              </a:r>
              <a:endParaRPr/>
            </a:p>
          </p:txBody>
        </p:sp>
      </p:grpSp>
      <p:pic>
        <p:nvPicPr>
          <p:cNvPr id="126" name="Google Shape;126;p11"/>
          <p:cNvPicPr preferRelativeResize="0"/>
          <p:nvPr/>
        </p:nvPicPr>
        <p:blipFill rotWithShape="1">
          <a:blip r:embed="rId4">
            <a:alphaModFix/>
          </a:blip>
          <a:srcRect l="-91" r="-91"/>
          <a:stretch/>
        </p:blipFill>
        <p:spPr>
          <a:xfrm>
            <a:off x="400050" y="360362"/>
            <a:ext cx="1219200" cy="1081087"/>
          </a:xfrm>
          <a:prstGeom prst="rect">
            <a:avLst/>
          </a:prstGeom>
          <a:noFill/>
          <a:ln>
            <a:noFill/>
          </a:ln>
          <a:effectLst>
            <a:outerShdw blurRad="63500" dist="107932" dir="2700000">
              <a:srgbClr val="000054"/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7"/>
          <p:cNvSpPr txBox="1">
            <a:spLocks noGrp="1"/>
          </p:cNvSpPr>
          <p:nvPr>
            <p:ph type="title" idx="4294967295"/>
          </p:nvPr>
        </p:nvSpPr>
        <p:spPr>
          <a:xfrm>
            <a:off x="762000" y="1541462"/>
            <a:ext cx="7772400" cy="325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ТЯЖЕЛЫЕ ДЕФОРМАЦИИ В ЗРЕЛОМ ВОЗРАСТЕ ЯВЛЯЮТСЯ РЕЗУЛЬТАТОМ ОТСУТСТВИЯ СВОЕВРЕМЕННОГО ПРОТЕЗИРОВАНИЯ </a:t>
            </a:r>
            <a:endParaRPr/>
          </a:p>
        </p:txBody>
      </p:sp>
      <p:sp>
        <p:nvSpPr>
          <p:cNvPr id="331" name="Google Shape;331;p37"/>
          <p:cNvSpPr txBox="1">
            <a:spLocks noGrp="1"/>
          </p:cNvSpPr>
          <p:nvPr>
            <p:ph type="body" idx="4294967295"/>
          </p:nvPr>
        </p:nvSpPr>
        <p:spPr>
          <a:xfrm rot="10800000">
            <a:off x="1066800" y="5688012"/>
            <a:ext cx="3810000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8"/>
          <p:cNvSpPr txBox="1">
            <a:spLocks noGrp="1"/>
          </p:cNvSpPr>
          <p:nvPr>
            <p:ph type="title" idx="4294967295"/>
          </p:nvPr>
        </p:nvSpPr>
        <p:spPr>
          <a:xfrm>
            <a:off x="685800" y="430212"/>
            <a:ext cx="7772400" cy="513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В.Ю. КУРЛЯНДСКИЙ</a:t>
            </a:r>
            <a:b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ПРОТЕЗИРОВАТЬ БОЛЬНЫХ ПРИ ДЕФЕКТАХ ЗУБНЫХ РЯДОВ НЕОБХОДИМО НЕ ПОТОМУ, ЧТО УМЕНЬШИЛАСЬ ЖЕВАТЕЛЬНАЯ ЭФФЕКТИВНОСТЬ, А ДЛЯ ПРЕДОТВРАЩЕНИЯ РАЗРУШЕНИЯ ВСЕЙ СИСТЕМЫ</a:t>
            </a:r>
            <a:endParaRPr/>
          </a:p>
        </p:txBody>
      </p:sp>
      <p:sp>
        <p:nvSpPr>
          <p:cNvPr id="338" name="Google Shape;338;p38"/>
          <p:cNvSpPr txBox="1">
            <a:spLocks noGrp="1"/>
          </p:cNvSpPr>
          <p:nvPr>
            <p:ph type="body" idx="4294967295"/>
          </p:nvPr>
        </p:nvSpPr>
        <p:spPr>
          <a:xfrm rot="10800000">
            <a:off x="1066800" y="5688012"/>
            <a:ext cx="3810000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9"/>
          <p:cNvSpPr txBox="1">
            <a:spLocks noGrp="1"/>
          </p:cNvSpPr>
          <p:nvPr>
            <p:ph type="body" idx="1"/>
          </p:nvPr>
        </p:nvSpPr>
        <p:spPr>
          <a:xfrm>
            <a:off x="1066800" y="1676400"/>
            <a:ext cx="7772400" cy="31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Целостность зубного ряда является необходимым условием его нормального существования</a:t>
            </a:r>
            <a:endParaRPr/>
          </a:p>
          <a:p>
            <a:pPr marL="342900" marR="0" lvl="0" indent="-342900" algn="l" rtl="0">
              <a:lnSpc>
                <a:spcPct val="87000"/>
              </a:lnSpc>
              <a:spcBef>
                <a:spcPts val="720"/>
              </a:spcBef>
              <a:spcAft>
                <a:spcPts val="0"/>
              </a:spcAft>
              <a:buClr>
                <a:srgbClr val="EBD189"/>
              </a:buClr>
              <a:buSzPts val="3600"/>
              <a:buFont typeface="Corsiva"/>
              <a:buNone/>
            </a:pPr>
            <a:r>
              <a:rPr lang="en-US" sz="3600" b="0" i="0" u="none" strike="noStrike" cap="none">
                <a:solidFill>
                  <a:srgbClr val="EBD189"/>
                </a:solidFill>
                <a:latin typeface="Corsiva"/>
                <a:ea typeface="Corsiva"/>
                <a:cs typeface="Corsiva"/>
                <a:sym typeface="Corsiva"/>
              </a:rPr>
              <a:t>                                     Годон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0"/>
          <p:cNvSpPr txBox="1">
            <a:spLocks noGrp="1"/>
          </p:cNvSpPr>
          <p:nvPr>
            <p:ph type="title"/>
          </p:nvPr>
        </p:nvSpPr>
        <p:spPr>
          <a:xfrm>
            <a:off x="0" y="560387"/>
            <a:ext cx="914400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ahoma"/>
              <a:buNone/>
            </a:pPr>
            <a:r>
              <a:rPr lang="en-US" sz="36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Схема артикуляционного равновесия </a:t>
            </a:r>
            <a:br>
              <a:rPr lang="en-US" sz="36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i="0" u="none">
                <a:solidFill>
                  <a:srgbClr val="EAEAEA"/>
                </a:solidFill>
                <a:latin typeface="Tahoma"/>
                <a:ea typeface="Tahoma"/>
                <a:cs typeface="Tahoma"/>
                <a:sym typeface="Tahoma"/>
              </a:rPr>
              <a:t>при наличии всех зубов</a:t>
            </a:r>
            <a:endParaRPr/>
          </a:p>
        </p:txBody>
      </p:sp>
      <p:sp>
        <p:nvSpPr>
          <p:cNvPr id="351" name="Google Shape;351;p40"/>
          <p:cNvSpPr txBox="1"/>
          <p:nvPr/>
        </p:nvSpPr>
        <p:spPr>
          <a:xfrm>
            <a:off x="6896100" y="5867400"/>
            <a:ext cx="2303462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189"/>
              </a:buClr>
              <a:buSzPts val="3600"/>
              <a:buFont typeface="Corsiva"/>
              <a:buNone/>
            </a:pPr>
            <a:r>
              <a:rPr lang="en-US" sz="3600" b="0" i="0" u="none">
                <a:solidFill>
                  <a:srgbClr val="EBD189"/>
                </a:solidFill>
                <a:latin typeface="Corsiva"/>
                <a:ea typeface="Corsiva"/>
                <a:cs typeface="Corsiva"/>
                <a:sym typeface="Corsiva"/>
              </a:rPr>
              <a:t>по Годону</a:t>
            </a:r>
            <a:endParaRPr/>
          </a:p>
        </p:txBody>
      </p:sp>
      <p:pic>
        <p:nvPicPr>
          <p:cNvPr id="352" name="Google Shape;35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5537" y="1905000"/>
            <a:ext cx="4352925" cy="4352925"/>
          </a:xfrm>
          <a:prstGeom prst="rect">
            <a:avLst/>
          </a:prstGeom>
          <a:noFill/>
          <a:ln w="76300" cap="flat" cmpd="sng">
            <a:solidFill>
              <a:srgbClr val="FCAB4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1"/>
          <p:cNvSpPr txBox="1">
            <a:spLocks noGrp="1"/>
          </p:cNvSpPr>
          <p:nvPr>
            <p:ph type="title"/>
          </p:nvPr>
        </p:nvSpPr>
        <p:spPr>
          <a:xfrm>
            <a:off x="0" y="560387"/>
            <a:ext cx="914400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ahoma"/>
              <a:buNone/>
            </a:pPr>
            <a:r>
              <a:rPr lang="en-US" sz="36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Схема артикуляционного равновесия </a:t>
            </a:r>
            <a:br>
              <a:rPr lang="en-US" sz="36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i="0" u="none">
                <a:solidFill>
                  <a:srgbClr val="EAEAEA"/>
                </a:solidFill>
                <a:latin typeface="Tahoma"/>
                <a:ea typeface="Tahoma"/>
                <a:cs typeface="Tahoma"/>
                <a:sym typeface="Tahoma"/>
              </a:rPr>
              <a:t>при отсутствии зубов</a:t>
            </a:r>
            <a:endParaRPr/>
          </a:p>
        </p:txBody>
      </p:sp>
      <p:sp>
        <p:nvSpPr>
          <p:cNvPr id="359" name="Google Shape;359;p41"/>
          <p:cNvSpPr txBox="1"/>
          <p:nvPr/>
        </p:nvSpPr>
        <p:spPr>
          <a:xfrm>
            <a:off x="6896100" y="5867400"/>
            <a:ext cx="2303462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189"/>
              </a:buClr>
              <a:buSzPts val="3600"/>
              <a:buFont typeface="Corsiva"/>
              <a:buNone/>
            </a:pPr>
            <a:r>
              <a:rPr lang="en-US" sz="3600" b="0" i="0" u="none">
                <a:solidFill>
                  <a:srgbClr val="EBD189"/>
                </a:solidFill>
                <a:latin typeface="Corsiva"/>
                <a:ea typeface="Corsiva"/>
                <a:cs typeface="Corsiva"/>
                <a:sym typeface="Corsiva"/>
              </a:rPr>
              <a:t>по Годону</a:t>
            </a:r>
            <a:endParaRPr/>
          </a:p>
        </p:txBody>
      </p:sp>
      <p:pic>
        <p:nvPicPr>
          <p:cNvPr id="360" name="Google Shape;360;p41"/>
          <p:cNvPicPr preferRelativeResize="0"/>
          <p:nvPr/>
        </p:nvPicPr>
        <p:blipFill rotWithShape="1">
          <a:blip r:embed="rId3">
            <a:alphaModFix/>
          </a:blip>
          <a:srcRect l="9594" t="6823" r="18486"/>
          <a:stretch/>
        </p:blipFill>
        <p:spPr>
          <a:xfrm>
            <a:off x="771525" y="2286000"/>
            <a:ext cx="2286000" cy="3124200"/>
          </a:xfrm>
          <a:prstGeom prst="rect">
            <a:avLst/>
          </a:prstGeom>
          <a:noFill/>
          <a:ln w="57225" cap="flat" cmpd="sng">
            <a:solidFill>
              <a:srgbClr val="FCAB4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61" name="Google Shape;361;p41"/>
          <p:cNvPicPr preferRelativeResize="0"/>
          <p:nvPr/>
        </p:nvPicPr>
        <p:blipFill rotWithShape="1">
          <a:blip r:embed="rId4">
            <a:alphaModFix/>
          </a:blip>
          <a:srcRect l="12693" t="9807" r="13348" b="1953"/>
          <a:stretch/>
        </p:blipFill>
        <p:spPr>
          <a:xfrm>
            <a:off x="3394075" y="2286000"/>
            <a:ext cx="2430462" cy="3124200"/>
          </a:xfrm>
          <a:prstGeom prst="rect">
            <a:avLst/>
          </a:prstGeom>
          <a:noFill/>
          <a:ln w="57225" cap="flat" cmpd="sng">
            <a:solidFill>
              <a:srgbClr val="FCAB4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62" name="Google Shape;362;p41"/>
          <p:cNvPicPr preferRelativeResize="0"/>
          <p:nvPr/>
        </p:nvPicPr>
        <p:blipFill rotWithShape="1">
          <a:blip r:embed="rId5">
            <a:alphaModFix/>
          </a:blip>
          <a:srcRect l="9366" t="8883" r="22651"/>
          <a:stretch/>
        </p:blipFill>
        <p:spPr>
          <a:xfrm>
            <a:off x="6161087" y="2286000"/>
            <a:ext cx="2209800" cy="3125787"/>
          </a:xfrm>
          <a:prstGeom prst="rect">
            <a:avLst/>
          </a:prstGeom>
          <a:noFill/>
          <a:ln w="57225" cap="flat" cmpd="sng">
            <a:solidFill>
              <a:srgbClr val="FCAB4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"/>
          <p:cNvSpPr txBox="1"/>
          <p:nvPr/>
        </p:nvSpPr>
        <p:spPr>
          <a:xfrm>
            <a:off x="1600200" y="1981200"/>
            <a:ext cx="7010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99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sp>
        <p:nvSpPr>
          <p:cNvPr id="369" name="Google Shape;369;p42"/>
          <p:cNvSpPr txBox="1"/>
          <p:nvPr/>
        </p:nvSpPr>
        <p:spPr>
          <a:xfrm>
            <a:off x="381000" y="228600"/>
            <a:ext cx="8305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B4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CAB40"/>
                </a:solidFill>
                <a:latin typeface="Arial"/>
                <a:ea typeface="Arial"/>
                <a:cs typeface="Arial"/>
                <a:sym typeface="Arial"/>
              </a:rPr>
              <a:t>ТКАНЕВЫЕ ТРАНСФОРМАЦИИ ПРИ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B4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CAB40"/>
                </a:solidFill>
                <a:latin typeface="Arial"/>
                <a:ea typeface="Arial"/>
                <a:cs typeface="Arial"/>
                <a:sym typeface="Arial"/>
              </a:rPr>
              <a:t>ДЕФОРМАЦИЯХ ЗУБНЫХ РЯДОВ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B40"/>
              </a:buClr>
              <a:buSzPts val="1600"/>
              <a:buFont typeface="Times New Roman"/>
              <a:buNone/>
            </a:pPr>
            <a:r>
              <a:rPr lang="en-US" sz="1600" b="1" i="0" u="sng">
                <a:solidFill>
                  <a:srgbClr val="FC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370" name="Google Shape;370;p42"/>
          <p:cNvSpPr/>
          <p:nvPr/>
        </p:nvSpPr>
        <p:spPr>
          <a:xfrm rot="10800000" flipH="1">
            <a:off x="1600200" y="15240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71" name="Google Shape;371;p42"/>
          <p:cNvGrpSpPr/>
          <p:nvPr/>
        </p:nvGrpSpPr>
        <p:grpSpPr>
          <a:xfrm>
            <a:off x="609600" y="1397000"/>
            <a:ext cx="7926387" cy="4341812"/>
            <a:chOff x="384" y="880"/>
            <a:chExt cx="4993" cy="2735"/>
          </a:xfrm>
        </p:grpSpPr>
        <p:sp>
          <p:nvSpPr>
            <p:cNvPr id="372" name="Google Shape;372;p42"/>
            <p:cNvSpPr txBox="1"/>
            <p:nvPr/>
          </p:nvSpPr>
          <p:spPr>
            <a:xfrm>
              <a:off x="384" y="2974"/>
              <a:ext cx="4992" cy="640"/>
            </a:xfrm>
            <a:prstGeom prst="rect">
              <a:avLst/>
            </a:prstGeom>
            <a:solidFill>
              <a:srgbClr val="00007A"/>
            </a:solidFill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-1422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240"/>
                <a:buFont typeface="Noto Sans Symbols"/>
                <a:buChar char="✹"/>
              </a:pPr>
              <a:r>
                <a:rPr lang="en-US" sz="2800" b="1" i="0" u="none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потеря радиальной направленности костных балок </a:t>
              </a:r>
              <a:endParaRPr/>
            </a:p>
          </p:txBody>
        </p:sp>
        <p:sp>
          <p:nvSpPr>
            <p:cNvPr id="373" name="Google Shape;373;p42"/>
            <p:cNvSpPr txBox="1"/>
            <p:nvPr/>
          </p:nvSpPr>
          <p:spPr>
            <a:xfrm>
              <a:off x="2880" y="2325"/>
              <a:ext cx="2496" cy="649"/>
            </a:xfrm>
            <a:prstGeom prst="rect">
              <a:avLst/>
            </a:prstGeom>
            <a:solidFill>
              <a:srgbClr val="00007A"/>
            </a:solidFill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-1422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240"/>
                <a:buFont typeface="Noto Sans Symbols"/>
                <a:buChar char="✹"/>
              </a:pPr>
              <a:r>
                <a:rPr lang="en-US" sz="2800" b="1" i="0" u="none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Резорбция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EAEAEA"/>
                </a:buClr>
                <a:buSzPts val="2800"/>
                <a:buFont typeface="Times New Roman"/>
                <a:buNone/>
              </a:pPr>
              <a:r>
                <a:rPr lang="en-US" sz="2800" b="1" i="0" u="none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кости </a:t>
              </a:r>
              <a:endParaRPr/>
            </a:p>
          </p:txBody>
        </p:sp>
        <p:sp>
          <p:nvSpPr>
            <p:cNvPr id="374" name="Google Shape;374;p42"/>
            <p:cNvSpPr txBox="1"/>
            <p:nvPr/>
          </p:nvSpPr>
          <p:spPr>
            <a:xfrm>
              <a:off x="384" y="2325"/>
              <a:ext cx="2496" cy="649"/>
            </a:xfrm>
            <a:prstGeom prst="rect">
              <a:avLst/>
            </a:prstGeom>
            <a:solidFill>
              <a:srgbClr val="00007A"/>
            </a:solidFill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-1422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240"/>
                <a:buFont typeface="Noto Sans Symbols"/>
                <a:buChar char="✹"/>
              </a:pPr>
              <a:r>
                <a:rPr lang="en-US" sz="2800" b="1" i="0" u="none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Новообразование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EAEAEA"/>
                </a:buClr>
                <a:buSzPts val="2800"/>
                <a:buFont typeface="Times New Roman"/>
                <a:buNone/>
              </a:pPr>
              <a:r>
                <a:rPr lang="en-US" sz="2800" b="1" i="0" u="none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кости</a:t>
              </a:r>
              <a:endParaRPr/>
            </a:p>
          </p:txBody>
        </p:sp>
        <p:sp>
          <p:nvSpPr>
            <p:cNvPr id="375" name="Google Shape;375;p42"/>
            <p:cNvSpPr txBox="1"/>
            <p:nvPr/>
          </p:nvSpPr>
          <p:spPr>
            <a:xfrm>
              <a:off x="384" y="1676"/>
              <a:ext cx="4992" cy="649"/>
            </a:xfrm>
            <a:prstGeom prst="rect">
              <a:avLst/>
            </a:prstGeom>
            <a:solidFill>
              <a:srgbClr val="00007A"/>
            </a:solidFill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-1422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240"/>
                <a:buFont typeface="Noto Sans Symbols"/>
                <a:buChar char="✹"/>
              </a:pPr>
              <a:r>
                <a:rPr lang="en-US" sz="2800" b="1" i="0" u="none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Истончение костных балок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EAEAEA"/>
                </a:buClr>
                <a:buSzPts val="2800"/>
                <a:buFont typeface="Times New Roman"/>
                <a:buNone/>
              </a:pPr>
              <a:r>
                <a:rPr lang="en-US" sz="2800" b="1" i="0" u="none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                                      Резче выраж. для II ф.</a:t>
              </a:r>
              <a:endParaRPr/>
            </a:p>
          </p:txBody>
        </p:sp>
        <p:sp>
          <p:nvSpPr>
            <p:cNvPr id="376" name="Google Shape;376;p42"/>
            <p:cNvSpPr txBox="1"/>
            <p:nvPr/>
          </p:nvSpPr>
          <p:spPr>
            <a:xfrm>
              <a:off x="2880" y="880"/>
              <a:ext cx="2496" cy="796"/>
            </a:xfrm>
            <a:prstGeom prst="rect">
              <a:avLst/>
            </a:prstGeom>
            <a:solidFill>
              <a:srgbClr val="00007A"/>
            </a:solidFill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AEAEA"/>
                </a:buClr>
                <a:buSzPts val="3500"/>
                <a:buFont typeface="Times New Roman"/>
                <a:buNone/>
              </a:pPr>
              <a:r>
                <a:rPr lang="en-US" sz="3500" b="1" i="0" u="none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II форма</a:t>
              </a:r>
              <a:endParaRPr/>
            </a:p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500" b="1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7" name="Google Shape;377;p42"/>
            <p:cNvSpPr txBox="1"/>
            <p:nvPr/>
          </p:nvSpPr>
          <p:spPr>
            <a:xfrm>
              <a:off x="384" y="880"/>
              <a:ext cx="2496" cy="796"/>
            </a:xfrm>
            <a:prstGeom prst="rect">
              <a:avLst/>
            </a:prstGeom>
            <a:solidFill>
              <a:srgbClr val="00007A"/>
            </a:solidFill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AEAEA"/>
                </a:buClr>
                <a:buSzPts val="3500"/>
                <a:buFont typeface="Times New Roman"/>
                <a:buNone/>
              </a:pPr>
              <a:r>
                <a:rPr lang="en-US" sz="3500" b="1" i="0" u="none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 форма</a:t>
              </a:r>
              <a:endParaRPr/>
            </a:p>
          </p:txBody>
        </p:sp>
        <p:cxnSp>
          <p:nvCxnSpPr>
            <p:cNvPr id="378" name="Google Shape;378;p42"/>
            <p:cNvCxnSpPr/>
            <p:nvPr/>
          </p:nvCxnSpPr>
          <p:spPr>
            <a:xfrm>
              <a:off x="384" y="880"/>
              <a:ext cx="4992" cy="1"/>
            </a:xfrm>
            <a:prstGeom prst="straightConnector1">
              <a:avLst/>
            </a:prstGeom>
            <a:noFill/>
            <a:ln w="28425" cap="flat" cmpd="sng">
              <a:solidFill>
                <a:srgbClr val="EAEAEA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9" name="Google Shape;379;p42"/>
            <p:cNvCxnSpPr/>
            <p:nvPr/>
          </p:nvCxnSpPr>
          <p:spPr>
            <a:xfrm>
              <a:off x="384" y="1676"/>
              <a:ext cx="4992" cy="1"/>
            </a:xfrm>
            <a:prstGeom prst="straightConnector1">
              <a:avLst/>
            </a:prstGeom>
            <a:noFill/>
            <a:ln w="12600" cap="flat" cmpd="sng">
              <a:solidFill>
                <a:srgbClr val="EAEAEA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0" name="Google Shape;380;p42"/>
            <p:cNvCxnSpPr/>
            <p:nvPr/>
          </p:nvCxnSpPr>
          <p:spPr>
            <a:xfrm>
              <a:off x="384" y="2325"/>
              <a:ext cx="4992" cy="1"/>
            </a:xfrm>
            <a:prstGeom prst="straightConnector1">
              <a:avLst/>
            </a:prstGeom>
            <a:noFill/>
            <a:ln w="12600" cap="flat" cmpd="sng">
              <a:solidFill>
                <a:srgbClr val="EAEAEA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1" name="Google Shape;381;p42"/>
            <p:cNvCxnSpPr/>
            <p:nvPr/>
          </p:nvCxnSpPr>
          <p:spPr>
            <a:xfrm>
              <a:off x="384" y="2974"/>
              <a:ext cx="4992" cy="1"/>
            </a:xfrm>
            <a:prstGeom prst="straightConnector1">
              <a:avLst/>
            </a:prstGeom>
            <a:noFill/>
            <a:ln w="12600" cap="flat" cmpd="sng">
              <a:solidFill>
                <a:srgbClr val="EAEAEA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2" name="Google Shape;382;p42"/>
            <p:cNvCxnSpPr/>
            <p:nvPr/>
          </p:nvCxnSpPr>
          <p:spPr>
            <a:xfrm>
              <a:off x="384" y="3614"/>
              <a:ext cx="4992" cy="1"/>
            </a:xfrm>
            <a:prstGeom prst="straightConnector1">
              <a:avLst/>
            </a:prstGeom>
            <a:noFill/>
            <a:ln w="28425" cap="flat" cmpd="sng">
              <a:solidFill>
                <a:srgbClr val="EAEAEA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3" name="Google Shape;383;p42"/>
            <p:cNvCxnSpPr/>
            <p:nvPr/>
          </p:nvCxnSpPr>
          <p:spPr>
            <a:xfrm>
              <a:off x="384" y="880"/>
              <a:ext cx="1" cy="2734"/>
            </a:xfrm>
            <a:prstGeom prst="straightConnector1">
              <a:avLst/>
            </a:prstGeom>
            <a:noFill/>
            <a:ln w="28425" cap="flat" cmpd="sng">
              <a:solidFill>
                <a:srgbClr val="EAEAEA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4" name="Google Shape;384;p42"/>
            <p:cNvCxnSpPr/>
            <p:nvPr/>
          </p:nvCxnSpPr>
          <p:spPr>
            <a:xfrm>
              <a:off x="2880" y="880"/>
              <a:ext cx="1" cy="796"/>
            </a:xfrm>
            <a:prstGeom prst="straightConnector1">
              <a:avLst/>
            </a:prstGeom>
            <a:noFill/>
            <a:ln w="12600" cap="flat" cmpd="sng">
              <a:solidFill>
                <a:srgbClr val="EAEAEA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5" name="Google Shape;385;p42"/>
            <p:cNvCxnSpPr/>
            <p:nvPr/>
          </p:nvCxnSpPr>
          <p:spPr>
            <a:xfrm>
              <a:off x="5376" y="880"/>
              <a:ext cx="1" cy="2734"/>
            </a:xfrm>
            <a:prstGeom prst="straightConnector1">
              <a:avLst/>
            </a:prstGeom>
            <a:noFill/>
            <a:ln w="28425" cap="flat" cmpd="sng">
              <a:solidFill>
                <a:srgbClr val="EAEAEA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6" name="Google Shape;386;p42"/>
            <p:cNvCxnSpPr/>
            <p:nvPr/>
          </p:nvCxnSpPr>
          <p:spPr>
            <a:xfrm>
              <a:off x="2880" y="2325"/>
              <a:ext cx="1" cy="649"/>
            </a:xfrm>
            <a:prstGeom prst="straightConnector1">
              <a:avLst/>
            </a:prstGeom>
            <a:noFill/>
            <a:ln w="12600" cap="flat" cmpd="sng">
              <a:solidFill>
                <a:srgbClr val="EAEAEA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3"/>
          <p:cNvSpPr txBox="1"/>
          <p:nvPr/>
        </p:nvSpPr>
        <p:spPr>
          <a:xfrm>
            <a:off x="1371600" y="0"/>
            <a:ext cx="7315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B4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CAB40"/>
                </a:solidFill>
                <a:latin typeface="Arial"/>
                <a:ea typeface="Arial"/>
                <a:cs typeface="Arial"/>
                <a:sym typeface="Arial"/>
              </a:rPr>
              <a:t>ДЕФОРМАЦИЯ ЗУБНЫХ РЯДОВ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B40"/>
              </a:buClr>
              <a:buSzPts val="1600"/>
              <a:buFont typeface="Arial"/>
              <a:buNone/>
            </a:pPr>
            <a:r>
              <a:rPr lang="en-US" sz="1600" b="1" i="0" u="sng">
                <a:solidFill>
                  <a:srgbClr val="FCAB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93" name="Google Shape;393;p43"/>
          <p:cNvSpPr txBox="1"/>
          <p:nvPr/>
        </p:nvSpPr>
        <p:spPr>
          <a:xfrm>
            <a:off x="2209800" y="990600"/>
            <a:ext cx="5600700" cy="1557337"/>
          </a:xfrm>
          <a:prstGeom prst="rect">
            <a:avLst/>
          </a:prstGeom>
          <a:noFill/>
          <a:ln w="9525" cap="flat" cmpd="sng">
            <a:solidFill>
              <a:srgbClr val="CCEC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Лечебные цели при деформациях в результате частичной вторичной адентии заключаются в решении следующих задач:</a:t>
            </a:r>
            <a:endParaRPr/>
          </a:p>
        </p:txBody>
      </p:sp>
      <p:sp>
        <p:nvSpPr>
          <p:cNvPr id="394" name="Google Shape;394;p43"/>
          <p:cNvSpPr txBox="1"/>
          <p:nvPr/>
        </p:nvSpPr>
        <p:spPr>
          <a:xfrm>
            <a:off x="2209800" y="3124200"/>
            <a:ext cx="5600700" cy="398462"/>
          </a:xfrm>
          <a:prstGeom prst="rect">
            <a:avLst/>
          </a:prstGeom>
          <a:solidFill>
            <a:srgbClr val="00007A"/>
          </a:solidFill>
          <a:ln w="9525" cap="flat" cmpd="sng">
            <a:solidFill>
              <a:srgbClr val="CCEC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>Нормализации окклюзионных отклонений</a:t>
            </a:r>
            <a:endParaRPr/>
          </a:p>
        </p:txBody>
      </p:sp>
      <p:sp>
        <p:nvSpPr>
          <p:cNvPr id="395" name="Google Shape;395;p43"/>
          <p:cNvSpPr txBox="1"/>
          <p:nvPr/>
        </p:nvSpPr>
        <p:spPr>
          <a:xfrm>
            <a:off x="2209800" y="3581400"/>
            <a:ext cx="5600700" cy="704850"/>
          </a:xfrm>
          <a:prstGeom prst="rect">
            <a:avLst/>
          </a:prstGeom>
          <a:solidFill>
            <a:srgbClr val="00007A"/>
          </a:solidFill>
          <a:ln w="9525" cap="flat" cmpd="sng">
            <a:solidFill>
              <a:srgbClr val="CCEC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>Устранение блокирования движений  нижней челюсти</a:t>
            </a:r>
            <a:endParaRPr/>
          </a:p>
        </p:txBody>
      </p:sp>
      <p:sp>
        <p:nvSpPr>
          <p:cNvPr id="396" name="Google Shape;396;p43"/>
          <p:cNvSpPr txBox="1"/>
          <p:nvPr/>
        </p:nvSpPr>
        <p:spPr>
          <a:xfrm>
            <a:off x="2209800" y="4343400"/>
            <a:ext cx="5600700" cy="704850"/>
          </a:xfrm>
          <a:prstGeom prst="rect">
            <a:avLst/>
          </a:prstGeom>
          <a:solidFill>
            <a:srgbClr val="00007A"/>
          </a:solidFill>
          <a:ln w="9525" cap="flat" cmpd="sng">
            <a:solidFill>
              <a:srgbClr val="CCEC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>Устранение функциональной перегрузки пародонта зубов</a:t>
            </a:r>
            <a:endParaRPr/>
          </a:p>
        </p:txBody>
      </p:sp>
      <p:sp>
        <p:nvSpPr>
          <p:cNvPr id="397" name="Google Shape;397;p43"/>
          <p:cNvSpPr txBox="1"/>
          <p:nvPr/>
        </p:nvSpPr>
        <p:spPr>
          <a:xfrm>
            <a:off x="2209800" y="5105400"/>
            <a:ext cx="5600700" cy="704850"/>
          </a:xfrm>
          <a:prstGeom prst="rect">
            <a:avLst/>
          </a:prstGeom>
          <a:solidFill>
            <a:srgbClr val="00007A"/>
          </a:solidFill>
          <a:ln w="9525" cap="flat" cmpd="sng">
            <a:solidFill>
              <a:srgbClr val="CCEC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>Создание условий для изготовления рациональной конструкции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4"/>
          <p:cNvSpPr txBox="1">
            <a:spLocks noGrp="1"/>
          </p:cNvSpPr>
          <p:nvPr>
            <p:ph type="title"/>
          </p:nvPr>
        </p:nvSpPr>
        <p:spPr>
          <a:xfrm>
            <a:off x="1050925" y="585787"/>
            <a:ext cx="7769225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ЛЕЧЕНИЕ ДЕФОРМАЦИЙ ЗУБНЫХ РЯДОВ</a:t>
            </a:r>
            <a:endParaRPr/>
          </a:p>
        </p:txBody>
      </p:sp>
      <p:sp>
        <p:nvSpPr>
          <p:cNvPr id="404" name="Google Shape;404;p44"/>
          <p:cNvSpPr txBox="1">
            <a:spLocks noGrp="1"/>
          </p:cNvSpPr>
          <p:nvPr>
            <p:ph type="body" idx="1"/>
          </p:nvPr>
        </p:nvSpPr>
        <p:spPr>
          <a:xfrm>
            <a:off x="1050925" y="2697162"/>
            <a:ext cx="7769225" cy="226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Метод сошлифовывания твердых тканей</a:t>
            </a:r>
            <a:endParaRPr/>
          </a:p>
          <a:p>
            <a:pPr marL="342900" marR="0" lvl="0" indent="-342900" algn="l" rtl="0">
              <a:lnSpc>
                <a:spcPct val="81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Метод дезокклюзии</a:t>
            </a:r>
            <a:endParaRPr/>
          </a:p>
          <a:p>
            <a:pPr marL="342900" marR="0" lvl="0" indent="-342900" algn="l" rtl="0">
              <a:lnSpc>
                <a:spcPct val="81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Аппаратурно-хирургический метод</a:t>
            </a:r>
            <a:endParaRPr/>
          </a:p>
          <a:p>
            <a:pPr marL="342900" marR="0" lvl="0" indent="-342900" algn="l" rtl="0">
              <a:lnSpc>
                <a:spcPct val="81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Хирургический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Google Shape;132;p12"/>
          <p:cNvCxnSpPr/>
          <p:nvPr/>
        </p:nvCxnSpPr>
        <p:spPr>
          <a:xfrm rot="5400000" flipH="1">
            <a:off x="-184150" y="3543300"/>
            <a:ext cx="2933700" cy="1485900"/>
          </a:xfrm>
          <a:prstGeom prst="bentConnector3">
            <a:avLst>
              <a:gd name="adj1" fmla="val 50000"/>
            </a:avLst>
          </a:prstGeom>
          <a:noFill/>
          <a:ln w="57225" cap="flat" cmpd="sng">
            <a:solidFill>
              <a:srgbClr val="EBD189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33" name="Google Shape;133;p12"/>
          <p:cNvCxnSpPr/>
          <p:nvPr/>
        </p:nvCxnSpPr>
        <p:spPr>
          <a:xfrm rot="-5400000">
            <a:off x="6413500" y="3524250"/>
            <a:ext cx="2933700" cy="1524000"/>
          </a:xfrm>
          <a:prstGeom prst="bentConnector3">
            <a:avLst>
              <a:gd name="adj1" fmla="val 50000"/>
            </a:avLst>
          </a:prstGeom>
          <a:noFill/>
          <a:ln w="57225" cap="flat" cmpd="sng">
            <a:solidFill>
              <a:srgbClr val="EBD189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34" name="Google Shape;134;p12"/>
          <p:cNvSpPr/>
          <p:nvPr/>
        </p:nvSpPr>
        <p:spPr>
          <a:xfrm>
            <a:off x="5632450" y="5753100"/>
            <a:ext cx="2971800" cy="609600"/>
          </a:xfrm>
          <a:prstGeom prst="roundRect">
            <a:avLst>
              <a:gd name="adj" fmla="val 10800"/>
            </a:avLst>
          </a:prstGeom>
          <a:solidFill>
            <a:srgbClr val="FCAB40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54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54"/>
                </a:solidFill>
                <a:latin typeface="Arial"/>
                <a:ea typeface="Arial"/>
                <a:cs typeface="Arial"/>
                <a:sym typeface="Arial"/>
              </a:rPr>
              <a:t>Кривая Уилсона</a:t>
            </a:r>
            <a:endParaRPr/>
          </a:p>
        </p:txBody>
      </p:sp>
      <p:sp>
        <p:nvSpPr>
          <p:cNvPr id="135" name="Google Shape;135;p12"/>
          <p:cNvSpPr/>
          <p:nvPr/>
        </p:nvSpPr>
        <p:spPr>
          <a:xfrm>
            <a:off x="539750" y="5753100"/>
            <a:ext cx="2971800" cy="609600"/>
          </a:xfrm>
          <a:prstGeom prst="roundRect">
            <a:avLst>
              <a:gd name="adj" fmla="val 10800"/>
            </a:avLst>
          </a:prstGeom>
          <a:solidFill>
            <a:srgbClr val="FCAB40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54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54"/>
                </a:solidFill>
                <a:latin typeface="Arial"/>
                <a:ea typeface="Arial"/>
                <a:cs typeface="Arial"/>
                <a:sym typeface="Arial"/>
              </a:rPr>
              <a:t>Кривая Шпее</a:t>
            </a:r>
            <a:endParaRPr/>
          </a:p>
        </p:txBody>
      </p:sp>
      <p:pic>
        <p:nvPicPr>
          <p:cNvPr id="136" name="Google Shape;13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685800"/>
            <a:ext cx="386715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750" y="685800"/>
            <a:ext cx="3873500" cy="4267200"/>
          </a:xfrm>
          <a:prstGeom prst="rect">
            <a:avLst/>
          </a:prstGeom>
          <a:noFill/>
          <a:ln w="76300" cap="flat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cxnSp>
        <p:nvCxnSpPr>
          <p:cNvPr id="138" name="Google Shape;138;p12"/>
          <p:cNvCxnSpPr/>
          <p:nvPr/>
        </p:nvCxnSpPr>
        <p:spPr>
          <a:xfrm>
            <a:off x="3511550" y="6057900"/>
            <a:ext cx="2121000" cy="1500"/>
          </a:xfrm>
          <a:prstGeom prst="curvedConnector3">
            <a:avLst>
              <a:gd name="adj1" fmla="val 10799"/>
            </a:avLst>
          </a:prstGeom>
          <a:noFill/>
          <a:ln w="57225" cap="flat" cmpd="sng">
            <a:solidFill>
              <a:srgbClr val="FCAB4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"/>
          <p:cNvSpPr txBox="1"/>
          <p:nvPr/>
        </p:nvSpPr>
        <p:spPr>
          <a:xfrm>
            <a:off x="1219200" y="2057400"/>
            <a:ext cx="7239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Вертикальное зубоальвеолярное удлиннение верхних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       зубов  (одостороннее или двухстороннее).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Вертикальное зубоальвеолярное удлиннение нижних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       зубов (одостороннее или двухстороннее).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Взаимное вертикальное зубоальвеолярное удлиннение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       на обеих челюстях (одностороннее или двухстороннее).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Зубные ряды с сагитальным (медиальным или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       дистальным) смещением зубов в/ч или н/ч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       (односторонним или двухсторонним)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Зубные ряды с язычным, щечным или небным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       смещением зубов.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Зубные ряды, деформация которых возникла за счет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       комбинированного смещения зубов. </a:t>
            </a:r>
            <a:endParaRPr/>
          </a:p>
        </p:txBody>
      </p:sp>
      <p:sp>
        <p:nvSpPr>
          <p:cNvPr id="145" name="Google Shape;145;p13"/>
          <p:cNvSpPr txBox="1"/>
          <p:nvPr/>
        </p:nvSpPr>
        <p:spPr>
          <a:xfrm>
            <a:off x="1371600" y="0"/>
            <a:ext cx="7315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B4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CAB40"/>
                </a:solidFill>
                <a:latin typeface="Arial"/>
                <a:ea typeface="Arial"/>
                <a:cs typeface="Arial"/>
                <a:sym typeface="Arial"/>
              </a:rPr>
              <a:t>ДЕФОРМАЦИЯ ЗУБНЫХ РЯДОВ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B40"/>
              </a:buClr>
              <a:buSzPts val="1600"/>
              <a:buFont typeface="Times New Roman"/>
              <a:buNone/>
            </a:pPr>
            <a:r>
              <a:rPr lang="en-US" sz="1600" b="1" i="0" u="sng">
                <a:solidFill>
                  <a:srgbClr val="FC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6" name="Google Shape;146;p13"/>
          <p:cNvSpPr txBox="1"/>
          <p:nvPr/>
        </p:nvSpPr>
        <p:spPr>
          <a:xfrm>
            <a:off x="1371600" y="1219200"/>
            <a:ext cx="70866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В зависимости от патологии и дефектов зубных рядов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      перемещение зубов и альвеолярного отростка могут  происходить в разных направлениях: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title" idx="4294967295"/>
          </p:nvPr>
        </p:nvSpPr>
        <p:spPr>
          <a:xfrm>
            <a:off x="1143000" y="22225"/>
            <a:ext cx="7772400" cy="15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ПЕРВАЯ ГРУППА </a:t>
            </a:r>
            <a:b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ДЕФОРМАЦИЙ   ЗУБНЫХ РЯДОВ</a:t>
            </a:r>
            <a:b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body" idx="4294967295"/>
          </p:nvPr>
        </p:nvSpPr>
        <p:spPr>
          <a:xfrm>
            <a:off x="990600" y="1981200"/>
            <a:ext cx="3848100" cy="441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    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Деформации возникшие при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вертикальном перемещении верхних зубов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- Одностороннее             - Двустороннее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title" idx="4294967295"/>
          </p:nvPr>
        </p:nvSpPr>
        <p:spPr>
          <a:xfrm>
            <a:off x="1143000" y="22225"/>
            <a:ext cx="7772400" cy="15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ВТОРАЯ ГРУППА </a:t>
            </a:r>
            <a:b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ДЕФОРМАЦИЙ   ЗУБНЫХ РЯДОВ</a:t>
            </a:r>
            <a:b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body" idx="4294967295"/>
          </p:nvPr>
        </p:nvSpPr>
        <p:spPr>
          <a:xfrm>
            <a:off x="1066800" y="1676400"/>
            <a:ext cx="3810000" cy="447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Деформации,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возникшие при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вертикальном перемещении нижних зубов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- Одностороннее 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Двустороннее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title" idx="4294967295"/>
          </p:nvPr>
        </p:nvSpPr>
        <p:spPr>
          <a:xfrm>
            <a:off x="1143000" y="22225"/>
            <a:ext cx="7772400" cy="15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ТРЕТЬЯ ГРУППА </a:t>
            </a:r>
            <a:b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ДЕФОРМАЦИЙ   ЗУБНЫХ РЯДОВ</a:t>
            </a:r>
            <a:b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body" idx="4294967295"/>
          </p:nvPr>
        </p:nvSpPr>
        <p:spPr>
          <a:xfrm>
            <a:off x="1066800" y="1676400"/>
            <a:ext cx="3810000" cy="428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Деформации,</a:t>
            </a:r>
            <a:endParaRPr/>
          </a:p>
          <a:p>
            <a:pPr marL="342900" marR="0" lvl="0" indent="-34290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возникшие при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взаимном вертикальном перемещении верхних и нижних зубов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- Одностороннее     - Двустороннее 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>
            <a:spLocks noGrp="1"/>
          </p:cNvSpPr>
          <p:nvPr>
            <p:ph type="title" idx="4294967295"/>
          </p:nvPr>
        </p:nvSpPr>
        <p:spPr>
          <a:xfrm>
            <a:off x="1066800" y="382587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ЧЕТВЕРТАЯ ГРУППА </a:t>
            </a:r>
            <a:b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ДЕФОРМАЦИЙ   ЗУБНЫХ РЯДОВ</a:t>
            </a:r>
            <a:endParaRPr/>
          </a:p>
        </p:txBody>
      </p:sp>
      <p:sp>
        <p:nvSpPr>
          <p:cNvPr id="198" name="Google Shape;198;p20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4038600" cy="350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горизонтальные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деформации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корпусное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перемещение 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 txBox="1">
            <a:spLocks noGrp="1"/>
          </p:cNvSpPr>
          <p:nvPr>
            <p:ph type="title" idx="4294967295"/>
          </p:nvPr>
        </p:nvSpPr>
        <p:spPr>
          <a:xfrm>
            <a:off x="1066800" y="382587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ЧЕТВЕРТАЯ  ГРУППА </a:t>
            </a:r>
            <a:b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ДЕФОРМАЦИЙ   ЗУБНЫХ РЯДОВ</a:t>
            </a:r>
            <a:endParaRPr/>
          </a:p>
        </p:txBody>
      </p:sp>
      <p:sp>
        <p:nvSpPr>
          <p:cNvPr id="212" name="Google Shape;212;p2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4038600" cy="349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горизонтальные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деформации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сагиттальное смещение зубов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(мезиальное и дистальное)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1362" y="3408362"/>
            <a:ext cx="39687" cy="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ершина горы">
  <a:themeElements>
    <a:clrScheme name="Вершина горы">
      <a:dk1>
        <a:srgbClr val="FFFFFF"/>
      </a:dk1>
      <a:lt1>
        <a:srgbClr val="003399"/>
      </a:lt1>
      <a:dk2>
        <a:srgbClr val="E3E3FF"/>
      </a:dk2>
      <a:lt2>
        <a:srgbClr val="463416"/>
      </a:lt2>
      <a:accent1>
        <a:srgbClr val="3399FF"/>
      </a:accent1>
      <a:accent2>
        <a:srgbClr val="33CCCC"/>
      </a:accent2>
      <a:accent3>
        <a:srgbClr val="003399"/>
      </a:accent3>
      <a:accent4>
        <a:srgbClr val="3399FF"/>
      </a:accent4>
      <a:accent5>
        <a:srgbClr val="33CCCC"/>
      </a:accent5>
      <a:accent6>
        <a:srgbClr val="003399"/>
      </a:accent6>
      <a:hlink>
        <a:srgbClr val="00FFCC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Экран (4:3)</PresentationFormat>
  <Paragraphs>141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Arial Narrow</vt:lpstr>
      <vt:lpstr>Corsiva</vt:lpstr>
      <vt:lpstr>Noto Sans Symbols</vt:lpstr>
      <vt:lpstr>Tahoma</vt:lpstr>
      <vt:lpstr>Times New Roman</vt:lpstr>
      <vt:lpstr>Вершина горы</vt:lpstr>
      <vt:lpstr>Оформление по умолчанию</vt:lpstr>
      <vt:lpstr>Деформация</vt:lpstr>
      <vt:lpstr>Презентация PowerPoint</vt:lpstr>
      <vt:lpstr>Презентация PowerPoint</vt:lpstr>
      <vt:lpstr>Презентация PowerPoint</vt:lpstr>
      <vt:lpstr>             ПЕРВАЯ ГРУППА    ДЕФОРМАЦИЙ   ЗУБНЫХ РЯДОВ </vt:lpstr>
      <vt:lpstr>ВТОРАЯ ГРУППА    ДЕФОРМАЦИЙ   ЗУБНЫХ РЯДОВ </vt:lpstr>
      <vt:lpstr>ТРЕТЬЯ ГРУППА    ДЕФОРМАЦИЙ   ЗУБНЫХ РЯДОВ </vt:lpstr>
      <vt:lpstr>ЧЕТВЕРТАЯ ГРУППА  ДЕФОРМАЦИЙ   ЗУБНЫХ РЯДОВ</vt:lpstr>
      <vt:lpstr>ЧЕТВЕРТАЯ  ГРУППА    ДЕФОРМАЦИЙ   ЗУБНЫХ РЯДОВ</vt:lpstr>
      <vt:lpstr>ПЯТАЯ ГРУППА    ДЕФОРМАЦИЙ   ЗУБНЫХ РЯДОВ</vt:lpstr>
      <vt:lpstr>ШЕСТАЯ ГРУППА    ДЕФОРМАЦИЙ   ЗУБНЫХ РЯДОВ</vt:lpstr>
      <vt:lpstr>Презентация PowerPoint</vt:lpstr>
      <vt:lpstr>Деформации зубных рядов</vt:lpstr>
      <vt:lpstr>I форма</vt:lpstr>
      <vt:lpstr>II форма, 1 подгруппа</vt:lpstr>
      <vt:lpstr>II форма, 2 подгруппа</vt:lpstr>
      <vt:lpstr>Дифференциальный диагноз:</vt:lpstr>
      <vt:lpstr>Презентация PowerPoint</vt:lpstr>
      <vt:lpstr>ПОСЛЕ УДАЛЕНИЯ ДВУХ И БОЛЕЕ ЗУБОВ ИЛИ ДАЖЕ ОДНОГО РЕЗЦА, КЛЫКА ПРОТЕЗИРОВАНИЕ ТАКЖЕ ПРОВОДИТСЯ   БЕЗОТЛАГАТЕЛЬНО</vt:lpstr>
      <vt:lpstr>ТЯЖЕЛЫЕ ДЕФОРМАЦИИ В ЗРЕЛОМ ВОЗРАСТЕ ЯВЛЯЮТСЯ РЕЗУЛЬТАТОМ ОТСУТСТВИЯ СВОЕВРЕМЕННОГО ПРОТЕЗИРОВАНИЯ </vt:lpstr>
      <vt:lpstr>В.Ю. КУРЛЯНДСКИЙ  ПРОТЕЗИРОВАТЬ БОЛЬНЫХ ПРИ ДЕФЕКТАХ ЗУБНЫХ РЯДОВ НЕОБХОДИМО НЕ ПОТОМУ, ЧТО УМЕНЬШИЛАСЬ ЖЕВАТЕЛЬНАЯ ЭФФЕКТИВНОСТЬ, А ДЛЯ ПРЕДОТВРАЩЕНИЯ РАЗРУШЕНИЯ ВСЕЙ СИСТЕМЫ</vt:lpstr>
      <vt:lpstr>Презентация PowerPoint</vt:lpstr>
      <vt:lpstr>Схема артикуляционного равновесия  при наличии всех зубов</vt:lpstr>
      <vt:lpstr>Схема артикуляционного равновесия  при отсутствии зубов</vt:lpstr>
      <vt:lpstr>Презентация PowerPoint</vt:lpstr>
      <vt:lpstr>Презентация PowerPoint</vt:lpstr>
      <vt:lpstr>ЛЕЧЕНИЕ ДЕФОРМАЦИЙ ЗУБНЫХ РЯДОВ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5</cp:revision>
  <dcterms:modified xsi:type="dcterms:W3CDTF">2023-03-20T09:20:56Z</dcterms:modified>
</cp:coreProperties>
</file>