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93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2" autoAdjust="0"/>
    <p:restoredTop sz="94728" autoAdjust="0"/>
  </p:normalViewPr>
  <p:slideViewPr>
    <p:cSldViewPr>
      <p:cViewPr varScale="1">
        <p:scale>
          <a:sx n="120" d="100"/>
          <a:sy n="120" d="100"/>
        </p:scale>
        <p:origin x="13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FA82-06BE-40E4-9577-61F76FCE72C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729E-5264-405D-9946-62913FF91F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707E-2974-4AB4-9BA0-AC8BBE34F1D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A3FFF-FB41-4162-9BDD-08AA79D91C8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3606-A384-41C2-B586-6916251A979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8EA-0F36-4ACE-BBD6-F6D73EB0D05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41F1-D7CB-463C-8A02-1F6DE1BF20D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348E-F469-4D7D-A149-6E749152DB5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24757-41A9-481E-88DC-37A4C1D5F77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8E57-4E45-4564-9685-353FA90F8AC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4C5D-F8A0-42AD-AA46-0F56E7529C31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ACBE72-2A0B-4C95-9B09-1EC8E8AAE5A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 развития дентальной имплантации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Бранемар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9100"/>
            <a:ext cx="62484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43250" y="6143625"/>
            <a:ext cx="271462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P.-I.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Branemark</a:t>
            </a:r>
            <a:endParaRPr lang="ru-RU" sz="1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467544" y="404664"/>
            <a:ext cx="5857875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800" dirty="0"/>
              <a:t>После многочисленных экспериментов на животных в 1965 г. человеку был поставлен первый внутрикостный имплантат в форме корня зуба для двухэтапного применения. Винтовой имплантат представлял из себя разборную конструкцию, состоящего из внутрикостной части и прикручиваемой к ней опорной головки</a:t>
            </a:r>
          </a:p>
        </p:txBody>
      </p:sp>
      <p:pic>
        <p:nvPicPr>
          <p:cNvPr id="13315" name="Picture 2" descr="Винто двухэт импл Б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838200"/>
            <a:ext cx="141446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1285875" y="428625"/>
            <a:ext cx="7072313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ru-RU" sz="2800"/>
              <a:t>P.-I. Branemark</a:t>
            </a:r>
            <a:r>
              <a:rPr lang="ru-RU" altLang="ru-RU" sz="2800"/>
              <a:t> сформулировал необходимые условия для успеха зубного протезирования с опорой на интегрированные с костью имплантаты:</a:t>
            </a:r>
          </a:p>
          <a:p>
            <a:pPr algn="just" eaLnBrk="1" hangingPunct="1"/>
            <a:endParaRPr lang="ru-RU" altLang="ru-RU" sz="2800"/>
          </a:p>
          <a:p>
            <a:pPr algn="just" eaLnBrk="1" hangingPunct="1">
              <a:buFontTx/>
              <a:buChar char="•"/>
            </a:pPr>
            <a:r>
              <a:rPr lang="ru-RU" altLang="ru-RU" sz="2800"/>
              <a:t> стерильность</a:t>
            </a:r>
          </a:p>
          <a:p>
            <a:pPr algn="just" eaLnBrk="1" hangingPunct="1">
              <a:buFontTx/>
              <a:buChar char="•"/>
            </a:pPr>
            <a:r>
              <a:rPr lang="ru-RU" altLang="ru-RU" sz="2800"/>
              <a:t> чистота поверхности</a:t>
            </a:r>
          </a:p>
          <a:p>
            <a:pPr algn="just" eaLnBrk="1" hangingPunct="1">
              <a:buFontTx/>
              <a:buChar char="•"/>
            </a:pPr>
            <a:r>
              <a:rPr lang="ru-RU" altLang="ru-RU" sz="2800"/>
              <a:t> атравматичность</a:t>
            </a:r>
          </a:p>
          <a:p>
            <a:pPr algn="just" eaLnBrk="1" hangingPunct="1">
              <a:buFontTx/>
              <a:buChar char="•"/>
            </a:pPr>
            <a:r>
              <a:rPr lang="ru-RU" altLang="ru-RU" sz="2800"/>
              <a:t> геометрическое равенство ложа имплантата и конструкции</a:t>
            </a:r>
          </a:p>
          <a:p>
            <a:pPr algn="just" eaLnBrk="1" hangingPunct="1">
              <a:buFontTx/>
              <a:buChar char="•"/>
            </a:pPr>
            <a:r>
              <a:rPr lang="ru-RU" altLang="ru-RU" sz="2800"/>
              <a:t> период приживления без нагрузки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428625" y="428625"/>
            <a:ext cx="8001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Конструкция двухэтапных винтовых имплантатов</a:t>
            </a:r>
            <a:r>
              <a:rPr lang="en-US" altLang="ru-RU" sz="2400"/>
              <a:t> Branemark нашла широкое применение на практике</a:t>
            </a:r>
            <a:r>
              <a:rPr lang="ru-RU" altLang="ru-RU" sz="2400"/>
              <a:t>, была официально признана и одобрена стоматологическими ассоциациями большинства стран мира и стала базовой конструкцией для большинства дентальных имплантатов, выпускаемых в настоящее время. </a:t>
            </a:r>
          </a:p>
        </p:txBody>
      </p:sp>
      <p:pic>
        <p:nvPicPr>
          <p:cNvPr id="15363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00400"/>
            <a:ext cx="374015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10" descr="винт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00400"/>
            <a:ext cx="10763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1" descr="вин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00400"/>
            <a:ext cx="24653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5" y="214313"/>
            <a:ext cx="828675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Открытие </a:t>
            </a:r>
            <a:r>
              <a:rPr lang="ru-RU" sz="2400" dirty="0" err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остеоинтеграции</a:t>
            </a:r>
            <a:r>
              <a:rPr lang="ru-RU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проф. </a:t>
            </a:r>
            <a:r>
              <a:rPr lang="en-US" sz="24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P.-I. </a:t>
            </a:r>
            <a:r>
              <a:rPr lang="en-US" sz="2400" dirty="0" err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Branemark</a:t>
            </a:r>
            <a:endParaRPr lang="ru-RU" sz="2400" dirty="0">
              <a:solidFill>
                <a:srgbClr val="FFFFCC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571500" y="920750"/>
            <a:ext cx="81438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/>
              <a:t>В 1978 г. в ходе исследований было сделано одно из фундаментальных открытий имплантологии: в костном ложе, которое подготовлено атравматично и точно соответствует по форме устанавливаемой конструкции, происходит прочное “сращение” поверхности металла с костью.</a:t>
            </a:r>
            <a:r>
              <a:rPr lang="en-US" altLang="ru-RU"/>
              <a:t> P.-I. Branemark с коллегами в полной мере оценили значение феномена, названного ими </a:t>
            </a:r>
            <a:r>
              <a:rPr lang="ru-RU" altLang="ru-RU"/>
              <a:t>“остеоинтеграцией”, которая открыла новую эру в истории зубной имплантации.</a:t>
            </a:r>
          </a:p>
        </p:txBody>
      </p:sp>
      <p:pic>
        <p:nvPicPr>
          <p:cNvPr id="16388" name="Picture 7" descr="Витальная микроскоп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2209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 descr="Титановая камер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10000"/>
            <a:ext cx="19050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8" descr="остеоинтеграц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0"/>
            <a:ext cx="24384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Прямоугольник 6"/>
          <p:cNvSpPr>
            <a:spLocks noChangeArrowheads="1"/>
          </p:cNvSpPr>
          <p:nvPr/>
        </p:nvSpPr>
        <p:spPr bwMode="auto">
          <a:xfrm>
            <a:off x="285750" y="5572125"/>
            <a:ext cx="31432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Рентгенограмма установленной</a:t>
            </a:r>
          </a:p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в большеберцовую кость камеры</a:t>
            </a:r>
          </a:p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для витальной микроскопии </a:t>
            </a:r>
          </a:p>
        </p:txBody>
      </p:sp>
      <p:sp>
        <p:nvSpPr>
          <p:cNvPr id="16392" name="Прямоугольник 7"/>
          <p:cNvSpPr>
            <a:spLocks noChangeArrowheads="1"/>
          </p:cNvSpPr>
          <p:nvPr/>
        </p:nvSpPr>
        <p:spPr bwMode="auto">
          <a:xfrm>
            <a:off x="3857625" y="5786438"/>
            <a:ext cx="1571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Обросшая костью</a:t>
            </a:r>
          </a:p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титановая камера</a:t>
            </a:r>
          </a:p>
        </p:txBody>
      </p:sp>
      <p:sp>
        <p:nvSpPr>
          <p:cNvPr id="16393" name="Прямоугольник 8"/>
          <p:cNvSpPr>
            <a:spLocks noChangeArrowheads="1"/>
          </p:cNvSpPr>
          <p:nvPr/>
        </p:nvSpPr>
        <p:spPr bwMode="auto">
          <a:xfrm>
            <a:off x="5643563" y="5572125"/>
            <a:ext cx="32146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Результат одного из первых</a:t>
            </a:r>
          </a:p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экспериментов, показавших объединение</a:t>
            </a:r>
          </a:p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винтового дентального имплантата</a:t>
            </a:r>
          </a:p>
          <a:p>
            <a:pPr algn="ctr" eaLnBrk="1" hangingPunct="1"/>
            <a:r>
              <a:rPr lang="ru-RU" altLang="ru-RU" sz="1400">
                <a:solidFill>
                  <a:srgbClr val="FFFFCC"/>
                </a:solidFill>
              </a:rPr>
              <a:t>с костной тканью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500063" y="428625"/>
            <a:ext cx="81438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По мнению</a:t>
            </a:r>
            <a:r>
              <a:rPr lang="en-US" altLang="ru-RU" sz="2800"/>
              <a:t> L.</a:t>
            </a:r>
            <a:r>
              <a:rPr lang="ru-RU" altLang="ru-RU" sz="2800"/>
              <a:t> </a:t>
            </a:r>
            <a:r>
              <a:rPr lang="en-US" altLang="ru-RU" sz="2800"/>
              <a:t>Linkow</a:t>
            </a:r>
            <a:r>
              <a:rPr lang="ru-RU" altLang="ru-RU" sz="2800"/>
              <a:t>, стоматология достигла “золотого возраста” и для этой медицинской специальности открытие остеоинтеграции по своей значимости вполне сравнимо с открытием в 1902 г. местной анестезии.</a:t>
            </a:r>
          </a:p>
        </p:txBody>
      </p:sp>
      <p:pic>
        <p:nvPicPr>
          <p:cNvPr id="17411" name="Picture 6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352800"/>
            <a:ext cx="2235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428625" y="285750"/>
            <a:ext cx="4929188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В 1982 г. в Торонто (Канада) прошла конференция  по проблемам морфологического взаимодействия имплантатов с костной тканью. Ее итогом стало признание остеоинтеграции как наиболее обоснованного с научной точки зрения варианта сосуществования имплантата с костной тканью, обеспечивающего длительное и прогнозируемое функционирование имплантатов в качестве опоры зубных протезов.</a:t>
            </a:r>
          </a:p>
          <a:p>
            <a:pPr eaLnBrk="1" hangingPunct="1"/>
            <a:endParaRPr lang="ru-RU" altLang="ru-RU" sz="2400"/>
          </a:p>
        </p:txBody>
      </p:sp>
      <p:pic>
        <p:nvPicPr>
          <p:cNvPr id="18435" name="Picture 1027" descr="сосуд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762000"/>
            <a:ext cx="3200400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102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124200"/>
            <a:ext cx="26733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Знаменск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"/>
            <a:ext cx="5638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2714625" y="6072188"/>
            <a:ext cx="3500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>
                <a:latin typeface="Matisse ITC" pitchFamily="82" charset="0"/>
              </a:rPr>
              <a:t>Н. Н. Знаменский</a:t>
            </a:r>
            <a:endParaRPr lang="ru-RU" altLang="ru-RU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571500" y="404664"/>
            <a:ext cx="7858125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/>
              <a:t>О собственном опыте применения имплантатов в 1891 г. в Санкт-Петербурге он доложил на IV </a:t>
            </a:r>
            <a:r>
              <a:rPr lang="ru-RU" altLang="ru-RU" sz="2400" dirty="0" err="1"/>
              <a:t>Пироговском</a:t>
            </a:r>
            <a:r>
              <a:rPr lang="ru-RU" altLang="ru-RU" sz="2400" dirty="0"/>
              <a:t> съезде, а затем в журнале "Медицинское обозрение". Большое значение для имплантации зубов имели оригинальные экспериментальные и клинические исследования, проведенные Н.Н. Знаменским. Однако вживленные собаками имплантаты из фарфора и каучука отторгались через 20-35 дней. Так же безуспешно закончились имплантации в клинической практике. Несмотря на неудачный выбор материала и отрицательный исход операции в эксперименте и клинике, ему удалось проследить </a:t>
            </a:r>
            <a:r>
              <a:rPr lang="ru-RU" altLang="ru-RU" sz="2400" dirty="0" err="1"/>
              <a:t>патоморфоз</a:t>
            </a:r>
            <a:r>
              <a:rPr lang="ru-RU" altLang="ru-RU" sz="2400" dirty="0"/>
              <a:t> при имплантации.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642938" y="500063"/>
            <a:ext cx="792956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Н.Н. Знаменский первым сделал в апикальной части своего имплантата сквозное отверстие для прорастания в него кости, назвав такую конструкцию окончатой. Эта идея нашла воплощение в большинстве современных конструкции внутрикостных имплантатов.</a:t>
            </a:r>
          </a:p>
          <a:p>
            <a:pPr eaLnBrk="1" hangingPunct="1"/>
            <a:endParaRPr lang="ru-RU" altLang="ru-RU" sz="2400"/>
          </a:p>
        </p:txBody>
      </p:sp>
      <p:pic>
        <p:nvPicPr>
          <p:cNvPr id="21507" name="Picture 3" descr="Без Имени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00400"/>
            <a:ext cx="119856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 descr="Без Имени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00400"/>
            <a:ext cx="111283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Без Имени-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00400"/>
            <a:ext cx="12922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Без Имени-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00400"/>
            <a:ext cx="183038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186738" cy="5000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FFFFCC"/>
                </a:solidFill>
              </a:rPr>
              <a:t>Фрагмент нижней челюсти древнего инка</a:t>
            </a:r>
            <a:r>
              <a:rPr lang="ru-RU" b="1" dirty="0" smtClean="0">
                <a:solidFill>
                  <a:srgbClr val="996600"/>
                </a:solidFill>
              </a:rPr>
              <a:t/>
            </a:r>
            <a:br>
              <a:rPr lang="ru-RU" b="1" dirty="0" smtClean="0">
                <a:solidFill>
                  <a:srgbClr val="996600"/>
                </a:solidFill>
              </a:rPr>
            </a:br>
            <a:endParaRPr lang="ru-RU" dirty="0" smtClean="0"/>
          </a:p>
        </p:txBody>
      </p:sp>
      <p:pic>
        <p:nvPicPr>
          <p:cNvPr id="4099" name="Picture 6" descr="Древний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0"/>
            <a:ext cx="6869502" cy="4187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285750" y="404664"/>
            <a:ext cx="85725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/>
              <a:t>К сожалению, ученый не смог закончить исследования и создать своей школы, практически ничего не сделал для подготовки учеников, которые могли бы продолжить его работу. Именно этим можно объяснить тот факт, что первая волна стоматологической имплантации в России не получила развития.</a:t>
            </a:r>
          </a:p>
          <a:p>
            <a:pPr algn="just" eaLnBrk="1" hangingPunct="1"/>
            <a:r>
              <a:rPr lang="ru-RU" altLang="ru-RU" sz="2400" dirty="0"/>
              <a:t>Вплоть до 50-х годов </a:t>
            </a:r>
            <a:r>
              <a:rPr lang="en-US" altLang="ru-RU" sz="2400" dirty="0"/>
              <a:t>XX</a:t>
            </a:r>
            <a:r>
              <a:rPr lang="ru-RU" altLang="ru-RU" sz="2400" dirty="0"/>
              <a:t> столетия об имплантации зубов упоминали лишь эпизодически.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428625" y="357188"/>
            <a:ext cx="528637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В России имплантация начала активно развиваться в 1950-х годах. В 1954 г. по поручению проф. А.И. Евдокимова Э.Я. Варес установил у пациентки пластмассовый имплантат при утрате центрального верхнего резца. </a:t>
            </a:r>
          </a:p>
        </p:txBody>
      </p:sp>
      <p:pic>
        <p:nvPicPr>
          <p:cNvPr id="23555" name="Picture 3" descr="Евдоким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"/>
            <a:ext cx="2514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Прямоугольник 3"/>
          <p:cNvSpPr>
            <a:spLocks noChangeArrowheads="1"/>
          </p:cNvSpPr>
          <p:nvPr/>
        </p:nvSpPr>
        <p:spPr bwMode="auto">
          <a:xfrm rot="10800000" flipH="1" flipV="1">
            <a:off x="5672138" y="4470400"/>
            <a:ext cx="268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dirty="0"/>
              <a:t>А.И. Евдокимов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1000125" y="285750"/>
            <a:ext cx="7643813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Однако уже на раннем этапе вживления пластмассовой конструкции была отмечена так называемая проблема “кармана”. Впоследствии подвижность имплантата стала возрастать, возникли деструктивные изменения кости альвеолы, и его пришлось удалить. Именно эта неудача, связанная с токсичностью материала, вызвала критику авторитетных ученых и отодвинула на многие годы дальнейшие работы отечественных ученых в области имплантации зубов. С 1958 г. Указом Минздрава СССР имплантация в отечественной стоматологии была запрещена.</a:t>
            </a:r>
          </a:p>
          <a:p>
            <a:pPr algn="just" eaLnBrk="1" hangingPunct="1"/>
            <a:r>
              <a:rPr lang="ru-RU" altLang="ru-RU" sz="2400"/>
              <a:t>Почти 30 лет отечественные стоматологи лишь наблюдали за дальнейшей историей развития имплантологии в мировой практике.</a:t>
            </a:r>
          </a:p>
          <a:p>
            <a:pPr eaLnBrk="1" hangingPunct="1"/>
            <a:endParaRPr lang="ru-RU" altLang="ru-RU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365598" y="692696"/>
            <a:ext cx="821531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/>
              <a:t>И вот 4 марта 1986 г. Минздрав СССР издал приказ № 310 "О мерах по внедрению в практику метода ортопедического лечения с использованием имплантатов", открывший пути для развития </a:t>
            </a:r>
            <a:r>
              <a:rPr lang="ru-RU" altLang="ru-RU" sz="2400" dirty="0" err="1"/>
              <a:t>имплантологии</a:t>
            </a:r>
            <a:r>
              <a:rPr lang="ru-RU" altLang="ru-RU" sz="2400" dirty="0"/>
              <a:t> в масштабах всей страны.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467544" y="332656"/>
            <a:ext cx="8352928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dirty="0" smtClean="0"/>
              <a:t>                                    </a:t>
            </a:r>
            <a:r>
              <a:rPr lang="ru-RU" altLang="ru-RU" sz="4000" dirty="0" smtClean="0">
                <a:solidFill>
                  <a:schemeClr val="accent2"/>
                </a:solidFill>
              </a:rPr>
              <a:t>Вывод </a:t>
            </a:r>
          </a:p>
          <a:p>
            <a:pPr algn="just" eaLnBrk="1" hangingPunct="1"/>
            <a:r>
              <a:rPr lang="ru-RU" altLang="ru-RU" sz="2400" dirty="0" smtClean="0"/>
              <a:t>Став </a:t>
            </a:r>
            <a:r>
              <a:rPr lang="ru-RU" altLang="ru-RU" sz="2400" dirty="0"/>
              <a:t>общепризнанным, доступным и эффективным методом лечения различных форм адентии, дентальная </a:t>
            </a:r>
            <a:r>
              <a:rPr lang="ru-RU" altLang="ru-RU" sz="2400" dirty="0" err="1"/>
              <a:t>имплантология</a:t>
            </a:r>
            <a:r>
              <a:rPr lang="ru-RU" altLang="ru-RU" sz="2400" dirty="0"/>
              <a:t> продолжает развиваться в различных направлениях. Но, несмотря на множество клинических подходов и различные точки зрения на те или иные методики применения имплантатов, их конструкции, технологию производства и материалы, основой совершенствования имплантации являются те фундаментальные знания, которые получены благодаря длительному изучению биологических, физиологических особенностей организма, физико-химических свойств имплантатов и общих законов природы.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642938" y="458788"/>
            <a:ext cx="8001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ru-RU" sz="2400"/>
              <a:t>Прямых свидетельств использования зубных имплантатов в VI-XVIII в. н.э. пока нет. В то время дантисты больше занимались трансплантацией, а не имплантацией зубов. Косвенное упоминание об имплантации имеется лишь у G. Bauer</a:t>
            </a:r>
            <a:r>
              <a:rPr lang="ru-RU" altLang="ru-RU" sz="2400"/>
              <a:t>, который в своем трактате по истории медицины, вышедшем в 1556 г., писал об использовании зубных металлических имплантатов на Сицилии. Однако широкое распространение таких инфекционных заболеваний, как сифилис и туберкулез, и возможность их передачи при трансплантации стали причиной критики этого направления.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Гренфил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48680"/>
            <a:ext cx="19685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828800" y="5143500"/>
            <a:ext cx="5502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Эскиз внутрикостного имплантата, предложенного </a:t>
            </a:r>
            <a:r>
              <a:rPr lang="en-US" sz="24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U. Greenfield </a:t>
            </a:r>
            <a:r>
              <a:rPr lang="ru-RU" sz="24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в 1909 г.</a:t>
            </a:r>
            <a:endParaRPr lang="ru-RU" sz="24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053" descr="li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57200"/>
            <a:ext cx="31432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Прямоугольник 5"/>
          <p:cNvSpPr>
            <a:spLocks noChangeArrowheads="1"/>
          </p:cNvSpPr>
          <p:nvPr/>
        </p:nvSpPr>
        <p:spPr bwMode="auto">
          <a:xfrm>
            <a:off x="6500813" y="5014913"/>
            <a:ext cx="2143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>
                <a:solidFill>
                  <a:srgbClr val="FFFFCC"/>
                </a:solidFill>
              </a:rPr>
              <a:t>J. Lister</a:t>
            </a: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172" name="Прямоугольник 7"/>
          <p:cNvSpPr>
            <a:spLocks noChangeArrowheads="1"/>
          </p:cNvSpPr>
          <p:nvPr/>
        </p:nvSpPr>
        <p:spPr bwMode="auto">
          <a:xfrm>
            <a:off x="642938" y="357188"/>
            <a:ext cx="42862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 Суммировать и объективно оценить результаты имплантации тех лет трудно, т. к. до введения в хирургию Листером понятия “антисептики” почти всегда происходило инфицирование операционной раны, и отторжение имплантатов было обычным явлением. Применение антисептиков значительно снизило риск инфицирования операционной раны, что обеспечило огромные успехи во всех областях медицины, в том числе и в имплантационной хирургии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428624" y="404664"/>
            <a:ext cx="84296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dirty="0"/>
              <a:t>В 1936 г. </a:t>
            </a:r>
            <a:r>
              <a:rPr lang="en-US" altLang="ru-RU" dirty="0"/>
              <a:t>C. Venable </a:t>
            </a:r>
            <a:r>
              <a:rPr lang="ru-RU" altLang="ru-RU" dirty="0"/>
              <a:t>и </a:t>
            </a:r>
            <a:r>
              <a:rPr lang="en-US" altLang="ru-RU" dirty="0"/>
              <a:t>W. Struck </a:t>
            </a:r>
            <a:r>
              <a:rPr lang="ru-RU" altLang="ru-RU" dirty="0"/>
              <a:t>нашли новый, практически невосприимчивый к электрохимическим воздействиям тканевой жидкости организма сплав – “</a:t>
            </a:r>
            <a:r>
              <a:rPr lang="ru-RU" altLang="ru-RU" dirty="0" err="1"/>
              <a:t>Виталлиум</a:t>
            </a:r>
            <a:r>
              <a:rPr lang="ru-RU" altLang="ru-RU" dirty="0"/>
              <a:t>”. И уже в 1939 г. </a:t>
            </a:r>
            <a:r>
              <a:rPr lang="en-US" altLang="ru-RU" dirty="0"/>
              <a:t>A. </a:t>
            </a:r>
            <a:r>
              <a:rPr lang="en-US" altLang="ru-RU" dirty="0" err="1"/>
              <a:t>Strock</a:t>
            </a:r>
            <a:r>
              <a:rPr lang="ru-RU" altLang="ru-RU" dirty="0"/>
              <a:t> осуществил имплантацию винтового имплантата из этого материала, установив его в лунку удаленного зуба.</a:t>
            </a:r>
            <a:endParaRPr lang="ru-RU" altLang="ru-RU" sz="2800" dirty="0"/>
          </a:p>
        </p:txBody>
      </p:sp>
      <p:pic>
        <p:nvPicPr>
          <p:cNvPr id="8195" name="Picture 2" descr="Ст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638425"/>
            <a:ext cx="11430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40 ле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050" y="2571750"/>
            <a:ext cx="1765300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Прямоугольник 4"/>
          <p:cNvSpPr>
            <a:spLocks noChangeArrowheads="1"/>
          </p:cNvSpPr>
          <p:nvPr/>
        </p:nvSpPr>
        <p:spPr bwMode="auto">
          <a:xfrm>
            <a:off x="642938" y="5500688"/>
            <a:ext cx="3071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FFFFCC"/>
                </a:solidFill>
              </a:rPr>
              <a:t>Винтовой имплантат, который</a:t>
            </a:r>
          </a:p>
          <a:p>
            <a:pPr eaLnBrk="1" hangingPunct="1"/>
            <a:r>
              <a:rPr lang="ru-RU" altLang="ru-RU" sz="1400">
                <a:solidFill>
                  <a:srgbClr val="FFFFCC"/>
                </a:solidFill>
              </a:rPr>
              <a:t>применил в 1939 г. </a:t>
            </a:r>
            <a:r>
              <a:rPr lang="en-US" altLang="ru-RU" sz="1400">
                <a:solidFill>
                  <a:srgbClr val="FFFFCC"/>
                </a:solidFill>
              </a:rPr>
              <a:t>A. Strock</a:t>
            </a:r>
            <a:endParaRPr lang="ru-RU" altLang="ru-RU" sz="1400">
              <a:solidFill>
                <a:srgbClr val="FFFFCC"/>
              </a:solidFill>
            </a:endParaRPr>
          </a:p>
        </p:txBody>
      </p:sp>
      <p:sp>
        <p:nvSpPr>
          <p:cNvPr id="8198" name="Прямоугольник 5"/>
          <p:cNvSpPr>
            <a:spLocks noChangeArrowheads="1"/>
          </p:cNvSpPr>
          <p:nvPr/>
        </p:nvSpPr>
        <p:spPr bwMode="auto">
          <a:xfrm>
            <a:off x="5143500" y="5643563"/>
            <a:ext cx="35718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>
                <a:solidFill>
                  <a:srgbClr val="FFFFCC"/>
                </a:solidFill>
              </a:rPr>
              <a:t>На рентгенограмме верхней челюсти</a:t>
            </a:r>
          </a:p>
          <a:p>
            <a:pPr eaLnBrk="1" hangingPunct="1"/>
            <a:r>
              <a:rPr lang="ru-RU" altLang="ru-RU" sz="1400">
                <a:solidFill>
                  <a:srgbClr val="FFFFCC"/>
                </a:solidFill>
              </a:rPr>
              <a:t>имплантат </a:t>
            </a:r>
            <a:r>
              <a:rPr lang="en-US" altLang="ru-RU" sz="1400">
                <a:solidFill>
                  <a:srgbClr val="FFFFCC"/>
                </a:solidFill>
              </a:rPr>
              <a:t>Strock </a:t>
            </a:r>
            <a:r>
              <a:rPr lang="ru-RU" altLang="ru-RU" sz="1400">
                <a:solidFill>
                  <a:srgbClr val="FFFFCC"/>
                </a:solidFill>
              </a:rPr>
              <a:t>после 40 лет</a:t>
            </a:r>
          </a:p>
          <a:p>
            <a:pPr eaLnBrk="1" hangingPunct="1"/>
            <a:r>
              <a:rPr lang="ru-RU" altLang="ru-RU" sz="1400">
                <a:solidFill>
                  <a:srgbClr val="FFFFCC"/>
                </a:solidFill>
              </a:rPr>
              <a:t>функционирования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571500" y="785813"/>
            <a:ext cx="8215313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/>
              <a:t>В 1947 г. итальянский врач </a:t>
            </a:r>
            <a:r>
              <a:rPr lang="en-US" altLang="ru-RU"/>
              <a:t>F. Formiggini</a:t>
            </a:r>
            <a:r>
              <a:rPr lang="ru-RU" altLang="ru-RU"/>
              <a:t>, применив на практике имплантат собственной конструкции документально доказал возможность функционирования внутрикостных имплантатов в качестве опоры зубных протезов. Кроме того, он сформулировал основные задачи имплантологии – еще только зарождающегося направления стоматологии:</a:t>
            </a:r>
          </a:p>
          <a:p>
            <a:pPr algn="just" eaLnBrk="1" hangingPunct="1"/>
            <a:endParaRPr lang="ru-RU" altLang="ru-RU"/>
          </a:p>
          <a:p>
            <a:pPr eaLnBrk="1" hangingPunct="1"/>
            <a:r>
              <a:rPr lang="ru-RU" altLang="ru-RU"/>
              <a:t>      изучение общей и местной реакции костной ткани   на        имплантат</a:t>
            </a:r>
          </a:p>
          <a:p>
            <a:pPr eaLnBrk="1" hangingPunct="1"/>
            <a:r>
              <a:rPr lang="ru-RU" altLang="ru-RU"/>
              <a:t>      определение оптимального варианта тканевого ответа на имплантат</a:t>
            </a:r>
          </a:p>
          <a:p>
            <a:pPr eaLnBrk="1" hangingPunct="1"/>
            <a:r>
              <a:rPr lang="ru-RU" altLang="ru-RU"/>
              <a:t>      определение оптимального материала и конструкции                                  имплантата</a:t>
            </a:r>
          </a:p>
          <a:p>
            <a:pPr algn="just" eaLnBrk="1" hangingPunct="1"/>
            <a:r>
              <a:rPr lang="ru-RU" altLang="ru-RU"/>
              <a:t>     </a:t>
            </a:r>
          </a:p>
          <a:p>
            <a:pPr algn="just" eaLnBrk="1" hangingPunct="1"/>
            <a:r>
              <a:rPr lang="ru-RU" altLang="ru-RU"/>
              <a:t>На решение именно этих задач и были направлены усилия специалистов на протяжении последующих лет.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75" y="214313"/>
            <a:ext cx="185737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Титан</a:t>
            </a:r>
            <a:endParaRPr lang="ru-RU" sz="32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785813" y="857250"/>
            <a:ext cx="79295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/>
              <a:t> С 1951 г. в качестве материала для изготовления</a:t>
            </a:r>
          </a:p>
          <a:p>
            <a:pPr algn="ctr" eaLnBrk="1" hangingPunct="1"/>
            <a:r>
              <a:rPr lang="ru-RU" altLang="ru-RU" sz="2400"/>
              <a:t>имплантатов стали использовать титан </a:t>
            </a: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285750" y="1928813"/>
            <a:ext cx="6429375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/>
              <a:t>Ti, химический элемент IV группы периодической системы Менделеева, атомный номер 22, атомная масса 47,88. Серебристо-белый металл, легкий, тугоплавкий, прочный, пластичный. Он обеспечивает механическую надежность, необходимую для двухэтапных систем, его технически легко обрабатывать, а благодаря стабильному, способному к регенерации оксидному слою он обладает отличной биологической совместимостью. Это означает, что ткань после операции будет восстанавливаться без реакции на инородное тело.</a:t>
            </a: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500313"/>
            <a:ext cx="22050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3" y="285750"/>
            <a:ext cx="5286375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В 1964 г.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L.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Linkow</a:t>
            </a:r>
            <a:r>
              <a:rPr lang="ru-RU" dirty="0">
                <a:latin typeface="Arial" charset="0"/>
                <a:cs typeface="Arial" charset="0"/>
              </a:rPr>
              <a:t> изобрел имплантат с внутрикостной частью в форме пластины, что позволило применять при узких альвеолярных отростках челюстей. </a:t>
            </a:r>
            <a:r>
              <a:rPr lang="en-US" dirty="0">
                <a:latin typeface="Arial" charset="0"/>
                <a:cs typeface="Arial" charset="0"/>
              </a:rPr>
              <a:t>L. </a:t>
            </a:r>
            <a:r>
              <a:rPr lang="en-US" dirty="0" err="1">
                <a:latin typeface="Arial" charset="0"/>
                <a:cs typeface="Arial" charset="0"/>
              </a:rPr>
              <a:t>Linkow</a:t>
            </a:r>
            <a:r>
              <a:rPr lang="ru-RU" dirty="0">
                <a:latin typeface="Arial" charset="0"/>
                <a:cs typeface="Arial" charset="0"/>
              </a:rPr>
              <a:t> стал признанным в мире основоположником одноэтапных </a:t>
            </a:r>
            <a:r>
              <a:rPr lang="ru-RU" dirty="0" err="1">
                <a:latin typeface="Arial" charset="0"/>
                <a:cs typeface="Arial" charset="0"/>
              </a:rPr>
              <a:t>фиброостеоинтегрированных</a:t>
            </a:r>
            <a:endParaRPr 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dirty="0">
                <a:latin typeface="Arial" charset="0"/>
                <a:cs typeface="Arial" charset="0"/>
              </a:rPr>
              <a:t>имплантатов.</a:t>
            </a:r>
          </a:p>
        </p:txBody>
      </p:sp>
      <p:pic>
        <p:nvPicPr>
          <p:cNvPr id="11267" name="Picture 5" descr="Пластиночный импл Лин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994" y="369938"/>
            <a:ext cx="2900362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428625" y="3143250"/>
            <a:ext cx="82867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i="1" dirty="0"/>
              <a:t>Пластиночные имплантаты получили достаточно широкое распространение с начала 70-х гг. и совершенствовались многими специалистами.</a:t>
            </a:r>
            <a:endParaRPr lang="ru-RU" altLang="ru-RU" dirty="0"/>
          </a:p>
        </p:txBody>
      </p:sp>
      <p:pic>
        <p:nvPicPr>
          <p:cNvPr id="11269" name="Picture 10" descr="пласт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714875"/>
            <a:ext cx="1981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9" descr="пласт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714875"/>
            <a:ext cx="16002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Пласт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714875"/>
            <a:ext cx="25908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пласт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714875"/>
            <a:ext cx="7366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343</TotalTime>
  <Words>1203</Words>
  <Application>Microsoft Office PowerPoint</Application>
  <PresentationFormat>Экран (4:3)</PresentationFormat>
  <Paragraphs>61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Matisse ITC</vt:lpstr>
      <vt:lpstr>Verdana</vt:lpstr>
      <vt:lpstr>Wingdings 2</vt:lpstr>
      <vt:lpstr>Аспект</vt:lpstr>
      <vt:lpstr>История развития дентальной имплантации</vt:lpstr>
      <vt:lpstr>Фрагмент нижней челюсти древнего инка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Beket</dc:creator>
  <cp:lastModifiedBy>Пользователь Windows</cp:lastModifiedBy>
  <cp:revision>26</cp:revision>
  <dcterms:created xsi:type="dcterms:W3CDTF">2007-09-13T04:35:08Z</dcterms:created>
  <dcterms:modified xsi:type="dcterms:W3CDTF">2023-03-20T09:24:32Z</dcterms:modified>
</cp:coreProperties>
</file>