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5" r:id="rId1"/>
  </p:sldMasterIdLst>
  <p:notesMasterIdLst>
    <p:notesMasterId r:id="rId37"/>
  </p:notesMasterIdLst>
  <p:sldIdLst>
    <p:sldId id="492" r:id="rId2"/>
    <p:sldId id="463" r:id="rId3"/>
    <p:sldId id="464" r:id="rId4"/>
    <p:sldId id="465" r:id="rId5"/>
    <p:sldId id="489" r:id="rId6"/>
    <p:sldId id="466" r:id="rId7"/>
    <p:sldId id="491" r:id="rId8"/>
    <p:sldId id="467" r:id="rId9"/>
    <p:sldId id="468" r:id="rId10"/>
    <p:sldId id="469" r:id="rId11"/>
    <p:sldId id="470" r:id="rId12"/>
    <p:sldId id="486" r:id="rId13"/>
    <p:sldId id="315" r:id="rId14"/>
    <p:sldId id="437" r:id="rId15"/>
    <p:sldId id="515" r:id="rId16"/>
    <p:sldId id="479" r:id="rId17"/>
    <p:sldId id="438" r:id="rId18"/>
    <p:sldId id="439" r:id="rId19"/>
    <p:sldId id="496" r:id="rId20"/>
    <p:sldId id="512" r:id="rId21"/>
    <p:sldId id="447" r:id="rId22"/>
    <p:sldId id="457" r:id="rId23"/>
    <p:sldId id="510" r:id="rId24"/>
    <p:sldId id="499" r:id="rId25"/>
    <p:sldId id="501" r:id="rId26"/>
    <p:sldId id="502" r:id="rId27"/>
    <p:sldId id="503" r:id="rId28"/>
    <p:sldId id="443" r:id="rId29"/>
    <p:sldId id="506" r:id="rId30"/>
    <p:sldId id="507" r:id="rId31"/>
    <p:sldId id="508" r:id="rId32"/>
    <p:sldId id="504" r:id="rId33"/>
    <p:sldId id="505" r:id="rId34"/>
    <p:sldId id="514" r:id="rId35"/>
    <p:sldId id="513" r:id="rId36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993366"/>
    <a:srgbClr val="996600"/>
    <a:srgbClr val="2610FC"/>
    <a:srgbClr val="441CF0"/>
    <a:srgbClr val="336600"/>
    <a:srgbClr val="5CA291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13" autoAdjust="0"/>
    <p:restoredTop sz="79720" autoAdjust="0"/>
  </p:normalViewPr>
  <p:slideViewPr>
    <p:cSldViewPr>
      <p:cViewPr varScale="1">
        <p:scale>
          <a:sx n="101" d="100"/>
          <a:sy n="101" d="100"/>
        </p:scale>
        <p:origin x="188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8243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4452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5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38246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8247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1754BB3-9A06-4B7B-8929-F3F1119D706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3481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76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5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B4AEA3-85AD-40E2-A88A-0601F238C911}" type="slidenum">
              <a:rPr lang="ru-RU"/>
              <a:pPr/>
              <a:t>12</a:t>
            </a:fld>
            <a:endParaRPr lang="ru-RU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156103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77D2C4-89BE-44FC-84C3-4C3B4BEE1122}" type="slidenum">
              <a:rPr lang="ru-RU"/>
              <a:pPr/>
              <a:t>13</a:t>
            </a:fld>
            <a:endParaRPr lang="ru-RU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219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77D2C4-89BE-44FC-84C3-4C3B4BEE1122}" type="slidenum">
              <a:rPr lang="ru-RU"/>
              <a:pPr/>
              <a:t>23</a:t>
            </a:fld>
            <a:endParaRPr lang="ru-RU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219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4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9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44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587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734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880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02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174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0BC49564-83E3-479C-835F-B95E8D0996C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CB8F6C9F-DC27-4186-A921-2E5EB166992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760" y="273630"/>
            <a:ext cx="2056320" cy="58570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480" y="273630"/>
            <a:ext cx="6035040" cy="585709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40D33940-6B99-41BB-ABFD-021CDDD1591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654499D7-EFEB-47CE-A874-515515EF31B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64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146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293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4404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5873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7341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8809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90278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31746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D8F1F4A5-A4CF-4F70-BCAD-6FD417CE4AE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6481" y="1604330"/>
            <a:ext cx="4044960" cy="452639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39680" y="1604330"/>
            <a:ext cx="4046400" cy="4526396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3AA65569-61EC-4007-BB54-461D5F9C771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2" y="275071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83" indent="0">
              <a:buNone/>
              <a:defRPr sz="1800" b="1"/>
            </a:lvl2pPr>
            <a:lvl3pPr marL="829366" indent="0">
              <a:buNone/>
              <a:defRPr sz="1600" b="1"/>
            </a:lvl3pPr>
            <a:lvl4pPr marL="1244049" indent="0">
              <a:buNone/>
              <a:defRPr sz="1500" b="1"/>
            </a:lvl4pPr>
            <a:lvl5pPr marL="1658732" indent="0">
              <a:buNone/>
              <a:defRPr sz="1500" b="1"/>
            </a:lvl5pPr>
            <a:lvl6pPr marL="2073416" indent="0">
              <a:buNone/>
              <a:defRPr sz="1500" b="1"/>
            </a:lvl6pPr>
            <a:lvl7pPr marL="2488099" indent="0">
              <a:buNone/>
              <a:defRPr sz="1500" b="1"/>
            </a:lvl7pPr>
            <a:lvl8pPr marL="2902782" indent="0">
              <a:buNone/>
              <a:defRPr sz="1500" b="1"/>
            </a:lvl8pPr>
            <a:lvl9pPr marL="3317465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83" indent="0">
              <a:buNone/>
              <a:defRPr sz="1800" b="1"/>
            </a:lvl2pPr>
            <a:lvl3pPr marL="829366" indent="0">
              <a:buNone/>
              <a:defRPr sz="1600" b="1"/>
            </a:lvl3pPr>
            <a:lvl4pPr marL="1244049" indent="0">
              <a:buNone/>
              <a:defRPr sz="1500" b="1"/>
            </a:lvl4pPr>
            <a:lvl5pPr marL="1658732" indent="0">
              <a:buNone/>
              <a:defRPr sz="1500" b="1"/>
            </a:lvl5pPr>
            <a:lvl6pPr marL="2073416" indent="0">
              <a:buNone/>
              <a:defRPr sz="1500" b="1"/>
            </a:lvl6pPr>
            <a:lvl7pPr marL="2488099" indent="0">
              <a:buNone/>
              <a:defRPr sz="1500" b="1"/>
            </a:lvl7pPr>
            <a:lvl8pPr marL="2902782" indent="0">
              <a:buNone/>
              <a:defRPr sz="1500" b="1"/>
            </a:lvl8pPr>
            <a:lvl9pPr marL="3317465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75951410-FE52-4C2F-BC0B-A0862AA704F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CF8DA81F-3B39-4307-8F23-C2B3025B25A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313D2FA9-29CA-40DC-BDE0-154E7ED72C2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522" y="273630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392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683" indent="0">
              <a:buNone/>
              <a:defRPr sz="1100"/>
            </a:lvl2pPr>
            <a:lvl3pPr marL="829366" indent="0">
              <a:buNone/>
              <a:defRPr sz="900"/>
            </a:lvl3pPr>
            <a:lvl4pPr marL="1244049" indent="0">
              <a:buNone/>
              <a:defRPr sz="800"/>
            </a:lvl4pPr>
            <a:lvl5pPr marL="1658732" indent="0">
              <a:buNone/>
              <a:defRPr sz="800"/>
            </a:lvl5pPr>
            <a:lvl6pPr marL="2073416" indent="0">
              <a:buNone/>
              <a:defRPr sz="800"/>
            </a:lvl6pPr>
            <a:lvl7pPr marL="2488099" indent="0">
              <a:buNone/>
              <a:defRPr sz="800"/>
            </a:lvl7pPr>
            <a:lvl8pPr marL="2902782" indent="0">
              <a:buNone/>
              <a:defRPr sz="800"/>
            </a:lvl8pPr>
            <a:lvl9pPr marL="3317465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A5880ECE-61F8-483B-A316-6EE96E72236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2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2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683" indent="0">
              <a:buNone/>
              <a:defRPr sz="2500"/>
            </a:lvl2pPr>
            <a:lvl3pPr marL="829366" indent="0">
              <a:buNone/>
              <a:defRPr sz="2200"/>
            </a:lvl3pPr>
            <a:lvl4pPr marL="1244049" indent="0">
              <a:buNone/>
              <a:defRPr sz="1800"/>
            </a:lvl4pPr>
            <a:lvl5pPr marL="1658732" indent="0">
              <a:buNone/>
              <a:defRPr sz="1800"/>
            </a:lvl5pPr>
            <a:lvl6pPr marL="2073416" indent="0">
              <a:buNone/>
              <a:defRPr sz="1800"/>
            </a:lvl6pPr>
            <a:lvl7pPr marL="2488099" indent="0">
              <a:buNone/>
              <a:defRPr sz="1800"/>
            </a:lvl7pPr>
            <a:lvl8pPr marL="2902782" indent="0">
              <a:buNone/>
              <a:defRPr sz="1800"/>
            </a:lvl8pPr>
            <a:lvl9pPr marL="3317465" indent="0">
              <a:buNone/>
              <a:defRPr sz="18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2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683" indent="0">
              <a:buNone/>
              <a:defRPr sz="1100"/>
            </a:lvl2pPr>
            <a:lvl3pPr marL="829366" indent="0">
              <a:buNone/>
              <a:defRPr sz="900"/>
            </a:lvl3pPr>
            <a:lvl4pPr marL="1244049" indent="0">
              <a:buNone/>
              <a:defRPr sz="800"/>
            </a:lvl4pPr>
            <a:lvl5pPr marL="1658732" indent="0">
              <a:buNone/>
              <a:defRPr sz="800"/>
            </a:lvl5pPr>
            <a:lvl6pPr marL="2073416" indent="0">
              <a:buNone/>
              <a:defRPr sz="800"/>
            </a:lvl6pPr>
            <a:lvl7pPr marL="2488099" indent="0">
              <a:buNone/>
              <a:defRPr sz="800"/>
            </a:lvl7pPr>
            <a:lvl8pPr marL="2902782" indent="0">
              <a:buNone/>
              <a:defRPr sz="800"/>
            </a:lvl8pPr>
            <a:lvl9pPr marL="3317465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fld id="{DB779329-061E-4D79-86E1-06278F632B0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 txBox="1">
            <a:spLocks noGrp="1"/>
          </p:cNvSpPr>
          <p:nvPr>
            <p:ph type="title"/>
          </p:nvPr>
        </p:nvSpPr>
        <p:spPr bwMode="auto">
          <a:xfrm>
            <a:off x="457200" y="273050"/>
            <a:ext cx="8228013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  <p:sp>
        <p:nvSpPr>
          <p:cNvPr id="1027" name="Текст 2"/>
          <p:cNvSpPr txBox="1">
            <a:spLocks noGrp="1"/>
          </p:cNvSpPr>
          <p:nvPr>
            <p:ph type="body" idx="1"/>
          </p:nvPr>
        </p:nvSpPr>
        <p:spPr bwMode="auto">
          <a:xfrm>
            <a:off x="457200" y="1604963"/>
            <a:ext cx="82280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457200" y="6248400"/>
            <a:ext cx="2130425" cy="4730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defTabSz="829366" rtl="0" eaLnBrk="1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x-none" sz="1300" kern="1200">
                <a:solidFill>
                  <a:prstClr val="black"/>
                </a:solidFill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127375" y="6248400"/>
            <a:ext cx="2897188" cy="4730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ctr" defTabSz="829366" rtl="0" eaLnBrk="1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x-none" sz="1300" kern="1200">
                <a:solidFill>
                  <a:prstClr val="black"/>
                </a:solidFill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6556375" y="6248400"/>
            <a:ext cx="2128838" cy="4730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828675" eaLnBrk="1">
              <a:defRPr sz="1300">
                <a:solidFill>
                  <a:srgbClr val="000000"/>
                </a:solidFill>
                <a:latin typeface="Times New Roman" pitchFamily="18" charset="0"/>
                <a:ea typeface="Andale Sans UI"/>
                <a:cs typeface="Tahoma" pitchFamily="34" charset="0"/>
              </a:defRPr>
            </a:lvl1pPr>
          </a:lstStyle>
          <a:p>
            <a:fld id="{E5F32E85-AA09-4355-8048-4CCE0A5E0385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73" r:id="rId1"/>
    <p:sldLayoutId id="2147485974" r:id="rId2"/>
    <p:sldLayoutId id="2147485975" r:id="rId3"/>
    <p:sldLayoutId id="2147485976" r:id="rId4"/>
    <p:sldLayoutId id="2147485977" r:id="rId5"/>
    <p:sldLayoutId id="2147485978" r:id="rId6"/>
    <p:sldLayoutId id="2147485979" r:id="rId7"/>
    <p:sldLayoutId id="2147485980" r:id="rId8"/>
    <p:sldLayoutId id="2147485981" r:id="rId9"/>
    <p:sldLayoutId id="2147485982" r:id="rId10"/>
    <p:sldLayoutId id="2147485983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x-none" sz="4000" kern="1200">
          <a:solidFill>
            <a:schemeClr val="tx2"/>
          </a:solidFill>
          <a:latin typeface="Arial" pitchFamily="18"/>
          <a:cs typeface="Tahoma" pitchFamily="2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cs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cs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cs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cs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ts val="1288"/>
        </a:spcAft>
        <a:defRPr lang="x-none" sz="2900" kern="1200">
          <a:solidFill>
            <a:schemeClr val="tx1"/>
          </a:solidFill>
          <a:latin typeface="Arial" pitchFamily="18"/>
          <a:cs typeface="Tahoma" pitchFamily="2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  <a:cs typeface="Tahom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cs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  <a:cs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cs typeface="Tahoma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cs typeface="Tahoma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cs typeface="Tahoma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cs typeface="Tahoma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cs typeface="Tahoma" pitchFamily="34" charset="0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имплантация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184576"/>
          </a:xfrm>
        </p:spPr>
        <p:txBody>
          <a:bodyPr/>
          <a:lstStyle/>
          <a:p>
            <a:r>
              <a:rPr lang="ru-RU" sz="2400" dirty="0" smtClean="0"/>
              <a:t>    Пионером </a:t>
            </a:r>
            <a:r>
              <a:rPr lang="ru-RU" sz="2400" dirty="0" err="1" smtClean="0"/>
              <a:t>имплантологии</a:t>
            </a:r>
            <a:r>
              <a:rPr lang="ru-RU" sz="2400" dirty="0" smtClean="0"/>
              <a:t> в России по праву можно назвать первого доцента по зубоврачеванию в Московском университете, ординатора клиники им. Н.В. Склифосовского, доктора медицины Н.Н. Знаменского. Эту должность он занимал в течение 18 лет и осуществил за этот период ряд крупных научных исследований.</a:t>
            </a:r>
          </a:p>
          <a:p>
            <a:r>
              <a:rPr lang="ru-RU" sz="2400" dirty="0" smtClean="0"/>
              <a:t>   Термины </a:t>
            </a:r>
            <a:r>
              <a:rPr lang="ru-RU" sz="2400" b="1" dirty="0" smtClean="0"/>
              <a:t>"имплантат"</a:t>
            </a:r>
            <a:r>
              <a:rPr lang="ru-RU" sz="2400" dirty="0" smtClean="0"/>
              <a:t>, </a:t>
            </a:r>
            <a:r>
              <a:rPr lang="ru-RU" sz="2400" b="1" dirty="0" smtClean="0"/>
              <a:t>"имплантация"</a:t>
            </a:r>
            <a:r>
              <a:rPr lang="ru-RU" sz="2400" dirty="0" smtClean="0"/>
              <a:t>, предложенные </a:t>
            </a:r>
          </a:p>
          <a:p>
            <a:r>
              <a:rPr lang="ru-RU" sz="2400" dirty="0" smtClean="0"/>
              <a:t>    Н.Н. Знаменским, и в настоящее время подразумевают применение предметов определенной формы, изготовленных из небиологического материала, которые вводят в организм для выполнения каких-либо функций в течение длительного времени.</a:t>
            </a:r>
            <a:endParaRPr lang="ru-RU" sz="2400" dirty="0"/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616657" cy="908720"/>
          </a:xfrm>
        </p:spPr>
        <p:txBody>
          <a:bodyPr/>
          <a:lstStyle/>
          <a:p>
            <a:r>
              <a:rPr lang="ru-RU" b="1" dirty="0" smtClean="0"/>
              <a:t>Информированное согласие 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764704"/>
            <a:ext cx="8856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Пациент может дать согласие на предложенное имплантационное лечение только в том случае, если предварительно ему были детально разъяснены следующие темы: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628800"/>
            <a:ext cx="8568952" cy="5499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Альтернативы лечения</a:t>
            </a:r>
            <a:r>
              <a:rPr lang="en-US" b="1" dirty="0" smtClean="0"/>
              <a:t> </a:t>
            </a:r>
            <a:r>
              <a:rPr lang="en-US" dirty="0" smtClean="0"/>
              <a:t>- </a:t>
            </a:r>
            <a:r>
              <a:rPr lang="ru-RU" dirty="0" smtClean="0"/>
              <a:t>для решения конкретной проблемы лечения  может существовать несколько  способов (пример)</a:t>
            </a:r>
            <a:endParaRPr lang="en-US" dirty="0" smtClean="0"/>
          </a:p>
          <a:p>
            <a:endParaRPr lang="ru-RU" dirty="0" smtClean="0"/>
          </a:p>
          <a:p>
            <a:r>
              <a:rPr lang="ru-RU" b="1" dirty="0" smtClean="0"/>
              <a:t>Риски при имплантационной хирургии</a:t>
            </a:r>
            <a:r>
              <a:rPr lang="en-US" b="1" dirty="0" smtClean="0"/>
              <a:t> </a:t>
            </a:r>
            <a:r>
              <a:rPr lang="en-US" dirty="0" smtClean="0"/>
              <a:t>- </a:t>
            </a:r>
            <a:r>
              <a:rPr lang="ru-RU" dirty="0" smtClean="0"/>
              <a:t>любая хирургическая процедура содержит определенный риск в виде местных осложнений или нежелательных системных побочных эффектов. К местным осложнениям относится повреждение соседних анатомических структур (нервов, кровеносных сосудов, зубов, придаточных пазух). Пациент должен быть информирован также о возможности немедленных или отдаленных послеоперационных осложнений </a:t>
            </a:r>
            <a:r>
              <a:rPr lang="ru-RU" dirty="0" err="1" smtClean="0"/>
              <a:t>периимплантит</a:t>
            </a:r>
            <a:r>
              <a:rPr lang="ru-RU" dirty="0" smtClean="0"/>
              <a:t>, фрактура имплантата, опирающейся на имплантат ортопедической конструкции или ее части и т.д..</a:t>
            </a:r>
            <a:endParaRPr lang="en-US" dirty="0" smtClean="0"/>
          </a:p>
          <a:p>
            <a:r>
              <a:rPr lang="en-US" dirty="0" smtClean="0"/>
              <a:t> </a:t>
            </a:r>
            <a:endParaRPr lang="ru-RU" dirty="0" smtClean="0"/>
          </a:p>
          <a:p>
            <a:r>
              <a:rPr lang="ru-RU" b="1" dirty="0" smtClean="0"/>
              <a:t>Отдаленные прогнозы с имплантатами</a:t>
            </a:r>
            <a:r>
              <a:rPr lang="en-US" b="1" dirty="0" smtClean="0"/>
              <a:t> </a:t>
            </a:r>
            <a:r>
              <a:rPr lang="en-US" dirty="0" smtClean="0"/>
              <a:t>- </a:t>
            </a:r>
            <a:r>
              <a:rPr lang="ru-RU" dirty="0" smtClean="0"/>
              <a:t>основываясь на отдаленных результатах клинических исследований, </a:t>
            </a:r>
            <a:r>
              <a:rPr lang="ru-RU" dirty="0" err="1" smtClean="0"/>
              <a:t>хирург-имплантолог</a:t>
            </a:r>
            <a:r>
              <a:rPr lang="ru-RU" dirty="0" smtClean="0"/>
              <a:t> может дать оценку отдаленного прогноза определенной системы имплантатов и проинформировать об этом пациентов.</a:t>
            </a:r>
          </a:p>
          <a:p>
            <a:endParaRPr lang="ru-RU" dirty="0" smtClean="0"/>
          </a:p>
          <a:p>
            <a:r>
              <a:rPr lang="ru-RU" b="1" dirty="0" smtClean="0"/>
              <a:t>Стоимость - </a:t>
            </a:r>
            <a:r>
              <a:rPr lang="ru-RU" dirty="0" smtClean="0"/>
              <a:t>приблизительной стоимости предложенной имплантационной    терапии.</a:t>
            </a:r>
            <a:endParaRPr lang="ru-RU" b="1" dirty="0"/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8864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Диагностические мероприятия перед имплантацией зубов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21" y="3244334"/>
            <a:ext cx="28511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1052736"/>
            <a:ext cx="48810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Фотосессия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1556792"/>
            <a:ext cx="6048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Ортопантомограмма</a:t>
            </a:r>
            <a:r>
              <a:rPr lang="ru-RU" b="1" dirty="0" smtClean="0"/>
              <a:t>  (панорамный снимок )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2132856"/>
            <a:ext cx="57852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Компьютерная  томография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39552" y="2636912"/>
            <a:ext cx="46425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Анализы</a:t>
            </a:r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3140968"/>
            <a:ext cx="2376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Макетирование;    </a:t>
            </a:r>
            <a:endParaRPr lang="ru-RU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67544" y="3789040"/>
            <a:ext cx="56166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Диагностические модели:</a:t>
            </a:r>
            <a:endParaRPr lang="ru-RU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67544" y="4365104"/>
            <a:ext cx="55335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Хирургический шаблон:</a:t>
            </a:r>
            <a:endParaRPr lang="ru-RU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67544" y="4869160"/>
            <a:ext cx="59149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Компьютерное планирование:</a:t>
            </a:r>
          </a:p>
          <a:p>
            <a:endParaRPr lang="ru-RU" b="1" dirty="0" smtClean="0"/>
          </a:p>
          <a:p>
            <a:r>
              <a:rPr lang="ru-RU" b="1" dirty="0" err="1" smtClean="0"/>
              <a:t>Телерентгеногграфия</a:t>
            </a:r>
            <a:r>
              <a:rPr lang="ru-RU" b="1" dirty="0" smtClean="0"/>
              <a:t> ; </a:t>
            </a:r>
          </a:p>
          <a:p>
            <a:endParaRPr lang="ru-RU" b="1" dirty="0" smtClean="0"/>
          </a:p>
          <a:p>
            <a:r>
              <a:rPr lang="ru-RU" b="1" dirty="0" err="1" smtClean="0"/>
              <a:t>Термография</a:t>
            </a:r>
            <a:r>
              <a:rPr lang="ru-RU" b="1" dirty="0" smtClean="0"/>
              <a:t>.  </a:t>
            </a:r>
            <a:endParaRPr lang="ru-RU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355976" y="3105835"/>
            <a:ext cx="4788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Этот этап диагностики также называется   восковое моделирования  </a:t>
            </a:r>
            <a:endParaRPr lang="ru-RU" dirty="0"/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8013" cy="648072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err="1" smtClean="0"/>
              <a:t>Телерентгенограмма</a:t>
            </a:r>
            <a:endParaRPr lang="ru-RU" sz="3600" dirty="0" smtClean="0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692696"/>
            <a:ext cx="8856984" cy="5976664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endParaRPr lang="ru-RU" sz="2400" dirty="0" smtClean="0"/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ru-RU" dirty="0" smtClean="0"/>
              <a:t>      </a:t>
            </a:r>
            <a:r>
              <a:rPr lang="ru-RU" dirty="0" err="1" smtClean="0"/>
              <a:t>рентгеноснимок</a:t>
            </a:r>
            <a:r>
              <a:rPr lang="ru-RU" dirty="0" smtClean="0"/>
              <a:t> черепа, полученный при съемке головы исследуемого в профиль или фас. Профильная </a:t>
            </a:r>
            <a:r>
              <a:rPr lang="ru-RU" dirty="0" err="1" smtClean="0"/>
              <a:t>телерентгенограмма</a:t>
            </a:r>
            <a:r>
              <a:rPr lang="ru-RU" dirty="0" smtClean="0"/>
              <a:t> отражает черепно-лицевой скелет и контуры мягких тканей лица. Изучая </a:t>
            </a:r>
            <a:r>
              <a:rPr lang="ru-RU" dirty="0" err="1" smtClean="0"/>
              <a:t>телерентгенографический</a:t>
            </a:r>
            <a:r>
              <a:rPr lang="ru-RU" dirty="0" smtClean="0"/>
              <a:t> снимок, можно определить особенности роста и развития костей лица, локализацию их измененного роста. Сравнивая снимки до лечения, во время лечения и после, можно определить происходящие изменения в связи с </a:t>
            </a:r>
            <a:r>
              <a:rPr lang="ru-RU" dirty="0" err="1" smtClean="0"/>
              <a:t>ортодонтическим</a:t>
            </a:r>
            <a:r>
              <a:rPr lang="ru-RU" dirty="0" smtClean="0"/>
              <a:t> лечением.</a:t>
            </a: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029"/>
          <p:cNvSpPr txBox="1">
            <a:spLocks noGrp="1" noChangeArrowheads="1"/>
          </p:cNvSpPr>
          <p:nvPr>
            <p:ph type="title"/>
          </p:nvPr>
        </p:nvSpPr>
        <p:spPr>
          <a:xfrm>
            <a:off x="467544" y="0"/>
            <a:ext cx="8228013" cy="1144588"/>
          </a:xfrm>
        </p:spPr>
        <p:txBody>
          <a:bodyPr/>
          <a:lstStyle/>
          <a:p>
            <a:pPr eaLnBrk="1" hangingPunct="1"/>
            <a:r>
              <a:rPr lang="ru-RU" sz="3200" b="1" dirty="0" smtClean="0"/>
              <a:t>шаблон</a:t>
            </a:r>
            <a:endParaRPr lang="ru-RU" sz="3200" b="1" dirty="0" smtClean="0">
              <a:solidFill>
                <a:schemeClr val="tx1"/>
              </a:solidFill>
              <a:latin typeface="Arial" pitchFamily="34" charset="0"/>
              <a:cs typeface="Tahoma" pitchFamily="34" charset="0"/>
            </a:endParaRPr>
          </a:p>
        </p:txBody>
      </p:sp>
      <p:pic>
        <p:nvPicPr>
          <p:cNvPr id="5" name="Содержимое 4" descr="хирургический шаблон для имплантации зуба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24744"/>
            <a:ext cx="8784976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10" y="116631"/>
            <a:ext cx="7818464" cy="45719"/>
          </a:xfrm>
        </p:spPr>
        <p:txBody>
          <a:bodyPr/>
          <a:lstStyle/>
          <a:p>
            <a:endParaRPr lang="ru-RU" sz="7200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7159" y="260648"/>
            <a:ext cx="8429683" cy="6597352"/>
          </a:xfrm>
        </p:spPr>
        <p:txBody>
          <a:bodyPr/>
          <a:lstStyle/>
          <a:p>
            <a:r>
              <a:rPr lang="ru-RU" sz="1800" b="1" dirty="0" smtClean="0"/>
              <a:t>Список основных анализов:</a:t>
            </a:r>
          </a:p>
          <a:p>
            <a:r>
              <a:rPr lang="ru-RU" sz="1800" b="1" dirty="0" smtClean="0"/>
              <a:t>Клинический анализ крови</a:t>
            </a:r>
          </a:p>
          <a:p>
            <a:r>
              <a:rPr lang="ru-RU" sz="1800" b="1" dirty="0" smtClean="0"/>
              <a:t>Время свертывания, время кровотечения.</a:t>
            </a:r>
          </a:p>
          <a:p>
            <a:r>
              <a:rPr lang="ru-RU" sz="1800" b="1" dirty="0" smtClean="0"/>
              <a:t>Фибриноген.</a:t>
            </a:r>
          </a:p>
          <a:p>
            <a:r>
              <a:rPr lang="ru-RU" sz="1800" b="1" dirty="0" smtClean="0"/>
              <a:t>Протромбин, МНО.</a:t>
            </a:r>
          </a:p>
          <a:p>
            <a:r>
              <a:rPr lang="ru-RU" sz="1800" b="1" dirty="0" err="1" smtClean="0"/>
              <a:t>Тромбиновое</a:t>
            </a:r>
            <a:r>
              <a:rPr lang="ru-RU" sz="1800" b="1" dirty="0" smtClean="0"/>
              <a:t> время.</a:t>
            </a:r>
          </a:p>
          <a:p>
            <a:r>
              <a:rPr lang="ru-RU" sz="1800" b="1" dirty="0" smtClean="0"/>
              <a:t>Антитела к ВИЧ (HIV </a:t>
            </a:r>
            <a:r>
              <a:rPr lang="ru-RU" sz="1800" b="1" dirty="0" err="1" smtClean="0"/>
              <a:t>Ag</a:t>
            </a:r>
            <a:r>
              <a:rPr lang="ru-RU" sz="1800" b="1" dirty="0" smtClean="0"/>
              <a:t>/</a:t>
            </a:r>
            <a:r>
              <a:rPr lang="ru-RU" sz="1800" b="1" dirty="0" err="1" smtClean="0"/>
              <a:t>Ab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Combo</a:t>
            </a:r>
            <a:r>
              <a:rPr lang="ru-RU" sz="1800" b="1" dirty="0" smtClean="0"/>
              <a:t>), сифилис (</a:t>
            </a:r>
            <a:r>
              <a:rPr lang="ru-RU" sz="1800" b="1" dirty="0" err="1" smtClean="0"/>
              <a:t>атикардиолипиновый</a:t>
            </a:r>
            <a:r>
              <a:rPr lang="ru-RU" sz="1800" b="1" dirty="0" smtClean="0"/>
              <a:t> тест), поверхностный антиген вируса гепатита B, антитела к антигенам вируса гепатита C.</a:t>
            </a:r>
          </a:p>
          <a:p>
            <a:r>
              <a:rPr lang="ru-RU" sz="1800" b="1" dirty="0" smtClean="0"/>
              <a:t>Глюкоза крови.</a:t>
            </a:r>
          </a:p>
          <a:p>
            <a:r>
              <a:rPr lang="ru-RU" sz="1800" b="1" dirty="0" smtClean="0"/>
              <a:t>Биохимия крови (амилаза, билирубин прямой, общий, </a:t>
            </a:r>
            <a:r>
              <a:rPr lang="ru-RU" sz="1800" b="1" dirty="0" err="1" smtClean="0"/>
              <a:t>холестерол</a:t>
            </a:r>
            <a:r>
              <a:rPr lang="ru-RU" sz="1800" b="1" dirty="0" smtClean="0"/>
              <a:t>, </a:t>
            </a:r>
            <a:r>
              <a:rPr lang="ru-RU" sz="1800" b="1" dirty="0" err="1" smtClean="0"/>
              <a:t>трансаминазы</a:t>
            </a:r>
            <a:r>
              <a:rPr lang="ru-RU" sz="1800" b="1" dirty="0" smtClean="0"/>
              <a:t>, электролиты крови, фосфатаза щелочная, общий белок, </a:t>
            </a:r>
            <a:r>
              <a:rPr lang="ru-RU" sz="1800" b="1" dirty="0" err="1" smtClean="0"/>
              <a:t>креатинин</a:t>
            </a:r>
            <a:r>
              <a:rPr lang="ru-RU" sz="1800" b="1" dirty="0" smtClean="0"/>
              <a:t>, мочевина).</a:t>
            </a:r>
          </a:p>
          <a:p>
            <a:r>
              <a:rPr lang="ru-RU" sz="1800" b="1" dirty="0" smtClean="0"/>
              <a:t>Анализ мочи общий.</a:t>
            </a:r>
          </a:p>
          <a:p>
            <a:r>
              <a:rPr lang="ru-RU" sz="1800" b="1" dirty="0" smtClean="0"/>
              <a:t>Лечащий врач может рекомендовать дополнительно консультации специалистов, инструментальные, лабораторные обследования. Показания определяются в каждом случае индивидуально с учетом сопутствующих заболеваний.</a:t>
            </a:r>
            <a:endParaRPr lang="ru-RU" sz="1800" b="1" dirty="0"/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/>
              <a:t>ТЕРМОГРАФИЯ</a:t>
            </a:r>
            <a:r>
              <a:rPr lang="ru-RU" sz="2000" dirty="0" smtClean="0"/>
              <a:t> (тепловидение) - метод диагностики, основанный на дистанционной или контактной регистрации теплового (инфракрасного) излучения, испускаемого поверхностью тела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60649"/>
            <a:ext cx="80724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tx2"/>
                </a:solidFill>
              </a:rPr>
              <a:t>                 медикаменты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908720"/>
            <a:ext cx="77048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Арсенал, которым современный анестезиолог располагает для удовлетворения столь разнообразных и многочисленных требований, велик. Пойдем по пути от простого к сложному.</a:t>
            </a:r>
          </a:p>
          <a:p>
            <a:r>
              <a:rPr lang="ru-RU" dirty="0" smtClean="0"/>
              <a:t> </a:t>
            </a:r>
          </a:p>
          <a:p>
            <a:r>
              <a:rPr lang="ru-RU" b="1" dirty="0" err="1" smtClean="0"/>
              <a:t>Премедикация</a:t>
            </a:r>
            <a:r>
              <a:rPr lang="ru-RU" b="1" dirty="0" smtClean="0"/>
              <a:t> - </a:t>
            </a:r>
            <a:r>
              <a:rPr lang="ru-RU" dirty="0" smtClean="0"/>
              <a:t> снижение эмоционального возбуждения;</a:t>
            </a:r>
            <a:endParaRPr lang="ru-RU" b="1" dirty="0" smtClean="0"/>
          </a:p>
          <a:p>
            <a:endParaRPr lang="ru-RU" dirty="0" smtClean="0"/>
          </a:p>
          <a:p>
            <a:r>
              <a:rPr lang="ru-RU" b="1" dirty="0" smtClean="0"/>
              <a:t> Местная анестезия – (Анестетики)</a:t>
            </a:r>
          </a:p>
          <a:p>
            <a:endParaRPr lang="ru-RU" b="1" dirty="0" smtClean="0"/>
          </a:p>
          <a:p>
            <a:r>
              <a:rPr lang="ru-RU" b="1" dirty="0" smtClean="0"/>
              <a:t> Общая анестезия  - </a:t>
            </a:r>
            <a:r>
              <a:rPr lang="ru-RU" dirty="0" smtClean="0"/>
              <a:t>В действительности при общем наркозе нужно не только усыпить больного, важно еще и обеспечить нормальное дыхание, кровообращение, устранить боль и расслабить мышцы, которые в напряженном состоянии мешают работать хирургу. Таким образом, общий наркоз представляет собой некий тип медикаментозной, легко управляемой комы, из которой больной может быть выведен в любой момент.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8013" cy="1080120"/>
          </a:xfrm>
        </p:spPr>
        <p:txBody>
          <a:bodyPr/>
          <a:lstStyle/>
          <a:p>
            <a:r>
              <a:rPr lang="ru-RU" sz="2400" b="1" cap="all" dirty="0" smtClean="0"/>
              <a:t>ИНСТРУМЕНТЫ ДЛЯ ДЕНТАЛЬНОЙ ИМПЛАНТАЦИИ</a:t>
            </a:r>
            <a:r>
              <a:rPr lang="ru-RU" cap="all" dirty="0" smtClean="0"/>
              <a:t/>
            </a:r>
            <a:br>
              <a:rPr lang="ru-RU" cap="all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   Одним из основополагающих принципов имплантации является </a:t>
            </a:r>
            <a:r>
              <a:rPr lang="ru-RU" sz="2800" dirty="0" err="1" smtClean="0"/>
              <a:t>атравматичная</a:t>
            </a:r>
            <a:r>
              <a:rPr lang="ru-RU" sz="2800" dirty="0" smtClean="0"/>
              <a:t> подготовка костного ложа имплантата и его корректная установка. Обеспечить этот принцип можно только при использовании инструментов, специально предназначенных для препарирования костной ткани и окончательного формирования костного ложа, соответствующего форме и размерам устанавливаемого имплантата.</a:t>
            </a:r>
            <a:endParaRPr lang="ru-RU" sz="2800" dirty="0"/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8013" cy="584182"/>
          </a:xfrm>
        </p:spPr>
        <p:txBody>
          <a:bodyPr/>
          <a:lstStyle/>
          <a:p>
            <a:r>
              <a:rPr lang="ru-RU" sz="2400" b="1" dirty="0" smtClean="0"/>
              <a:t>ИНСТРУМЕНТЫ И ПРИНЦИПЫ ПРЕПАРИРОВАНИЯ КОСТНОГО ЛОЖА</a:t>
            </a:r>
            <a:r>
              <a:rPr lang="ru-RU" sz="2800" b="1" dirty="0" smtClean="0"/>
              <a:t> 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196750"/>
            <a:ext cx="85689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Маркировка места для препарирования. Для этой цели может использоваться </a:t>
            </a:r>
            <a:r>
              <a:rPr lang="ru-RU" sz="2400" dirty="0" err="1" smtClean="0"/>
              <a:t>шаровидая</a:t>
            </a:r>
            <a:r>
              <a:rPr lang="ru-RU" sz="2400" dirty="0" smtClean="0"/>
              <a:t> фреза, которой формируют небольшое углубление. Следует избегать погружения всей рабочей части этого инструмента в глубь компактного слоя, так как. шаровидная фреза не рассчитана на препарирование канала в кости, не обеспечивает эффективный отвод костной стружки и даже при орошении зоны сверления охлаждающим раствором при умеренных скоростях вращения может вызвать перегрев кости. Маркировку места для препарирования можно не проводить, если применять сверло с острым углом заточки. В этом случае одновременно проводится маркировка и препарирование направляющего канала в кости.</a:t>
            </a:r>
            <a:endParaRPr lang="ru-RU" sz="2400" dirty="0"/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G:\DCIM\105_PANA\P10509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7158" y="1305342"/>
            <a:ext cx="85725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Для успешной и долговечной реабилитации ротовой полости путем постановки зубных имплантатов абсолютно необходимо составить план лечения. Каждый пациент, для которого предполагается возможность имплантационной терапии, нуждается в тщательном взвешивании показаний и противопоказаний, что является одним из важнейших шагов при составлении плана лечения. Поэтому хирург- </a:t>
            </a:r>
            <a:r>
              <a:rPr lang="ru-RU" sz="2800" dirty="0" err="1" smtClean="0"/>
              <a:t>имплантолог</a:t>
            </a:r>
            <a:r>
              <a:rPr lang="ru-RU" sz="2800" dirty="0" smtClean="0"/>
              <a:t> должен обладать исчерпывающими знаниями о показаниях и противопоказаниях к применению имплантатов.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60648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   планирования дентальной имплантации</a:t>
            </a:r>
            <a:endParaRPr lang="ru-RU" sz="2800" b="1" dirty="0"/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https://mazakfiles.blob.core.windows.net/web-site/image/8f4564394478409b805604414c72024c/Part_Medical_Screws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0"/>
            <a:ext cx="67687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8013" cy="908720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Все манипуляции  ведутся с применением обезболивания.</a:t>
            </a:r>
            <a:endParaRPr lang="ru-RU" sz="3600" dirty="0"/>
          </a:p>
        </p:txBody>
      </p:sp>
      <p:pic>
        <p:nvPicPr>
          <p:cNvPr id="3" name="Picture 2" descr="C:\Users\Работа\Desktop\шприцы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132856"/>
            <a:ext cx="4355976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Users\Pavel\Downloads\Общий вид карпуд для анестезии в стоматологи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2132857"/>
            <a:ext cx="4464496" cy="3528391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8013" cy="720080"/>
          </a:xfrm>
        </p:spPr>
        <p:txBody>
          <a:bodyPr/>
          <a:lstStyle/>
          <a:p>
            <a:r>
              <a:rPr lang="ru-RU" b="1" dirty="0" smtClean="0"/>
              <a:t> </a:t>
            </a:r>
            <a:r>
              <a:rPr lang="ru-RU" sz="2800" b="1" dirty="0" smtClean="0"/>
              <a:t>Алгоритм дентальной имплантации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908720"/>
            <a:ext cx="889248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Для хирургического этапа дентальной имплантации необходимы следующие инструменты: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000" b="1" dirty="0" smtClean="0"/>
              <a:t>- скальпель;</a:t>
            </a:r>
          </a:p>
          <a:p>
            <a:r>
              <a:rPr lang="ru-RU" sz="2000" b="1" dirty="0" smtClean="0"/>
              <a:t>- распатор;</a:t>
            </a:r>
          </a:p>
          <a:p>
            <a:r>
              <a:rPr lang="ru-RU" sz="2000" b="1" dirty="0" smtClean="0"/>
              <a:t>- крючок </a:t>
            </a:r>
            <a:r>
              <a:rPr lang="ru-RU" sz="2000" b="1" dirty="0" err="1" smtClean="0"/>
              <a:t>Фарабефа</a:t>
            </a:r>
            <a:r>
              <a:rPr lang="ru-RU" sz="2000" b="1" dirty="0" smtClean="0"/>
              <a:t>;</a:t>
            </a:r>
          </a:p>
          <a:p>
            <a:r>
              <a:rPr lang="ru-RU" sz="2000" b="1" dirty="0" smtClean="0"/>
              <a:t>- двузубый острый крючок;</a:t>
            </a:r>
          </a:p>
          <a:p>
            <a:r>
              <a:rPr lang="ru-RU" sz="2000" b="1" dirty="0" smtClean="0"/>
              <a:t>- шаровидный бор;</a:t>
            </a:r>
          </a:p>
          <a:p>
            <a:r>
              <a:rPr lang="ru-RU" sz="2000" b="1" dirty="0" smtClean="0"/>
              <a:t>- направляющие сверла;</a:t>
            </a:r>
          </a:p>
          <a:p>
            <a:r>
              <a:rPr lang="ru-RU" sz="2000" b="1" dirty="0" smtClean="0"/>
              <a:t>- перфоратор (</a:t>
            </a:r>
            <a:r>
              <a:rPr lang="ru-RU" sz="2000" b="1" dirty="0" err="1" smtClean="0"/>
              <a:t>мукотом</a:t>
            </a:r>
            <a:r>
              <a:rPr lang="ru-RU" sz="2000" b="1" dirty="0" smtClean="0"/>
              <a:t>);</a:t>
            </a:r>
          </a:p>
          <a:p>
            <a:r>
              <a:rPr lang="ru-RU" sz="2000" b="1" dirty="0" smtClean="0"/>
              <a:t>- ориентировочный штифт;</a:t>
            </a:r>
          </a:p>
          <a:p>
            <a:r>
              <a:rPr lang="ru-RU" sz="2000" b="1" dirty="0" smtClean="0"/>
              <a:t>- адаптерный метчик;</a:t>
            </a:r>
          </a:p>
          <a:p>
            <a:r>
              <a:rPr lang="ru-RU" sz="2000" b="1" dirty="0" smtClean="0"/>
              <a:t>- глубиномер;</a:t>
            </a:r>
          </a:p>
          <a:p>
            <a:r>
              <a:rPr lang="ru-RU" sz="2000" b="1" dirty="0" smtClean="0"/>
              <a:t>- спиральные сверла;</a:t>
            </a:r>
          </a:p>
          <a:p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860032" y="2060848"/>
            <a:ext cx="428396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- профильные сверла;</a:t>
            </a:r>
          </a:p>
          <a:p>
            <a:r>
              <a:rPr lang="ru-RU" sz="2000" b="1" dirty="0" smtClean="0"/>
              <a:t>- метчики;</a:t>
            </a:r>
          </a:p>
          <a:p>
            <a:r>
              <a:rPr lang="ru-RU" sz="2000" b="1" dirty="0" smtClean="0"/>
              <a:t>- ключ-трещотка (</a:t>
            </a:r>
            <a:r>
              <a:rPr lang="ru-RU" sz="2000" b="1" dirty="0" err="1" smtClean="0"/>
              <a:t>имплантовод</a:t>
            </a:r>
            <a:r>
              <a:rPr lang="ru-RU" sz="2000" b="1" dirty="0" smtClean="0"/>
              <a:t> динамометрический);</a:t>
            </a:r>
          </a:p>
          <a:p>
            <a:r>
              <a:rPr lang="ru-RU" sz="2000" b="1" dirty="0" smtClean="0"/>
              <a:t>- отвертка;</a:t>
            </a:r>
          </a:p>
          <a:p>
            <a:r>
              <a:rPr lang="ru-RU" sz="2000" b="1" dirty="0" smtClean="0"/>
              <a:t>- заглушка;</a:t>
            </a:r>
          </a:p>
          <a:p>
            <a:r>
              <a:rPr lang="ru-RU" sz="2000" b="1" dirty="0" smtClean="0"/>
              <a:t>- формирователь десны;</a:t>
            </a:r>
          </a:p>
          <a:p>
            <a:r>
              <a:rPr lang="ru-RU" sz="2000" b="1" dirty="0" smtClean="0"/>
              <a:t>- иглодержатель;</a:t>
            </a:r>
          </a:p>
          <a:p>
            <a:r>
              <a:rPr lang="ru-RU" sz="2000" b="1" dirty="0" smtClean="0"/>
              <a:t>- ножницы;</a:t>
            </a:r>
          </a:p>
          <a:p>
            <a:r>
              <a:rPr lang="ru-RU" sz="2000" b="1" dirty="0" smtClean="0"/>
              <a:t>- хирургический шаблон с гильзами для сверления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029"/>
          <p:cNvSpPr txBox="1">
            <a:spLocks noGrp="1" noChangeArrowheads="1"/>
          </p:cNvSpPr>
          <p:nvPr>
            <p:ph type="title"/>
          </p:nvPr>
        </p:nvSpPr>
        <p:spPr>
          <a:xfrm>
            <a:off x="467544" y="0"/>
            <a:ext cx="8228013" cy="1144588"/>
          </a:xfrm>
        </p:spPr>
        <p:txBody>
          <a:bodyPr/>
          <a:lstStyle/>
          <a:p>
            <a:pPr eaLnBrk="1" hangingPunct="1"/>
            <a:r>
              <a:rPr lang="ru-RU" sz="3200" b="1" dirty="0" smtClean="0"/>
              <a:t>шаблон</a:t>
            </a:r>
            <a:endParaRPr lang="ru-RU" sz="3200" b="1" dirty="0" smtClean="0">
              <a:solidFill>
                <a:schemeClr val="tx1"/>
              </a:solidFill>
              <a:latin typeface="Arial" pitchFamily="34" charset="0"/>
              <a:cs typeface="Tahoma" pitchFamily="34" charset="0"/>
            </a:endParaRPr>
          </a:p>
        </p:txBody>
      </p:sp>
      <p:pic>
        <p:nvPicPr>
          <p:cNvPr id="5" name="Содержимое 4" descr="хирургический шаблон для имплантации зуба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24744"/>
            <a:ext cx="8784976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лекция на 24.11.15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DCIM\105_PANA\P10509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G:\DCIM\105_PANA\P10509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G:\DCIM\105_PANA\P10509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u="sng" dirty="0" smtClean="0"/>
              <a:t/>
            </a:r>
            <a:br>
              <a:rPr lang="ru-RU" sz="2800" u="sng" dirty="0" smtClean="0"/>
            </a:br>
            <a:r>
              <a:rPr lang="ru-RU" sz="2800" u="sng" dirty="0" smtClean="0"/>
              <a:t/>
            </a:r>
            <a:br>
              <a:rPr lang="ru-RU" sz="2800" u="sng" dirty="0" smtClean="0"/>
            </a:br>
            <a:r>
              <a:rPr lang="ru-RU" sz="2800" u="sng" dirty="0" smtClean="0"/>
              <a:t/>
            </a:r>
            <a:br>
              <a:rPr lang="ru-RU" sz="2800" u="sng" dirty="0" smtClean="0"/>
            </a:br>
            <a:r>
              <a:rPr lang="ru-RU" sz="2800" u="sng" dirty="0" smtClean="0"/>
              <a:t/>
            </a:r>
            <a:br>
              <a:rPr lang="ru-RU" sz="2800" u="sng" dirty="0" smtClean="0"/>
            </a:br>
            <a:r>
              <a:rPr lang="ru-RU" sz="2800" u="sng" dirty="0" smtClean="0"/>
              <a:t/>
            </a:r>
            <a:br>
              <a:rPr lang="ru-RU" sz="2800" u="sng" dirty="0" smtClean="0"/>
            </a:br>
            <a:endParaRPr lang="ru-RU" dirty="0"/>
          </a:p>
        </p:txBody>
      </p:sp>
      <p:pic>
        <p:nvPicPr>
          <p:cNvPr id="8194" name="Picture 2" descr="F:\лекция на 24.11.15\imp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36496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8013" cy="1196752"/>
          </a:xfrm>
        </p:spPr>
        <p:txBody>
          <a:bodyPr/>
          <a:lstStyle/>
          <a:p>
            <a:r>
              <a:rPr lang="ru-RU" dirty="0" err="1" smtClean="0"/>
              <a:t>Остеопластические</a:t>
            </a:r>
            <a:r>
              <a:rPr lang="ru-RU" dirty="0" smtClean="0"/>
              <a:t> материалы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052737"/>
            <a:ext cx="828092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/>
              <a:t>Остеонейтральные</a:t>
            </a:r>
            <a:r>
              <a:rPr lang="ru-RU" sz="2000" b="1" dirty="0" smtClean="0"/>
              <a:t> имплантаты - </a:t>
            </a:r>
            <a:r>
              <a:rPr lang="ru-RU" sz="2000" dirty="0" smtClean="0"/>
              <a:t>Аллопластические материалы </a:t>
            </a:r>
            <a:r>
              <a:rPr lang="ru-RU" sz="2000" i="1" dirty="0" smtClean="0"/>
              <a:t>(абсолютно инертные имплантаты, которые используются только для заполнения пространства. Характеризуются как биологически совместимые чужеродные тела в тканях, которые не являются опорой для новой кости)</a:t>
            </a:r>
            <a:r>
              <a:rPr lang="ru-RU" sz="2000" b="1" dirty="0" smtClean="0"/>
              <a:t>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3284984"/>
            <a:ext cx="81369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2400" dirty="0" smtClean="0"/>
              <a:t>рассасывающиеся (</a:t>
            </a:r>
            <a:r>
              <a:rPr lang="ru-RU" sz="2400" dirty="0" err="1" smtClean="0"/>
              <a:t>β-трикальцийфотфат</a:t>
            </a:r>
            <a:r>
              <a:rPr lang="ru-RU" sz="2400" dirty="0" smtClean="0"/>
              <a:t>)</a:t>
            </a:r>
          </a:p>
          <a:p>
            <a:pPr>
              <a:buFontTx/>
              <a:buChar char="-"/>
            </a:pPr>
            <a:endParaRPr lang="ru-RU" sz="2400" dirty="0" smtClean="0"/>
          </a:p>
          <a:p>
            <a:pPr>
              <a:buFontTx/>
              <a:buChar char="-"/>
            </a:pPr>
            <a:r>
              <a:rPr lang="ru-RU" sz="2400" dirty="0" smtClean="0"/>
              <a:t>  </a:t>
            </a:r>
            <a:r>
              <a:rPr lang="ru-RU" sz="2400" dirty="0" err="1" smtClean="0"/>
              <a:t>нерассасывающиеся</a:t>
            </a:r>
            <a:r>
              <a:rPr lang="ru-RU" sz="2400" dirty="0" smtClean="0"/>
              <a:t> (</a:t>
            </a:r>
            <a:r>
              <a:rPr lang="ru-RU" sz="2400" dirty="0" err="1" smtClean="0"/>
              <a:t>дурапатит</a:t>
            </a:r>
            <a:r>
              <a:rPr lang="ru-RU" sz="2400" dirty="0" smtClean="0"/>
              <a:t>; непористый </a:t>
            </a:r>
            <a:r>
              <a:rPr lang="ru-RU" sz="2400" dirty="0" err="1" smtClean="0"/>
              <a:t>гидроксиапатит</a:t>
            </a:r>
            <a:r>
              <a:rPr lang="ru-RU" sz="2400" dirty="0" smtClean="0"/>
              <a:t>;      </a:t>
            </a:r>
            <a:r>
              <a:rPr lang="ru-RU" sz="2400" dirty="0" err="1" smtClean="0"/>
              <a:t>интерпор</a:t>
            </a:r>
            <a:r>
              <a:rPr lang="ru-RU" sz="2400" dirty="0" smtClean="0"/>
              <a:t>;   </a:t>
            </a:r>
            <a:r>
              <a:rPr lang="ru-RU" sz="2400" dirty="0" err="1" smtClean="0"/>
              <a:t>пермаридж</a:t>
            </a:r>
            <a:r>
              <a:rPr lang="ru-RU" sz="2400" dirty="0" smtClean="0"/>
              <a:t>;  </a:t>
            </a:r>
            <a:r>
              <a:rPr lang="ru-RU" sz="2400" dirty="0" err="1" smtClean="0"/>
              <a:t>Остеограф</a:t>
            </a:r>
            <a:r>
              <a:rPr lang="ru-RU" sz="2400" dirty="0" smtClean="0"/>
              <a:t>    D; HTR-полимер)</a:t>
            </a:r>
          </a:p>
          <a:p>
            <a:pPr>
              <a:buFontTx/>
              <a:buChar char="-"/>
            </a:pPr>
            <a:endParaRPr lang="ru-RU" sz="2400" dirty="0" smtClean="0"/>
          </a:p>
          <a:p>
            <a:r>
              <a:rPr lang="ru-RU" sz="2400" dirty="0" smtClean="0"/>
              <a:t>-  металлические (дентальные </a:t>
            </a:r>
            <a:r>
              <a:rPr lang="ru-RU" sz="2400" dirty="0" err="1" smtClean="0"/>
              <a:t>имплантаты;фиксирующие</a:t>
            </a:r>
            <a:r>
              <a:rPr lang="ru-RU" sz="2400" dirty="0" smtClean="0"/>
              <a:t> винты и пластины, применяемые в ЧЛХ)</a:t>
            </a:r>
            <a:endParaRPr lang="ru-RU" sz="2400" dirty="0"/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285728"/>
            <a:ext cx="80724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           Общие и медицинские аспекты 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980728"/>
            <a:ext cx="885698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Перед любым стоматологическим или хирургическим вмешательством должен быть проведен сбор анамнеза пациента. Сведения о прежних или текущих заболеваниях, операциях и медикаментозном лечении помогают идентифицировать так называемых "пациентов риска". Если возникают сомнения, то следует проконсультироваться с семейным лечащим врачом или врачом-специалистом для дальнейшего выяснения ситуации.</a:t>
            </a:r>
          </a:p>
          <a:p>
            <a:r>
              <a:rPr lang="ru-RU" sz="2800" dirty="0" smtClean="0"/>
              <a:t>Общей предпосылкой к применению имплантатов является способность организма пациента к нормальному, без помех, заживлению ран.</a:t>
            </a:r>
            <a:endParaRPr lang="ru-RU" sz="2800" dirty="0"/>
          </a:p>
        </p:txBody>
      </p:sp>
    </p:spTree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8013" cy="1052736"/>
          </a:xfrm>
        </p:spPr>
        <p:txBody>
          <a:bodyPr/>
          <a:lstStyle/>
          <a:p>
            <a:r>
              <a:rPr lang="ru-RU" sz="3200" b="1" dirty="0" err="1" smtClean="0"/>
              <a:t>Остеоиндуктивные</a:t>
            </a:r>
            <a:r>
              <a:rPr lang="ru-RU" sz="3200" b="1" dirty="0" smtClean="0"/>
              <a:t> имплантаты</a:t>
            </a:r>
            <a:r>
              <a:rPr lang="ru-RU" b="1" dirty="0" smtClean="0"/>
              <a:t>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980728"/>
            <a:ext cx="813690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/>
              <a:t>(</a:t>
            </a:r>
            <a:r>
              <a:rPr lang="ru-RU" sz="2000" i="1" dirty="0" err="1" smtClean="0"/>
              <a:t>Остеоиндукция</a:t>
            </a:r>
            <a:r>
              <a:rPr lang="ru-RU" sz="2000" i="1" dirty="0" smtClean="0"/>
              <a:t> – способность материала вызывать </a:t>
            </a:r>
            <a:r>
              <a:rPr lang="ru-RU" sz="2000" i="1" dirty="0" err="1" smtClean="0"/>
              <a:t>остеогенез</a:t>
            </a:r>
            <a:r>
              <a:rPr lang="ru-RU" sz="2000" i="1" dirty="0" smtClean="0"/>
              <a:t>, </a:t>
            </a:r>
            <a:r>
              <a:rPr lang="ru-RU" sz="2000" i="1" dirty="0" err="1" smtClean="0"/>
              <a:t>цементогенез</a:t>
            </a:r>
            <a:r>
              <a:rPr lang="ru-RU" sz="2000" i="1" dirty="0" smtClean="0"/>
              <a:t>, рост </a:t>
            </a:r>
            <a:r>
              <a:rPr lang="ru-RU" sz="2000" i="1" dirty="0" err="1" smtClean="0"/>
              <a:t>пародонтальной</a:t>
            </a:r>
            <a:r>
              <a:rPr lang="ru-RU" sz="2000" i="1" dirty="0" smtClean="0"/>
              <a:t> связки)</a:t>
            </a:r>
            <a:endParaRPr lang="ru-RU" sz="2000" dirty="0" smtClean="0"/>
          </a:p>
          <a:p>
            <a:r>
              <a:rPr lang="ru-RU" sz="2000" dirty="0" err="1" smtClean="0"/>
              <a:t>Аутотрансплантаты</a:t>
            </a:r>
            <a:endParaRPr lang="ru-RU" sz="2000" dirty="0" smtClean="0"/>
          </a:p>
          <a:p>
            <a:endParaRPr lang="ru-RU" sz="2000" dirty="0" smtClean="0"/>
          </a:p>
          <a:p>
            <a:pPr lvl="1"/>
            <a:r>
              <a:rPr lang="ru-RU" sz="2000" dirty="0" smtClean="0"/>
              <a:t>-</a:t>
            </a:r>
            <a:r>
              <a:rPr lang="ru-RU" sz="2000" dirty="0" err="1" smtClean="0"/>
              <a:t>Внеротовые</a:t>
            </a:r>
            <a:r>
              <a:rPr lang="ru-RU" sz="2000" dirty="0" smtClean="0"/>
              <a:t> (свежие и замороженные)</a:t>
            </a:r>
          </a:p>
          <a:p>
            <a:pPr lvl="2"/>
            <a:r>
              <a:rPr lang="ru-RU" sz="2000" dirty="0" err="1" smtClean="0"/>
              <a:t>повздошная</a:t>
            </a:r>
            <a:r>
              <a:rPr lang="ru-RU" sz="2000" dirty="0" smtClean="0"/>
              <a:t> кость,  бедро</a:t>
            </a:r>
          </a:p>
          <a:p>
            <a:pPr lvl="2"/>
            <a:endParaRPr lang="ru-RU" sz="2000" dirty="0" smtClean="0"/>
          </a:p>
          <a:p>
            <a:pPr lvl="1"/>
            <a:r>
              <a:rPr lang="ru-RU" sz="2000" dirty="0" err="1" smtClean="0"/>
              <a:t>Внутриротовые</a:t>
            </a:r>
            <a:endParaRPr lang="ru-RU" sz="2000" dirty="0" smtClean="0"/>
          </a:p>
          <a:p>
            <a:pPr lvl="1"/>
            <a:endParaRPr lang="ru-RU" sz="2000" dirty="0" smtClean="0"/>
          </a:p>
          <a:p>
            <a:pPr lvl="2"/>
            <a:r>
              <a:rPr lang="ru-RU" sz="2000" dirty="0" smtClean="0"/>
              <a:t>Костный сгусток, костная </a:t>
            </a:r>
            <a:r>
              <a:rPr lang="ru-RU" sz="2000" dirty="0" err="1" smtClean="0"/>
              <a:t>смесь,бугры</a:t>
            </a:r>
            <a:r>
              <a:rPr lang="ru-RU" sz="2000" dirty="0" smtClean="0"/>
              <a:t> верхней челюсти,</a:t>
            </a:r>
          </a:p>
          <a:p>
            <a:pPr lvl="2"/>
            <a:r>
              <a:rPr lang="ru-RU" sz="2000" dirty="0" smtClean="0"/>
              <a:t>зоны экстракции, область подбородка,</a:t>
            </a:r>
          </a:p>
          <a:p>
            <a:pPr lvl="2"/>
            <a:r>
              <a:rPr lang="ru-RU" sz="2000" dirty="0" smtClean="0"/>
              <a:t>тело и ветвь нижней челюсти (</a:t>
            </a:r>
            <a:r>
              <a:rPr lang="ru-RU" sz="2000" dirty="0" err="1" smtClean="0"/>
              <a:t>ретромолярная</a:t>
            </a:r>
            <a:r>
              <a:rPr lang="ru-RU" sz="2000" dirty="0" smtClean="0"/>
              <a:t> область).</a:t>
            </a:r>
          </a:p>
          <a:p>
            <a:pPr lvl="2"/>
            <a:endParaRPr lang="ru-RU" sz="2000" dirty="0" smtClean="0"/>
          </a:p>
          <a:p>
            <a:r>
              <a:rPr lang="ru-RU" sz="2000" dirty="0" smtClean="0"/>
              <a:t>       </a:t>
            </a:r>
            <a:r>
              <a:rPr lang="ru-RU" sz="2000" dirty="0" err="1" smtClean="0"/>
              <a:t>Аллоимплантаты</a:t>
            </a:r>
            <a:endParaRPr lang="ru-RU" sz="2000" dirty="0" smtClean="0"/>
          </a:p>
          <a:p>
            <a:r>
              <a:rPr lang="ru-RU" sz="2000" dirty="0" smtClean="0"/>
              <a:t>   -  </a:t>
            </a:r>
            <a:r>
              <a:rPr lang="ru-RU" sz="2000" dirty="0" err="1" smtClean="0"/>
              <a:t>Аллоимплантат</a:t>
            </a:r>
            <a:r>
              <a:rPr lang="ru-RU" sz="2000" dirty="0" smtClean="0"/>
              <a:t> деминерализованной </a:t>
            </a:r>
            <a:r>
              <a:rPr lang="ru-RU" sz="2000" dirty="0" err="1" smtClean="0"/>
              <a:t>лиофилизированной</a:t>
            </a:r>
            <a:r>
              <a:rPr lang="ru-RU" sz="2000" dirty="0" smtClean="0"/>
              <a:t> кости - АДЛК</a:t>
            </a:r>
          </a:p>
          <a:p>
            <a:r>
              <a:rPr lang="ru-RU" sz="2000" dirty="0" smtClean="0"/>
              <a:t>  -   </a:t>
            </a:r>
            <a:r>
              <a:rPr lang="ru-RU" sz="2000" dirty="0" err="1" smtClean="0"/>
              <a:t>Аллоимплантат</a:t>
            </a:r>
            <a:r>
              <a:rPr lang="ru-RU" sz="2000" dirty="0" smtClean="0"/>
              <a:t> </a:t>
            </a:r>
            <a:r>
              <a:rPr lang="ru-RU" sz="2000" dirty="0" err="1" smtClean="0"/>
              <a:t>лиофилизированной</a:t>
            </a:r>
            <a:r>
              <a:rPr lang="ru-RU" sz="2000" dirty="0" smtClean="0"/>
              <a:t> кости – АЛК</a:t>
            </a:r>
            <a:endParaRPr lang="ru-RU" sz="2000" dirty="0"/>
          </a:p>
        </p:txBody>
      </p:sp>
    </p:spTree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8013" cy="764704"/>
          </a:xfrm>
        </p:spPr>
        <p:txBody>
          <a:bodyPr/>
          <a:lstStyle/>
          <a:p>
            <a:r>
              <a:rPr lang="ru-RU" sz="2400" b="1" dirty="0" err="1" smtClean="0"/>
              <a:t>Остеокондуктивные</a:t>
            </a:r>
            <a:r>
              <a:rPr lang="ru-RU" sz="2400" b="1" dirty="0" smtClean="0"/>
              <a:t> имплантаты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764704"/>
            <a:ext cx="85689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/>
              <a:t>(</a:t>
            </a:r>
            <a:r>
              <a:rPr lang="ru-RU" sz="2000" i="1" dirty="0" err="1" smtClean="0"/>
              <a:t>Остеокондукция</a:t>
            </a:r>
            <a:r>
              <a:rPr lang="ru-RU" sz="2000" i="1" dirty="0" smtClean="0"/>
              <a:t> – способность играть роль пассивного матрикса для новой кости)</a:t>
            </a:r>
            <a:endParaRPr lang="ru-RU" sz="2000" dirty="0" smtClean="0"/>
          </a:p>
          <a:p>
            <a:r>
              <a:rPr lang="ru-RU" sz="2000" dirty="0" err="1" smtClean="0"/>
              <a:t>Аллогенные</a:t>
            </a:r>
            <a:r>
              <a:rPr lang="ru-RU" sz="2000" dirty="0" smtClean="0"/>
              <a:t> материалы</a:t>
            </a:r>
          </a:p>
          <a:p>
            <a:pPr lvl="1"/>
            <a:r>
              <a:rPr lang="ru-RU" sz="2000" dirty="0" smtClean="0"/>
              <a:t>с органическим матриксом</a:t>
            </a:r>
          </a:p>
          <a:p>
            <a:pPr lvl="2"/>
            <a:r>
              <a:rPr lang="ru-RU" sz="2000" dirty="0" err="1" smtClean="0"/>
              <a:t>Аллоимплантат</a:t>
            </a:r>
            <a:r>
              <a:rPr lang="ru-RU" sz="2000" dirty="0" smtClean="0"/>
              <a:t> </a:t>
            </a:r>
            <a:r>
              <a:rPr lang="ru-RU" sz="2000" dirty="0" err="1" smtClean="0"/>
              <a:t>лиофилизированной</a:t>
            </a:r>
            <a:r>
              <a:rPr lang="ru-RU" sz="2000" dirty="0" smtClean="0"/>
              <a:t> кости – АЛК</a:t>
            </a:r>
          </a:p>
          <a:p>
            <a:pPr lvl="2"/>
            <a:r>
              <a:rPr lang="ru-RU" sz="2000" dirty="0" err="1" smtClean="0"/>
              <a:t>Аллоимплантат</a:t>
            </a:r>
            <a:r>
              <a:rPr lang="ru-RU" sz="2000" dirty="0" smtClean="0"/>
              <a:t> деминерализованной </a:t>
            </a:r>
            <a:r>
              <a:rPr lang="ru-RU" sz="2000" dirty="0" err="1" smtClean="0"/>
              <a:t>лиофилизированной</a:t>
            </a:r>
            <a:r>
              <a:rPr lang="ru-RU" sz="2000" dirty="0" smtClean="0"/>
              <a:t> кости - АДЛК</a:t>
            </a:r>
          </a:p>
          <a:p>
            <a:pPr lvl="1"/>
            <a:r>
              <a:rPr lang="ru-RU" sz="2000" dirty="0" smtClean="0"/>
              <a:t>с неорганическим матриксом</a:t>
            </a:r>
          </a:p>
          <a:p>
            <a:pPr lvl="2"/>
            <a:r>
              <a:rPr lang="ru-RU" sz="2000" dirty="0" smtClean="0"/>
              <a:t>Пористый </a:t>
            </a:r>
            <a:r>
              <a:rPr lang="ru-RU" sz="2000" dirty="0" err="1" smtClean="0"/>
              <a:t>гидроксиапатит</a:t>
            </a:r>
            <a:r>
              <a:rPr lang="ru-RU" sz="2000" dirty="0" smtClean="0"/>
              <a:t> (</a:t>
            </a:r>
            <a:r>
              <a:rPr lang="ru-RU" sz="2000" dirty="0" err="1" smtClean="0"/>
              <a:t>Остеомин</a:t>
            </a:r>
            <a:r>
              <a:rPr lang="ru-RU" sz="2000" dirty="0" smtClean="0"/>
              <a:t>)</a:t>
            </a:r>
          </a:p>
          <a:p>
            <a:r>
              <a:rPr lang="ru-RU" sz="2000" dirty="0" smtClean="0"/>
              <a:t>Аллопластические</a:t>
            </a:r>
          </a:p>
          <a:p>
            <a:pPr lvl="2"/>
            <a:r>
              <a:rPr lang="ru-RU" sz="2000" dirty="0" smtClean="0"/>
              <a:t>Пористый </a:t>
            </a:r>
            <a:r>
              <a:rPr lang="ru-RU" sz="2000" dirty="0" err="1" smtClean="0"/>
              <a:t>гидроксиапатит</a:t>
            </a:r>
            <a:r>
              <a:rPr lang="ru-RU" sz="2000" dirty="0" smtClean="0"/>
              <a:t> (</a:t>
            </a:r>
            <a:r>
              <a:rPr lang="ru-RU" sz="2000" dirty="0" err="1" smtClean="0"/>
              <a:t>Остеограф</a:t>
            </a:r>
            <a:r>
              <a:rPr lang="ru-RU" sz="2000" dirty="0" smtClean="0"/>
              <a:t>/LD; </a:t>
            </a:r>
            <a:r>
              <a:rPr lang="ru-RU" sz="2000" dirty="0" err="1" smtClean="0"/>
              <a:t>Алгипор</a:t>
            </a:r>
            <a:r>
              <a:rPr lang="ru-RU" sz="2000" dirty="0" smtClean="0"/>
              <a:t>)</a:t>
            </a:r>
          </a:p>
          <a:p>
            <a:pPr lvl="2"/>
            <a:r>
              <a:rPr lang="ru-RU" sz="2000" dirty="0" smtClean="0"/>
              <a:t>Непористый </a:t>
            </a:r>
            <a:r>
              <a:rPr lang="ru-RU" sz="2000" dirty="0" err="1" smtClean="0"/>
              <a:t>гидроксиапатит</a:t>
            </a:r>
            <a:r>
              <a:rPr lang="ru-RU" sz="2000" dirty="0" smtClean="0"/>
              <a:t> (</a:t>
            </a:r>
            <a:r>
              <a:rPr lang="ru-RU" sz="2000" dirty="0" err="1" smtClean="0"/>
              <a:t>Остеограф</a:t>
            </a:r>
            <a:r>
              <a:rPr lang="ru-RU" sz="2000" dirty="0" smtClean="0"/>
              <a:t>/D; </a:t>
            </a:r>
            <a:r>
              <a:rPr lang="ru-RU" sz="2000" dirty="0" err="1" smtClean="0"/>
              <a:t>Пермаридж</a:t>
            </a:r>
            <a:r>
              <a:rPr lang="ru-RU" sz="2000" dirty="0" smtClean="0"/>
              <a:t>, </a:t>
            </a:r>
            <a:r>
              <a:rPr lang="ru-RU" sz="2000" dirty="0" err="1" smtClean="0"/>
              <a:t>Интерпор</a:t>
            </a:r>
            <a:r>
              <a:rPr lang="ru-RU" sz="2000" dirty="0" smtClean="0"/>
              <a:t>)</a:t>
            </a:r>
          </a:p>
          <a:p>
            <a:pPr lvl="2"/>
            <a:r>
              <a:rPr lang="ru-RU" sz="2000" dirty="0" smtClean="0"/>
              <a:t>Биологически активное стекло </a:t>
            </a:r>
            <a:r>
              <a:rPr lang="ru-RU" sz="2000" dirty="0" err="1" smtClean="0"/>
              <a:t>ПермоГлас</a:t>
            </a:r>
            <a:r>
              <a:rPr lang="ru-RU" sz="2000" dirty="0" smtClean="0"/>
              <a:t> (</a:t>
            </a:r>
            <a:r>
              <a:rPr lang="ru-RU" sz="2000" dirty="0" err="1" smtClean="0"/>
              <a:t>Биогран</a:t>
            </a:r>
            <a:r>
              <a:rPr lang="ru-RU" sz="2000" dirty="0" smtClean="0"/>
              <a:t>, HTR-полимер)</a:t>
            </a:r>
          </a:p>
          <a:p>
            <a:pPr lvl="2"/>
            <a:r>
              <a:rPr lang="ru-RU" sz="2000" dirty="0" smtClean="0"/>
              <a:t>Сульфат кальция (</a:t>
            </a:r>
            <a:r>
              <a:rPr lang="ru-RU" sz="2000" dirty="0" err="1" smtClean="0"/>
              <a:t>Капсет</a:t>
            </a:r>
            <a:r>
              <a:rPr lang="ru-RU" sz="2000" dirty="0" smtClean="0"/>
              <a:t>)</a:t>
            </a:r>
          </a:p>
          <a:p>
            <a:r>
              <a:rPr lang="ru-RU" sz="2000" dirty="0" err="1" smtClean="0"/>
              <a:t>Ксеноимпланты</a:t>
            </a:r>
            <a:endParaRPr lang="ru-RU" sz="2000" dirty="0" smtClean="0"/>
          </a:p>
          <a:p>
            <a:r>
              <a:rPr lang="ru-RU" sz="2000" dirty="0" smtClean="0"/>
              <a:t>1) Пористый </a:t>
            </a:r>
            <a:r>
              <a:rPr lang="ru-RU" sz="2000" dirty="0" err="1" smtClean="0"/>
              <a:t>гидроксиапатит</a:t>
            </a:r>
            <a:r>
              <a:rPr lang="ru-RU" sz="2000" dirty="0" smtClean="0"/>
              <a:t> (</a:t>
            </a:r>
            <a:r>
              <a:rPr lang="ru-RU" sz="2000" dirty="0" err="1" smtClean="0"/>
              <a:t>Остеограф</a:t>
            </a:r>
            <a:r>
              <a:rPr lang="ru-RU" sz="2000" dirty="0" smtClean="0"/>
              <a:t>/N; </a:t>
            </a:r>
            <a:r>
              <a:rPr lang="ru-RU" sz="2000" dirty="0" err="1" smtClean="0"/>
              <a:t>БиоОсс</a:t>
            </a:r>
            <a:r>
              <a:rPr lang="ru-RU" sz="2000" dirty="0" smtClean="0"/>
              <a:t>)</a:t>
            </a:r>
            <a:endParaRPr lang="ru-RU" sz="2000" dirty="0"/>
          </a:p>
        </p:txBody>
      </p:sp>
    </p:spTree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8013" cy="792088"/>
          </a:xfrm>
        </p:spPr>
        <p:txBody>
          <a:bodyPr/>
          <a:lstStyle/>
          <a:p>
            <a:r>
              <a:rPr lang="ru-RU" dirty="0" smtClean="0"/>
              <a:t>Одноэтапная и двухэтапная имплантация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443841"/>
            <a:ext cx="842493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К сожалению, одноэтапная имплантация не всегда возможна, например, если пациенту требуется наращивание челюстной кости. В этом случае протезирование необходимо осуществлять в несколько этапов. Поэтому о том, что двухэтапная имплантация уходит в прошлое, речь не идет, так как она, в отличие от одномоментной установки </a:t>
            </a:r>
            <a:r>
              <a:rPr lang="ru-RU" sz="2800" dirty="0" err="1" smtClean="0"/>
              <a:t>импланта</a:t>
            </a:r>
            <a:r>
              <a:rPr lang="ru-RU" sz="2800" dirty="0" smtClean="0"/>
              <a:t>, учитывает множество осложнений, которые могут возникнуть как в процессе имплантации, так и на этапе подготовки пациента.</a:t>
            </a:r>
            <a:endParaRPr lang="ru-RU" sz="2800" dirty="0"/>
          </a:p>
        </p:txBody>
      </p:sp>
    </p:spTree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8013" cy="980728"/>
          </a:xfrm>
        </p:spPr>
        <p:txBody>
          <a:bodyPr/>
          <a:lstStyle/>
          <a:p>
            <a:r>
              <a:rPr lang="ru-RU" dirty="0" smtClean="0"/>
              <a:t>Медикаментозное лечение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836712"/>
            <a:ext cx="65527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                           Перед операцией </a:t>
            </a:r>
          </a:p>
          <a:p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340768"/>
            <a:ext cx="856895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1. За сутки до операции нельзя принимать алкоголь и кофе.</a:t>
            </a:r>
          </a:p>
          <a:p>
            <a:r>
              <a:rPr lang="ru-RU" dirty="0" smtClean="0"/>
              <a:t>2. На операцию желательно приходить в хлопчатобумажной одежде с     коротким рукавом.</a:t>
            </a:r>
          </a:p>
          <a:p>
            <a:r>
              <a:rPr lang="ru-RU" dirty="0" smtClean="0"/>
              <a:t>3. Необходимо принять назначенные врачом лекарства.</a:t>
            </a:r>
          </a:p>
          <a:p>
            <a:r>
              <a:rPr lang="ru-RU" dirty="0" smtClean="0"/>
              <a:t>4. Женщинам необходимо очистить лицо от косметики.</a:t>
            </a:r>
          </a:p>
          <a:p>
            <a:r>
              <a:rPr lang="ru-RU" dirty="0" smtClean="0"/>
              <a:t>5. До начала хирургического лечения обязательно проведение профессиональной гигиены полости рта у гигиениста.</a:t>
            </a:r>
          </a:p>
          <a:p>
            <a:r>
              <a:rPr lang="ru-RU" dirty="0" smtClean="0"/>
              <a:t>6. За один день до операции:</a:t>
            </a:r>
          </a:p>
          <a:p>
            <a:r>
              <a:rPr lang="ru-RU" dirty="0" smtClean="0"/>
              <a:t>- чистить зубы два раза в день (утром и вечером);</a:t>
            </a:r>
          </a:p>
          <a:p>
            <a:r>
              <a:rPr lang="ru-RU" dirty="0" smtClean="0"/>
              <a:t>- полоскать полость рта раствором </a:t>
            </a:r>
            <a:r>
              <a:rPr lang="ru-RU" dirty="0" err="1" smtClean="0"/>
              <a:t>хлоргексидина</a:t>
            </a:r>
            <a:r>
              <a:rPr lang="ru-RU" dirty="0" smtClean="0"/>
              <a:t> 3 раза в день;</a:t>
            </a:r>
          </a:p>
          <a:p>
            <a:r>
              <a:rPr lang="ru-RU" dirty="0" smtClean="0"/>
              <a:t>- начать прием антибиотиков, назначенных Вашим хирургом.</a:t>
            </a:r>
          </a:p>
          <a:p>
            <a:r>
              <a:rPr lang="ru-RU" dirty="0" smtClean="0"/>
              <a:t>7. В день операции:</a:t>
            </a:r>
          </a:p>
          <a:p>
            <a:r>
              <a:rPr lang="ru-RU" dirty="0" smtClean="0"/>
              <a:t>- покушать примерно за 2 часа до операции;</a:t>
            </a:r>
          </a:p>
          <a:p>
            <a:r>
              <a:rPr lang="ru-RU" dirty="0" smtClean="0"/>
              <a:t>- тщательно почисть зубы;</a:t>
            </a:r>
          </a:p>
          <a:p>
            <a:r>
              <a:rPr lang="ru-RU" dirty="0" smtClean="0"/>
              <a:t>- прополоскать рот раствором </a:t>
            </a:r>
            <a:r>
              <a:rPr lang="ru-RU" dirty="0" err="1" smtClean="0"/>
              <a:t>хлоргексидина</a:t>
            </a:r>
            <a:r>
              <a:rPr lang="ru-RU" dirty="0" smtClean="0"/>
              <a:t>;</a:t>
            </a:r>
          </a:p>
          <a:p>
            <a:r>
              <a:rPr lang="ru-RU" dirty="0" smtClean="0"/>
              <a:t>- не курить и не принимать алкоголь.</a:t>
            </a:r>
          </a:p>
          <a:p>
            <a:r>
              <a:rPr lang="ru-RU" dirty="0" smtClean="0"/>
              <a:t>Обязательно поставьте в известность Вашего врача, если у Вас ухудшилось самочувствие или начали приём каких – либо лекарств.</a:t>
            </a:r>
            <a:endParaRPr lang="ru-RU" dirty="0"/>
          </a:p>
        </p:txBody>
      </p:sp>
    </p:spTree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/>
              <a:t>Навигационная имплантация с использованием хирургического шаблона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484785"/>
            <a:ext cx="81369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/>
              <a:t>Имплантологическое</a:t>
            </a:r>
            <a:r>
              <a:rPr lang="ru-RU" sz="2800" dirty="0" smtClean="0"/>
              <a:t> лечение является оптимальным решением при потере своих зубов. Если имплантаты установлены правильно, то они будут служить  как настоящие корни зубов и функционировать всю жизнь.</a:t>
            </a:r>
            <a:endParaRPr lang="ru-RU" sz="2800" dirty="0"/>
          </a:p>
        </p:txBody>
      </p:sp>
    </p:spTree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/>
              <a:t>Базальная имплантация</a:t>
            </a:r>
            <a:br>
              <a:rPr lang="ru-RU" sz="3200" b="1" dirty="0" smtClean="0"/>
            </a:br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997838"/>
            <a:ext cx="79928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Метод базальной имплантации  сегодня в развитой Европе практически не применяется, потому как считается устаревшим. Но с 2008 года основным рынком сбыта швейцарских имплантатов BOI стали страны Восточной Европы, Индия и Россия.</a:t>
            </a:r>
            <a:endParaRPr lang="ru-RU" sz="3200" dirty="0"/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285728"/>
            <a:ext cx="78581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                 Общие и медицинские аспекты 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000109"/>
            <a:ext cx="850112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нельзя устанавливать имплантаты до завершения роста челюстной кости . При наличии специальных показаний имплантаты все же могут быть поставлены до завершения костного роста, к примеру, по </a:t>
            </a:r>
            <a:r>
              <a:rPr lang="ru-RU" sz="3200" dirty="0" err="1" smtClean="0"/>
              <a:t>ортодонтическим</a:t>
            </a:r>
            <a:r>
              <a:rPr lang="ru-RU" sz="3200" dirty="0" smtClean="0"/>
              <a:t> причинам.</a:t>
            </a:r>
          </a:p>
          <a:p>
            <a:r>
              <a:rPr lang="ru-RU" sz="3200" dirty="0" smtClean="0"/>
              <a:t>Приведенная ниже таблица представляет две группы общих медицинских противопоказаний: факторы риска и высокие факторы риска.</a:t>
            </a:r>
            <a:endParaRPr lang="ru-RU" sz="3200" dirty="0"/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496" y="116633"/>
          <a:ext cx="9108504" cy="6624734"/>
        </p:xfrm>
        <a:graphic>
          <a:graphicData uri="http://schemas.openxmlformats.org/drawingml/2006/table">
            <a:tbl>
              <a:tblPr/>
              <a:tblGrid>
                <a:gridCol w="45365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7144">
                <a:tc>
                  <a:txBody>
                    <a:bodyPr/>
                    <a:lstStyle/>
                    <a:p>
                      <a:endParaRPr lang="ru-RU" sz="1300" dirty="0"/>
                    </a:p>
                  </a:txBody>
                  <a:tcPr marL="26878" marR="64508" marT="32254" marB="3225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300" dirty="0"/>
                    </a:p>
                  </a:txBody>
                  <a:tcPr marL="64508" marR="64508" marT="32254" marB="32254">
                    <a:lnL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0154"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latin typeface="Arial"/>
                        </a:rPr>
                        <a:t>Предпосылки для использования имплантатов</a:t>
                      </a:r>
                      <a:endParaRPr lang="ru-RU" sz="2000" dirty="0"/>
                    </a:p>
                  </a:txBody>
                  <a:tcPr marL="40317" marR="40317" marT="40317" marB="4031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AD2A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Font typeface="Arial"/>
                        <a:buChar char="•"/>
                      </a:pPr>
                      <a:r>
                        <a:rPr lang="ru-RU" sz="1800" dirty="0" smtClean="0">
                          <a:latin typeface="Arial"/>
                        </a:rPr>
                        <a:t>   Отсутствие </a:t>
                      </a:r>
                      <a:r>
                        <a:rPr lang="ru-RU" sz="1800" dirty="0">
                          <a:latin typeface="Arial"/>
                        </a:rPr>
                        <a:t>помех для заживления ран</a:t>
                      </a:r>
                      <a:endParaRPr lang="ru-RU" sz="1800" dirty="0"/>
                    </a:p>
                    <a:p>
                      <a:pPr algn="just">
                        <a:buFont typeface="Arial"/>
                        <a:buChar char="•"/>
                      </a:pPr>
                      <a:r>
                        <a:rPr lang="ru-RU" sz="1800" dirty="0" smtClean="0">
                          <a:latin typeface="Arial"/>
                        </a:rPr>
                        <a:t>    Завершенный </a:t>
                      </a:r>
                      <a:r>
                        <a:rPr lang="ru-RU" sz="1800" dirty="0">
                          <a:latin typeface="Arial"/>
                        </a:rPr>
                        <a:t>рост челюстной кости</a:t>
                      </a:r>
                      <a:endParaRPr lang="ru-RU" sz="1800" dirty="0"/>
                    </a:p>
                  </a:txBody>
                  <a:tcPr marL="40317" marR="40317" marT="40317" marB="40317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AAD2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4904"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>
                          <a:latin typeface="Arial"/>
                        </a:rPr>
                        <a:t>Факторы риска</a:t>
                      </a:r>
                      <a:endParaRPr lang="ru-RU" sz="2400" dirty="0"/>
                    </a:p>
                  </a:txBody>
                  <a:tcPr marL="40317" marR="40317" marT="40317" marB="4031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AD2A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Font typeface="Arial"/>
                        <a:buChar char="•"/>
                      </a:pPr>
                      <a:r>
                        <a:rPr lang="ru-RU" sz="1800" dirty="0">
                          <a:latin typeface="Arial"/>
                        </a:rPr>
                        <a:t>Облученная кость</a:t>
                      </a:r>
                      <a:endParaRPr lang="ru-RU" sz="1800" dirty="0"/>
                    </a:p>
                    <a:p>
                      <a:pPr algn="just">
                        <a:buFont typeface="Arial"/>
                        <a:buChar char="•"/>
                      </a:pPr>
                      <a:r>
                        <a:rPr lang="ru-RU" sz="1800" dirty="0">
                          <a:latin typeface="Arial"/>
                        </a:rPr>
                        <a:t>Тяжелые формы диабета</a:t>
                      </a:r>
                      <a:endParaRPr lang="ru-RU" sz="1800" dirty="0"/>
                    </a:p>
                    <a:p>
                      <a:pPr algn="just">
                        <a:buFont typeface="Arial"/>
                        <a:buChar char="•"/>
                      </a:pPr>
                      <a:r>
                        <a:rPr lang="ru-RU" sz="1800" dirty="0">
                          <a:latin typeface="Arial"/>
                        </a:rPr>
                        <a:t>Нарушения свертываемости крови</a:t>
                      </a:r>
                      <a:endParaRPr lang="ru-RU" sz="1800" dirty="0"/>
                    </a:p>
                    <a:p>
                      <a:pPr algn="just">
                        <a:buFont typeface="Arial"/>
                        <a:buChar char="•"/>
                      </a:pPr>
                      <a:r>
                        <a:rPr lang="ru-RU" sz="1800" dirty="0">
                          <a:latin typeface="Arial"/>
                        </a:rPr>
                        <a:t>Интенсивное курение</a:t>
                      </a:r>
                      <a:endParaRPr lang="ru-RU" sz="1800" dirty="0"/>
                    </a:p>
                  </a:txBody>
                  <a:tcPr marL="40317" marR="40317" marT="40317" marB="403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AD2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49160">
                <a:tc>
                  <a:txBody>
                    <a:bodyPr/>
                    <a:lstStyle/>
                    <a:p>
                      <a:pPr algn="just"/>
                      <a:r>
                        <a:rPr lang="ru-RU" sz="2800" dirty="0">
                          <a:latin typeface="Arial"/>
                        </a:rPr>
                        <a:t>Высокие факторы риска</a:t>
                      </a:r>
                      <a:endParaRPr lang="ru-RU" sz="2800" dirty="0"/>
                    </a:p>
                  </a:txBody>
                  <a:tcPr marL="40317" marR="40317" marT="40317" marB="4031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AD2A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Font typeface="Arial"/>
                        <a:buChar char="•"/>
                      </a:pPr>
                      <a:r>
                        <a:rPr lang="ru-RU" sz="2000" dirty="0">
                          <a:latin typeface="Arial"/>
                        </a:rPr>
                        <a:t>Тяжелые системные заболевания</a:t>
                      </a:r>
                      <a:endParaRPr lang="ru-RU" sz="2000" dirty="0"/>
                    </a:p>
                    <a:p>
                      <a:pPr algn="just">
                        <a:buFont typeface="Arial"/>
                        <a:buChar char="•"/>
                      </a:pPr>
                      <a:r>
                        <a:rPr lang="ru-RU" sz="2000" dirty="0">
                          <a:latin typeface="Arial"/>
                        </a:rPr>
                        <a:t>Пациенты с угнетенной иммунной системой</a:t>
                      </a:r>
                      <a:endParaRPr lang="ru-RU" sz="2000" dirty="0"/>
                    </a:p>
                    <a:p>
                      <a:pPr algn="just">
                        <a:buFont typeface="Arial"/>
                        <a:buChar char="•"/>
                      </a:pPr>
                      <a:r>
                        <a:rPr lang="ru-RU" sz="2000" dirty="0">
                          <a:latin typeface="Arial"/>
                        </a:rPr>
                        <a:t>Злоупотребление наркотиками</a:t>
                      </a:r>
                      <a:endParaRPr lang="ru-RU" sz="2000" dirty="0"/>
                    </a:p>
                    <a:p>
                      <a:pPr algn="just">
                        <a:buFont typeface="Arial"/>
                        <a:buChar char="•"/>
                      </a:pPr>
                      <a:r>
                        <a:rPr lang="ru-RU" sz="2000" dirty="0">
                          <a:latin typeface="Arial"/>
                        </a:rPr>
                        <a:t>Пациент не сотрудничает с врачом</a:t>
                      </a:r>
                      <a:endParaRPr lang="ru-RU" sz="2000" dirty="0"/>
                    </a:p>
                  </a:txBody>
                  <a:tcPr marL="40317" marR="40317" marT="40317" marB="403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AD2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3372">
                <a:tc gridSpan="2">
                  <a:txBody>
                    <a:bodyPr/>
                    <a:lstStyle/>
                    <a:p>
                      <a:pPr algn="just"/>
                      <a:endParaRPr lang="ru-RU" sz="1300" dirty="0"/>
                    </a:p>
                  </a:txBody>
                  <a:tcPr marL="40317" marR="40317" marT="40317" marB="4031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5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9" y="571480"/>
            <a:ext cx="8286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                     Высокие факторы риска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720840"/>
            <a:ext cx="871296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Тяжелые системные заболевания, такие как </a:t>
            </a:r>
            <a:r>
              <a:rPr lang="ru-RU" sz="2800" dirty="0" err="1" smtClean="0"/>
              <a:t>ревматоидный</a:t>
            </a:r>
            <a:r>
              <a:rPr lang="ru-RU" sz="2800" dirty="0" smtClean="0"/>
              <a:t> артрит или нарушения костной структуры, к примеру, остеомаляция или </a:t>
            </a:r>
            <a:r>
              <a:rPr lang="ru-RU" sz="2800" dirty="0" err="1" smtClean="0"/>
              <a:t>остеопсатироз</a:t>
            </a:r>
            <a:r>
              <a:rPr lang="ru-RU" sz="2800" dirty="0" smtClean="0"/>
              <a:t> (</a:t>
            </a:r>
            <a:r>
              <a:rPr lang="ru-RU" sz="2800" dirty="0" err="1" smtClean="0"/>
              <a:t>Osteogenesis</a:t>
            </a:r>
            <a:r>
              <a:rPr lang="ru-RU" sz="2800" dirty="0" smtClean="0"/>
              <a:t> </a:t>
            </a:r>
            <a:r>
              <a:rPr lang="ru-RU" sz="2800" dirty="0" err="1" smtClean="0"/>
              <a:t>imperfecta</a:t>
            </a:r>
            <a:r>
              <a:rPr lang="ru-RU" sz="2800" dirty="0" smtClean="0"/>
              <a:t> - несовершенный </a:t>
            </a:r>
            <a:r>
              <a:rPr lang="ru-RU" sz="2800" dirty="0" err="1" smtClean="0"/>
              <a:t>остеогенез</a:t>
            </a:r>
            <a:r>
              <a:rPr lang="ru-RU" sz="2800" dirty="0" smtClean="0"/>
              <a:t>, т. наз. "стеклянная кость") рассматриваются как высокие факторы риска. Напротив, наличие </a:t>
            </a:r>
            <a:r>
              <a:rPr lang="ru-RU" sz="2800" dirty="0" err="1" smtClean="0"/>
              <a:t>остеопороза</a:t>
            </a:r>
            <a:r>
              <a:rPr lang="ru-RU" sz="2800" dirty="0" smtClean="0"/>
              <a:t> не является противопоказанием для применения зубных имплантатов (</a:t>
            </a:r>
            <a:r>
              <a:rPr lang="ru-RU" sz="2800" dirty="0" err="1" smtClean="0"/>
              <a:t>Baxter</a:t>
            </a:r>
            <a:r>
              <a:rPr lang="ru-RU" sz="2800" dirty="0" smtClean="0"/>
              <a:t> &amp; </a:t>
            </a:r>
            <a:r>
              <a:rPr lang="ru-RU" sz="2800" dirty="0" err="1" smtClean="0"/>
              <a:t>Fattore</a:t>
            </a:r>
            <a:r>
              <a:rPr lang="ru-RU" sz="2800" dirty="0" smtClean="0"/>
              <a:t> 1993; </a:t>
            </a:r>
            <a:r>
              <a:rPr lang="ru-RU" sz="2800" dirty="0" err="1" smtClean="0"/>
              <a:t>Dao</a:t>
            </a:r>
            <a:r>
              <a:rPr lang="ru-RU" sz="2800" dirty="0" smtClean="0"/>
              <a:t> </a:t>
            </a:r>
            <a:r>
              <a:rPr lang="ru-RU" sz="2800" dirty="0" err="1" smtClean="0"/>
              <a:t>et</a:t>
            </a:r>
            <a:r>
              <a:rPr lang="ru-RU" sz="2800" dirty="0" smtClean="0"/>
              <a:t> </a:t>
            </a:r>
            <a:r>
              <a:rPr lang="ru-RU" sz="2800" dirty="0" err="1" smtClean="0"/>
              <a:t>al</a:t>
            </a:r>
            <a:r>
              <a:rPr lang="ru-RU" sz="2800" dirty="0" smtClean="0"/>
              <a:t>. 1993).</a:t>
            </a:r>
            <a:endParaRPr lang="ru-RU" sz="2800" dirty="0"/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8013" cy="792088"/>
          </a:xfrm>
        </p:spPr>
        <p:txBody>
          <a:bodyPr/>
          <a:lstStyle/>
          <a:p>
            <a:r>
              <a:rPr lang="ru-RU" sz="3200" b="1" dirty="0" smtClean="0"/>
              <a:t>Высокие факторы риска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412776"/>
            <a:ext cx="842493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Пациенты с угнетенной иммунной системой - в результате вирусной инфекции (ВИЧ) или терапии определенными медикаментозными средствами (кортикостероиды, онкологическая химеотерапия или иные </a:t>
            </a:r>
            <a:r>
              <a:rPr lang="ru-RU" sz="3200" dirty="0" err="1" smtClean="0"/>
              <a:t>иммуносупрессоры</a:t>
            </a:r>
            <a:r>
              <a:rPr lang="ru-RU" sz="3200" dirty="0" smtClean="0"/>
              <a:t>) - показывают явное ослабление способности к заживлению ран и неадекватную реакцию иммунной системы.</a:t>
            </a:r>
            <a:endParaRPr lang="ru-RU" sz="3200" dirty="0"/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8013" cy="1071570"/>
          </a:xfrm>
        </p:spPr>
        <p:txBody>
          <a:bodyPr/>
          <a:lstStyle/>
          <a:p>
            <a:r>
              <a:rPr lang="ru-RU" b="1" dirty="0" smtClean="0"/>
              <a:t>Высокие факторы риска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136339"/>
            <a:ext cx="842493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Лица, злоупотребляющие алкоголем и наркотиками, а также пациенты с психическими и душевными расстройствами ненадежны в отношении соблюдения схемы лечения, ухода за имплантатами и выдерживания сроков послеоперационного контроля (пациент не сотрудничает с доктором).</a:t>
            </a:r>
            <a:endParaRPr lang="ru-RU" sz="3200" dirty="0"/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8013" cy="928694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548680"/>
          <a:ext cx="9144000" cy="7056784"/>
        </p:xfrm>
        <a:graphic>
          <a:graphicData uri="http://schemas.openxmlformats.org/drawingml/2006/table">
            <a:tbl>
              <a:tblPr/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7632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2000" dirty="0">
                          <a:latin typeface="Arial"/>
                        </a:rPr>
                        <a:t>Предпосылки для использования имплантатов</a:t>
                      </a:r>
                      <a:endParaRPr lang="ru-RU" sz="2000" dirty="0"/>
                    </a:p>
                  </a:txBody>
                  <a:tcPr marL="31750" marR="31750" marT="31750" marB="317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AD2A6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buFont typeface="Arial"/>
                        <a:buChar char="•"/>
                      </a:pPr>
                      <a:r>
                        <a:rPr lang="ru-RU" sz="2000" dirty="0" smtClean="0">
                          <a:latin typeface="Arial"/>
                        </a:rPr>
                        <a:t>  </a:t>
                      </a:r>
                      <a:r>
                        <a:rPr lang="ru-RU" sz="2000" dirty="0" err="1" smtClean="0">
                          <a:latin typeface="Arial"/>
                        </a:rPr>
                        <a:t>Стоматогнатическая</a:t>
                      </a:r>
                      <a:r>
                        <a:rPr lang="ru-RU" sz="2000" dirty="0" smtClean="0">
                          <a:latin typeface="Arial"/>
                        </a:rPr>
                        <a:t>  система</a:t>
                      </a:r>
                    </a:p>
                    <a:p>
                      <a:pPr algn="just" fontAlgn="t">
                        <a:buFont typeface="Arial"/>
                        <a:buNone/>
                      </a:pPr>
                      <a:r>
                        <a:rPr lang="ru-RU" sz="2000" dirty="0" smtClean="0">
                          <a:latin typeface="Arial"/>
                        </a:rPr>
                        <a:t>   без   инфекционных    </a:t>
                      </a:r>
                    </a:p>
                    <a:p>
                      <a:pPr algn="just" fontAlgn="t">
                        <a:buFont typeface="Arial"/>
                        <a:buNone/>
                      </a:pPr>
                      <a:r>
                        <a:rPr lang="ru-RU" sz="2000" dirty="0" smtClean="0">
                          <a:latin typeface="Arial"/>
                        </a:rPr>
                        <a:t>   заболеваний</a:t>
                      </a:r>
                    </a:p>
                    <a:p>
                      <a:pPr algn="just" fontAlgn="t">
                        <a:buFont typeface="Arial"/>
                        <a:buNone/>
                      </a:pPr>
                      <a:endParaRPr lang="ru-RU" sz="2000" dirty="0"/>
                    </a:p>
                    <a:p>
                      <a:pPr algn="just" fontAlgn="t">
                        <a:buFont typeface="Arial"/>
                        <a:buChar char="•"/>
                      </a:pPr>
                      <a:r>
                        <a:rPr lang="ru-RU" sz="2000" dirty="0" smtClean="0">
                          <a:latin typeface="Arial"/>
                        </a:rPr>
                        <a:t>  Очевидное здоровое</a:t>
                      </a:r>
                    </a:p>
                    <a:p>
                      <a:pPr algn="just" fontAlgn="t">
                        <a:buFont typeface="Arial"/>
                        <a:buNone/>
                      </a:pPr>
                      <a:r>
                        <a:rPr lang="ru-RU" sz="2000" baseline="0" dirty="0" smtClean="0">
                          <a:latin typeface="Arial"/>
                        </a:rPr>
                        <a:t> </a:t>
                      </a:r>
                      <a:r>
                        <a:rPr lang="ru-RU" sz="2000" dirty="0" smtClean="0">
                          <a:latin typeface="Arial"/>
                        </a:rPr>
                        <a:t>  </a:t>
                      </a:r>
                      <a:r>
                        <a:rPr lang="ru-RU" sz="2000" dirty="0">
                          <a:latin typeface="Arial"/>
                        </a:rPr>
                        <a:t>состояние </a:t>
                      </a:r>
                      <a:r>
                        <a:rPr lang="ru-RU" sz="2000" dirty="0" smtClean="0">
                          <a:latin typeface="Arial"/>
                        </a:rPr>
                        <a:t>  кости  на </a:t>
                      </a:r>
                    </a:p>
                    <a:p>
                      <a:pPr algn="just" fontAlgn="t">
                        <a:buFont typeface="Arial"/>
                        <a:buNone/>
                      </a:pPr>
                      <a:r>
                        <a:rPr lang="ru-RU" sz="2000" dirty="0" smtClean="0">
                          <a:latin typeface="Arial"/>
                        </a:rPr>
                        <a:t>    месте  имплантации</a:t>
                      </a:r>
                      <a:endParaRPr lang="ru-RU" sz="2000" dirty="0"/>
                    </a:p>
                  </a:txBody>
                  <a:tcPr marL="31750" marR="31750" marT="31750" marB="317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AD2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632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2400" dirty="0">
                          <a:latin typeface="Arial"/>
                        </a:rPr>
                        <a:t>Относительные / временные противопоказания</a:t>
                      </a:r>
                      <a:endParaRPr lang="ru-RU" sz="2400" dirty="0"/>
                    </a:p>
                  </a:txBody>
                  <a:tcPr marL="31750" marR="31750" marT="31750" marB="317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AD2A6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buFont typeface="Arial"/>
                        <a:buChar char="•"/>
                      </a:pPr>
                      <a:r>
                        <a:rPr lang="en-US" sz="2000" dirty="0" smtClean="0">
                          <a:latin typeface="Arial"/>
                        </a:rPr>
                        <a:t>  </a:t>
                      </a:r>
                      <a:r>
                        <a:rPr lang="ru-RU" sz="2000" dirty="0" smtClean="0">
                          <a:latin typeface="Arial"/>
                        </a:rPr>
                        <a:t>Недостаточный</a:t>
                      </a:r>
                      <a:r>
                        <a:rPr lang="en-US" sz="2000" dirty="0" smtClean="0">
                          <a:latin typeface="Arial"/>
                        </a:rPr>
                        <a:t>  V</a:t>
                      </a:r>
                      <a:r>
                        <a:rPr lang="ru-RU" sz="2000" dirty="0" smtClean="0">
                          <a:latin typeface="Arial"/>
                        </a:rPr>
                        <a:t> кости на</a:t>
                      </a:r>
                      <a:endParaRPr lang="en-US" sz="2000" dirty="0" smtClean="0">
                        <a:latin typeface="Arial"/>
                      </a:endParaRPr>
                    </a:p>
                    <a:p>
                      <a:pPr algn="just" fontAlgn="t">
                        <a:buFont typeface="Arial"/>
                        <a:buNone/>
                      </a:pPr>
                      <a:r>
                        <a:rPr lang="en-US" sz="2000" dirty="0" smtClean="0">
                          <a:latin typeface="Arial"/>
                        </a:rPr>
                        <a:t>   </a:t>
                      </a:r>
                      <a:r>
                        <a:rPr lang="ru-RU" sz="2000" dirty="0" smtClean="0">
                          <a:latin typeface="Arial"/>
                        </a:rPr>
                        <a:t>месте </a:t>
                      </a:r>
                      <a:r>
                        <a:rPr lang="en-US" sz="2000" dirty="0" smtClean="0">
                          <a:latin typeface="Arial"/>
                        </a:rPr>
                        <a:t>   </a:t>
                      </a:r>
                      <a:r>
                        <a:rPr lang="ru-RU" sz="2000" dirty="0" smtClean="0">
                          <a:latin typeface="Arial"/>
                        </a:rPr>
                        <a:t>имплантации</a:t>
                      </a:r>
                      <a:endParaRPr lang="ru-RU" sz="2000" dirty="0"/>
                    </a:p>
                    <a:p>
                      <a:pPr algn="just" fontAlgn="t">
                        <a:buFont typeface="Arial"/>
                        <a:buChar char="•"/>
                      </a:pPr>
                      <a:r>
                        <a:rPr lang="en-US" sz="2000" dirty="0" smtClean="0">
                          <a:latin typeface="Arial"/>
                        </a:rPr>
                        <a:t>  </a:t>
                      </a:r>
                      <a:r>
                        <a:rPr lang="ru-RU" sz="2000" dirty="0" err="1" smtClean="0">
                          <a:latin typeface="Arial"/>
                        </a:rPr>
                        <a:t>Неизлеченный</a:t>
                      </a:r>
                      <a:r>
                        <a:rPr lang="ru-RU" sz="2000" dirty="0" smtClean="0">
                          <a:latin typeface="Arial"/>
                        </a:rPr>
                        <a:t> </a:t>
                      </a:r>
                      <a:r>
                        <a:rPr lang="en-US" sz="2000" dirty="0" smtClean="0">
                          <a:latin typeface="Arial"/>
                        </a:rPr>
                        <a:t> </a:t>
                      </a:r>
                      <a:r>
                        <a:rPr lang="ru-RU" sz="2000" dirty="0" err="1" smtClean="0">
                          <a:latin typeface="Arial"/>
                        </a:rPr>
                        <a:t>пародонтит</a:t>
                      </a:r>
                      <a:endParaRPr lang="ru-RU" sz="2000" dirty="0"/>
                    </a:p>
                    <a:p>
                      <a:pPr algn="just" fontAlgn="t">
                        <a:buFont typeface="Arial"/>
                        <a:buChar char="•"/>
                      </a:pPr>
                      <a:r>
                        <a:rPr lang="en-US" sz="2000" dirty="0" smtClean="0">
                          <a:latin typeface="Arial"/>
                        </a:rPr>
                        <a:t>  </a:t>
                      </a:r>
                      <a:r>
                        <a:rPr lang="ru-RU" sz="2000" dirty="0" smtClean="0">
                          <a:latin typeface="Arial"/>
                        </a:rPr>
                        <a:t>Остатки </a:t>
                      </a:r>
                      <a:r>
                        <a:rPr lang="ru-RU" sz="2000" dirty="0">
                          <a:latin typeface="Arial"/>
                        </a:rPr>
                        <a:t>от зубного корня на </a:t>
                      </a:r>
                      <a:endParaRPr lang="en-US" sz="2000" dirty="0" smtClean="0">
                        <a:latin typeface="Arial"/>
                      </a:endParaRPr>
                    </a:p>
                    <a:p>
                      <a:pPr algn="just" fontAlgn="t">
                        <a:buFont typeface="Arial"/>
                        <a:buNone/>
                      </a:pPr>
                      <a:r>
                        <a:rPr lang="en-US" sz="2000" baseline="0" dirty="0" smtClean="0">
                          <a:latin typeface="Arial"/>
                        </a:rPr>
                        <a:t>   </a:t>
                      </a:r>
                      <a:r>
                        <a:rPr lang="ru-RU" sz="2000" dirty="0" smtClean="0">
                          <a:latin typeface="Arial"/>
                        </a:rPr>
                        <a:t>месте </a:t>
                      </a:r>
                      <a:r>
                        <a:rPr lang="en-US" sz="2000" dirty="0" smtClean="0">
                          <a:latin typeface="Arial"/>
                        </a:rPr>
                        <a:t>   </a:t>
                      </a:r>
                      <a:r>
                        <a:rPr lang="ru-RU" sz="2000" dirty="0" smtClean="0">
                          <a:latin typeface="Arial"/>
                        </a:rPr>
                        <a:t>имплантации</a:t>
                      </a:r>
                      <a:endParaRPr lang="ru-RU" sz="2000" dirty="0"/>
                    </a:p>
                    <a:p>
                      <a:pPr algn="just" fontAlgn="t">
                        <a:buFont typeface="Arial"/>
                        <a:buChar char="•"/>
                      </a:pPr>
                      <a:r>
                        <a:rPr lang="en-US" sz="2000" dirty="0" smtClean="0">
                          <a:latin typeface="Arial"/>
                        </a:rPr>
                        <a:t>  </a:t>
                      </a:r>
                      <a:r>
                        <a:rPr lang="ru-RU" sz="2000" dirty="0" smtClean="0">
                          <a:latin typeface="Arial"/>
                        </a:rPr>
                        <a:t>Местные </a:t>
                      </a:r>
                      <a:r>
                        <a:rPr lang="ru-RU" sz="2000" dirty="0">
                          <a:latin typeface="Arial"/>
                        </a:rPr>
                        <a:t>инфекции </a:t>
                      </a:r>
                      <a:r>
                        <a:rPr lang="ru-RU" sz="2000" dirty="0" smtClean="0">
                          <a:latin typeface="Arial"/>
                        </a:rPr>
                        <a:t>в</a:t>
                      </a:r>
                      <a:endParaRPr lang="en-US" sz="2000" dirty="0" smtClean="0">
                        <a:latin typeface="Arial"/>
                      </a:endParaRPr>
                    </a:p>
                    <a:p>
                      <a:pPr algn="just" fontAlgn="t">
                        <a:buFont typeface="Arial"/>
                        <a:buNone/>
                      </a:pPr>
                      <a:r>
                        <a:rPr lang="en-US" sz="2000" dirty="0" smtClean="0">
                          <a:latin typeface="Arial"/>
                        </a:rPr>
                        <a:t>  </a:t>
                      </a:r>
                      <a:r>
                        <a:rPr lang="ru-RU" sz="2000" dirty="0" smtClean="0">
                          <a:latin typeface="Arial"/>
                        </a:rPr>
                        <a:t> </a:t>
                      </a:r>
                      <a:r>
                        <a:rPr lang="ru-RU" sz="2000" dirty="0">
                          <a:latin typeface="Arial"/>
                        </a:rPr>
                        <a:t>зоне имплантации</a:t>
                      </a:r>
                      <a:endParaRPr lang="ru-RU" sz="2000" dirty="0"/>
                    </a:p>
                  </a:txBody>
                  <a:tcPr marL="31750" marR="31750" marT="31750" marB="317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AD2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8925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2000" dirty="0">
                          <a:latin typeface="Arial"/>
                        </a:rPr>
                        <a:t>Местные факторы риска</a:t>
                      </a:r>
                      <a:endParaRPr lang="ru-RU" sz="2000" dirty="0"/>
                    </a:p>
                  </a:txBody>
                  <a:tcPr marL="31750" marR="31750" marT="31750" marB="317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AD2A6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buFont typeface="Arial"/>
                        <a:buChar char="•"/>
                      </a:pPr>
                      <a:r>
                        <a:rPr lang="en-US" sz="2000" dirty="0" smtClean="0">
                          <a:latin typeface="Arial"/>
                        </a:rPr>
                        <a:t>  </a:t>
                      </a:r>
                      <a:r>
                        <a:rPr lang="ru-RU" sz="2000" dirty="0" smtClean="0">
                          <a:latin typeface="Arial"/>
                        </a:rPr>
                        <a:t>Эрозивные </a:t>
                      </a:r>
                      <a:r>
                        <a:rPr lang="ru-RU" sz="2000" dirty="0">
                          <a:latin typeface="Arial"/>
                        </a:rPr>
                        <a:t>/ </a:t>
                      </a:r>
                      <a:r>
                        <a:rPr lang="ru-RU" sz="2000" dirty="0" smtClean="0">
                          <a:latin typeface="Arial"/>
                        </a:rPr>
                        <a:t>пузырчатые</a:t>
                      </a:r>
                      <a:r>
                        <a:rPr lang="en-US" sz="2000" dirty="0" smtClean="0">
                          <a:latin typeface="Arial"/>
                        </a:rPr>
                        <a:t>  </a:t>
                      </a:r>
                    </a:p>
                    <a:p>
                      <a:pPr algn="just" fontAlgn="t">
                        <a:buFont typeface="Arial"/>
                        <a:buNone/>
                      </a:pPr>
                      <a:r>
                        <a:rPr lang="en-US" sz="2000" dirty="0" smtClean="0">
                          <a:latin typeface="Arial"/>
                        </a:rPr>
                        <a:t> </a:t>
                      </a:r>
                      <a:r>
                        <a:rPr lang="ru-RU" sz="2000" dirty="0" smtClean="0">
                          <a:latin typeface="Arial"/>
                        </a:rPr>
                        <a:t> </a:t>
                      </a:r>
                      <a:r>
                        <a:rPr lang="en-US" sz="2000" dirty="0" smtClean="0">
                          <a:latin typeface="Arial"/>
                        </a:rPr>
                        <a:t> </a:t>
                      </a:r>
                      <a:r>
                        <a:rPr lang="ru-RU" sz="2000" dirty="0" smtClean="0">
                          <a:latin typeface="Arial"/>
                        </a:rPr>
                        <a:t>заболевания </a:t>
                      </a:r>
                      <a:r>
                        <a:rPr lang="ru-RU" sz="2000" dirty="0">
                          <a:latin typeface="Arial"/>
                        </a:rPr>
                        <a:t>слизистой </a:t>
                      </a:r>
                      <a:endParaRPr lang="en-US" sz="2000" dirty="0" smtClean="0">
                        <a:latin typeface="Arial"/>
                      </a:endParaRPr>
                    </a:p>
                    <a:p>
                      <a:pPr algn="just" fontAlgn="t">
                        <a:buFont typeface="Arial"/>
                        <a:buNone/>
                      </a:pPr>
                      <a:r>
                        <a:rPr lang="en-US" sz="2000" dirty="0" smtClean="0">
                          <a:latin typeface="Arial"/>
                        </a:rPr>
                        <a:t>   </a:t>
                      </a:r>
                      <a:r>
                        <a:rPr lang="ru-RU" sz="2000" dirty="0" smtClean="0">
                          <a:latin typeface="Arial"/>
                        </a:rPr>
                        <a:t>оболочки </a:t>
                      </a:r>
                      <a:r>
                        <a:rPr lang="en-US" sz="2000" dirty="0" smtClean="0">
                          <a:latin typeface="Arial"/>
                        </a:rPr>
                        <a:t>   </a:t>
                      </a:r>
                      <a:r>
                        <a:rPr lang="ru-RU" sz="2000" dirty="0" smtClean="0">
                          <a:latin typeface="Arial"/>
                        </a:rPr>
                        <a:t>ротовой </a:t>
                      </a:r>
                      <a:r>
                        <a:rPr lang="ru-RU" sz="2000" dirty="0">
                          <a:latin typeface="Arial"/>
                        </a:rPr>
                        <a:t>полости</a:t>
                      </a:r>
                      <a:endParaRPr lang="ru-RU" sz="2000" dirty="0"/>
                    </a:p>
                    <a:p>
                      <a:pPr algn="just" fontAlgn="t">
                        <a:buFont typeface="Arial"/>
                        <a:buChar char="•"/>
                      </a:pPr>
                      <a:r>
                        <a:rPr lang="en-US" sz="2000" dirty="0" smtClean="0">
                          <a:latin typeface="Arial"/>
                        </a:rPr>
                        <a:t>  </a:t>
                      </a:r>
                      <a:r>
                        <a:rPr lang="ru-RU" sz="2000" dirty="0" err="1" smtClean="0">
                          <a:latin typeface="Arial"/>
                        </a:rPr>
                        <a:t>Бруксизм</a:t>
                      </a:r>
                      <a:endParaRPr lang="ru-RU" sz="2000" dirty="0"/>
                    </a:p>
                    <a:p>
                      <a:pPr algn="just" fontAlgn="t">
                        <a:buFont typeface="Arial"/>
                        <a:buChar char="•"/>
                      </a:pPr>
                      <a:r>
                        <a:rPr lang="en-US" sz="2000" dirty="0" smtClean="0">
                          <a:latin typeface="Arial"/>
                        </a:rPr>
                        <a:t>  </a:t>
                      </a:r>
                      <a:r>
                        <a:rPr lang="ru-RU" sz="2000" dirty="0" smtClean="0">
                          <a:latin typeface="Arial"/>
                        </a:rPr>
                        <a:t>Ксеростомия</a:t>
                      </a:r>
                      <a:endParaRPr lang="ru-RU" sz="2000" dirty="0"/>
                    </a:p>
                  </a:txBody>
                  <a:tcPr marL="31750" marR="31750" marT="31750" marB="317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AD2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882">
                <a:tc gridSpan="2">
                  <a:txBody>
                    <a:bodyPr/>
                    <a:lstStyle/>
                    <a:p>
                      <a:pPr algn="just" fontAlgn="t"/>
                      <a:endParaRPr lang="ru-RU" sz="1000" dirty="0"/>
                    </a:p>
                  </a:txBody>
                  <a:tcPr marL="31750" marR="31750" marT="31750" marB="317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E5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Default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Dots</Template>
  <TotalTime>4439</TotalTime>
  <Words>1362</Words>
  <Application>Microsoft Office PowerPoint</Application>
  <PresentationFormat>Экран (4:3)</PresentationFormat>
  <Paragraphs>198</Paragraphs>
  <Slides>35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1" baseType="lpstr">
      <vt:lpstr>Andale Sans UI</vt:lpstr>
      <vt:lpstr>Arial</vt:lpstr>
      <vt:lpstr>Tahoma</vt:lpstr>
      <vt:lpstr>Times New Roman</vt:lpstr>
      <vt:lpstr>Wingdings</vt:lpstr>
      <vt:lpstr>Default</vt:lpstr>
      <vt:lpstr>имплантация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Высокие факторы риска </vt:lpstr>
      <vt:lpstr>Высокие факторы риска</vt:lpstr>
      <vt:lpstr>Презентация PowerPoint</vt:lpstr>
      <vt:lpstr>Информированное согласие </vt:lpstr>
      <vt:lpstr>Презентация PowerPoint</vt:lpstr>
      <vt:lpstr>Телерентгенограмма</vt:lpstr>
      <vt:lpstr>шаблон</vt:lpstr>
      <vt:lpstr>Презентация PowerPoint</vt:lpstr>
      <vt:lpstr>ТЕРМОГРАФИЯ (тепловидение) - метод диагностики, основанный на дистанционной или контактной регистрации теплового (инфракрасного) излучения, испускаемого поверхностью тела</vt:lpstr>
      <vt:lpstr>Презентация PowerPoint</vt:lpstr>
      <vt:lpstr>ИНСТРУМЕНТЫ ДЛЯ ДЕНТАЛЬНОЙ ИМПЛАНТАЦИИ </vt:lpstr>
      <vt:lpstr>ИНСТРУМЕНТЫ И ПРИНЦИПЫ ПРЕПАРИРОВАНИЯ КОСТНОГО ЛОЖА </vt:lpstr>
      <vt:lpstr>Презентация PowerPoint</vt:lpstr>
      <vt:lpstr>Презентация PowerPoint</vt:lpstr>
      <vt:lpstr> Все манипуляции  ведутся с применением обезболивания.</vt:lpstr>
      <vt:lpstr> Алгоритм дентальной имплантации</vt:lpstr>
      <vt:lpstr>шаблон</vt:lpstr>
      <vt:lpstr>Презентация PowerPoint</vt:lpstr>
      <vt:lpstr>Презентация PowerPoint</vt:lpstr>
      <vt:lpstr>Презентация PowerPoint</vt:lpstr>
      <vt:lpstr>Презентация PowerPoint</vt:lpstr>
      <vt:lpstr>     </vt:lpstr>
      <vt:lpstr>Остеопластические материалы</vt:lpstr>
      <vt:lpstr>Остеоиндуктивные имплантаты.</vt:lpstr>
      <vt:lpstr>Остеокондуктивные имплантаты</vt:lpstr>
      <vt:lpstr>Одноэтапная и двухэтапная имплантация </vt:lpstr>
      <vt:lpstr>Медикаментозное лечение</vt:lpstr>
      <vt:lpstr>Навигационная имплантация с использованием хирургического шаблона </vt:lpstr>
      <vt:lpstr>Базальная имплантация </vt:lpstr>
    </vt:vector>
  </TitlesOfParts>
  <Company>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Гравюра 1523г.</dc:title>
  <dc:creator>1</dc:creator>
  <cp:lastModifiedBy>Пользователь Windows</cp:lastModifiedBy>
  <cp:revision>280</cp:revision>
  <dcterms:created xsi:type="dcterms:W3CDTF">2007-02-15T10:27:24Z</dcterms:created>
  <dcterms:modified xsi:type="dcterms:W3CDTF">2023-03-20T09:31:15Z</dcterms:modified>
</cp:coreProperties>
</file>