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72" r:id="rId16"/>
    <p:sldId id="273" r:id="rId17"/>
    <p:sldId id="274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573-BCA5-4475-9EB2-46EF628CF1E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2B59-56F8-4B7E-8FE2-A198F4D8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573-BCA5-4475-9EB2-46EF628CF1E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2B59-56F8-4B7E-8FE2-A198F4D8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573-BCA5-4475-9EB2-46EF628CF1E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2B59-56F8-4B7E-8FE2-A198F4D8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573-BCA5-4475-9EB2-46EF628CF1E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2B59-56F8-4B7E-8FE2-A198F4D8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573-BCA5-4475-9EB2-46EF628CF1E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2B59-56F8-4B7E-8FE2-A198F4D8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573-BCA5-4475-9EB2-46EF628CF1E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2B59-56F8-4B7E-8FE2-A198F4D8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573-BCA5-4475-9EB2-46EF628CF1E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2B59-56F8-4B7E-8FE2-A198F4D8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573-BCA5-4475-9EB2-46EF628CF1E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2B59-56F8-4B7E-8FE2-A198F4D8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573-BCA5-4475-9EB2-46EF628CF1E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2B59-56F8-4B7E-8FE2-A198F4D8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573-BCA5-4475-9EB2-46EF628CF1E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2B59-56F8-4B7E-8FE2-A198F4D8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4573-BCA5-4475-9EB2-46EF628CF1E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2B59-56F8-4B7E-8FE2-A198F4D8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4573-BCA5-4475-9EB2-46EF628CF1E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2B59-56F8-4B7E-8FE2-A198F4D8D3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rauklinik.ru/photogallery/stomatologia/dis-vnchs.jpg"/>
          <p:cNvPicPr>
            <a:picLocks noChangeAspect="1" noChangeArrowheads="1"/>
          </p:cNvPicPr>
          <p:nvPr/>
        </p:nvPicPr>
        <p:blipFill>
          <a:blip r:embed="rId2" cstate="print"/>
          <a:srcRect l="20863" r="1963"/>
          <a:stretch>
            <a:fillRect/>
          </a:stretch>
        </p:blipFill>
        <p:spPr bwMode="auto">
          <a:xfrm>
            <a:off x="323528" y="1484784"/>
            <a:ext cx="5578265" cy="46531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7020272" cy="707886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erriweather" panose="02060503050406030704" pitchFamily="18" charset="-52"/>
                <a:ea typeface="Merriweather" panose="02060503050406030704" pitchFamily="18" charset="-52"/>
              </a:rPr>
              <a:t>Анатомия  ВНЧС</a:t>
            </a:r>
            <a:endParaRPr lang="ru-RU" sz="4000" b="1" dirty="0">
              <a:latin typeface="Merriweather" panose="02060503050406030704" pitchFamily="18" charset="-52"/>
              <a:ea typeface="Merriweather" panose="020605030504060307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68760"/>
            <a:ext cx="1619764" cy="1656184"/>
          </a:xfrm>
          <a:prstGeom prst="rect">
            <a:avLst/>
          </a:prstGeom>
        </p:spPr>
      </p:pic>
      <p:pic>
        <p:nvPicPr>
          <p:cNvPr id="8" name="Picture 2" descr="Ð¡ÐÐ ÐºÐ°ÑÐµÐ´ÑÑ Ð°Ð½Ð°ÑÐ¾Ð¼Ð¸Ð¸ ÑÐµÐ»Ð¾Ð²ÐµÐºÐ° (ÐÐ¾Ð»Ð³ÐÐÐ£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284984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eduniver.com/Medical/Anatom/Img/visochno-nignechelustnoi_sustav.jpg"/>
          <p:cNvPicPr>
            <a:picLocks noChangeAspect="1" noChangeArrowheads="1"/>
          </p:cNvPicPr>
          <p:nvPr/>
        </p:nvPicPr>
        <p:blipFill>
          <a:blip r:embed="rId2" cstate="print"/>
          <a:srcRect l="810"/>
          <a:stretch>
            <a:fillRect/>
          </a:stretch>
        </p:blipFill>
        <p:spPr bwMode="auto">
          <a:xfrm>
            <a:off x="57702" y="548680"/>
            <a:ext cx="901393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Связки височно-нижнечелюстного сустава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подразделяются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внутрикапсульные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внекапсульные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внутрикапсульным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связкам относятся: 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а) передняя и задняя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дисковисочные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б) латеральная и медиальная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дисконижнечелюстные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pic>
        <p:nvPicPr>
          <p:cNvPr id="18435" name="Picture 3" descr="http://medicine.slovaria.ru/aach/visochno-nizhnechelyustnoy-sustav-g.jpg"/>
          <p:cNvPicPr>
            <a:picLocks noChangeAspect="1" noChangeArrowheads="1"/>
          </p:cNvPicPr>
          <p:nvPr/>
        </p:nvPicPr>
        <p:blipFill>
          <a:blip r:embed="rId2" cstate="print"/>
          <a:srcRect t="2764" b="12774"/>
          <a:stretch>
            <a:fillRect/>
          </a:stretch>
        </p:blipFill>
        <p:spPr bwMode="auto">
          <a:xfrm>
            <a:off x="1043608" y="1772816"/>
            <a:ext cx="6408712" cy="4936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eduniver.com/Medical/Anatom/Img/visochno-nignechelustnoi_sustav-3.jpg"/>
          <p:cNvPicPr>
            <a:picLocks noChangeAspect="1" noChangeArrowheads="1"/>
          </p:cNvPicPr>
          <p:nvPr/>
        </p:nvPicPr>
        <p:blipFill>
          <a:blip r:embed="rId2" cstate="print"/>
          <a:srcRect l="2491"/>
          <a:stretch>
            <a:fillRect/>
          </a:stretch>
        </p:blipFill>
        <p:spPr bwMode="auto">
          <a:xfrm>
            <a:off x="4788024" y="188640"/>
            <a:ext cx="4208616" cy="5013176"/>
          </a:xfrm>
          <a:prstGeom prst="rect">
            <a:avLst/>
          </a:prstGeom>
          <a:noFill/>
        </p:spPr>
      </p:pic>
      <p:pic>
        <p:nvPicPr>
          <p:cNvPr id="19460" name="Picture 4" descr="ÐÐ½Ð°ÑÐ¾Ð¼Ð¸Ñ: ÐÐ¸ÑÐ¾ÑÐ½Ð¾-Ð½Ð¸Ð¶Ð½ÐµÑÐµÐ»ÑÑÑÐ½Ð¾Ð¹ ÑÑÑÑÐ°Ð² (articulatio temporomandibula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32856"/>
            <a:ext cx="4643522" cy="4530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Внекапсульными</a:t>
            </a:r>
            <a:r>
              <a:rPr lang="ru-RU" sz="2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являются 3 </a:t>
            </a:r>
            <a:r>
              <a:rPr lang="ru-RU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связки</a:t>
            </a:r>
            <a:r>
              <a:rPr lang="ru-RU" sz="2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21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2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ligamentum</a:t>
            </a:r>
            <a:r>
              <a:rPr lang="ru-RU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laterale</a:t>
            </a:r>
            <a:r>
              <a:rPr lang="ru-RU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имеет </a:t>
            </a:r>
            <a:r>
              <a:rPr lang="ru-RU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форму </a:t>
            </a:r>
            <a:r>
              <a:rPr lang="ru-RU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треугольника  </a:t>
            </a:r>
          </a:p>
          <a:p>
            <a:pPr marL="342900" indent="-342900" algn="ctr"/>
            <a:r>
              <a:rPr lang="ru-RU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ligamentum</a:t>
            </a:r>
            <a:r>
              <a:rPr lang="ru-RU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sphenomandibulare</a:t>
            </a:r>
            <a:endParaRPr lang="ru-RU" sz="2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/>
            <a:r>
              <a:rPr lang="ru-RU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ligamentum</a:t>
            </a:r>
            <a:r>
              <a:rPr lang="ru-RU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stylomandibularе</a:t>
            </a:r>
            <a:endParaRPr lang="ru-RU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 descr="https://cf.ppt-online.org/files/slide/g/gsS0f4L8kOaEoR1BqvKcX9xYQyG2CPmurhWMUH/slide-20.jpg"/>
          <p:cNvPicPr>
            <a:picLocks noChangeAspect="1" noChangeArrowheads="1"/>
          </p:cNvPicPr>
          <p:nvPr/>
        </p:nvPicPr>
        <p:blipFill>
          <a:blip r:embed="rId2" cstate="print"/>
          <a:srcRect t="25488"/>
          <a:stretch>
            <a:fillRect/>
          </a:stretch>
        </p:blipFill>
        <p:spPr bwMode="auto">
          <a:xfrm>
            <a:off x="1" y="1700808"/>
            <a:ext cx="9144000" cy="507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6632"/>
            <a:ext cx="88569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норме все движения суставных головок в суставных ямках являются комбинированными и имеют следующие компоненты: вертикальный -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открывание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закрывание рта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, сагиттальный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–движение </a:t>
            </a:r>
            <a:r>
              <a:rPr lang="ru-RU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 вперед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и назад,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боковой (</a:t>
            </a:r>
            <a:r>
              <a:rPr lang="ru-RU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трансверсальной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смещение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челюсти вправо и влево.</a:t>
            </a:r>
          </a:p>
        </p:txBody>
      </p:sp>
      <p:pic>
        <p:nvPicPr>
          <p:cNvPr id="15361" name="Picture 1" descr="C:\Users\baya\Desktop\сно анат\Hinge-axis-tran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439248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baya\Desktop\сно анат\anatomy9.png"/>
          <p:cNvPicPr>
            <a:picLocks noChangeAspect="1" noChangeArrowheads="1"/>
          </p:cNvPicPr>
          <p:nvPr/>
        </p:nvPicPr>
        <p:blipFill>
          <a:blip r:embed="rId2" cstate="print"/>
          <a:srcRect l="18308" r="14069"/>
          <a:stretch>
            <a:fillRect/>
          </a:stretch>
        </p:blipFill>
        <p:spPr bwMode="auto">
          <a:xfrm>
            <a:off x="179512" y="1"/>
            <a:ext cx="530498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8144" y="1484784"/>
            <a:ext cx="28620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Особенностью движений головки нижней челюсти является комбинация поступательных и вращательных движений в суставах.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0"/>
            <a:ext cx="77768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Другой функциональной особенностью височно-нижнечелюстного сустава является синхронность движений в двух суставах, так как оба сустава (правый и левый) связаны между собой непарной нижнечелюстной костью.</a:t>
            </a:r>
          </a:p>
        </p:txBody>
      </p:sp>
      <p:pic>
        <p:nvPicPr>
          <p:cNvPr id="30722" name="Picture 2" descr="C:\Users\baya\Desktop\сно анат\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840760" cy="4553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www.dr.arut.ru/wp-content/uploads/2015/08/vyvikh-vnch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5184576" cy="51845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188640"/>
            <a:ext cx="367240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Внутренние </a:t>
            </a:r>
            <a:r>
              <a:rPr lang="ru-RU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нарушения могут иметь 9 клинических форм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1 – хронический вывих суставной головки;</a:t>
            </a:r>
          </a:p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2 – подвывих суставного диска;</a:t>
            </a:r>
          </a:p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3 – рецидивирующий вывих суставного диска;</a:t>
            </a:r>
          </a:p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хронический вывих суставного диска;</a:t>
            </a:r>
          </a:p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5 –хронический вывих суставного диска, вторичный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остеоартроз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хронический задний вывих суставного диска;</a:t>
            </a:r>
          </a:p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7 – хронический вывих суставной головки с подвывихом суставного диска;</a:t>
            </a:r>
          </a:p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8 – хронический вывих ВНЧС;</a:t>
            </a:r>
          </a:p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9 – привычный вывих ВНЧС.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124744"/>
          <a:ext cx="8856984" cy="47841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1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v-SE" sz="18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Сустав</a:t>
                      </a:r>
                      <a:r>
                        <a:rPr lang="sv-SE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sv-SE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sv-SE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sv-SE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ru-RU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Суставные поверхности</a:t>
                      </a:r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ru-RU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Вид сустава </a:t>
                      </a:r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ru-RU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Оси движения </a:t>
                      </a:r>
                      <a:endParaRPr lang="ru-RU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Движения в суставах</a:t>
                      </a:r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ru-RU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8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Височ</a:t>
                      </a:r>
                      <a:r>
                        <a:rPr lang="ru-RU" sz="1600" kern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</a:t>
                      </a:r>
                      <a:r>
                        <a:rPr lang="sv-SE" sz="16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</a:t>
                      </a:r>
                      <a:r>
                        <a:rPr lang="ru-RU" sz="16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r>
                        <a:rPr lang="sv-SE" sz="16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нижнечелюстной</a:t>
                      </a:r>
                      <a:r>
                        <a:rPr lang="sv-SE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sv-SE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Нижнечелюстная ямка височной кости, головка нижней челюсти (имеется внутрисуставной диск) </a:t>
                      </a: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Эллипсоидный, двухосный, </a:t>
                      </a:r>
                      <a:r>
                        <a:rPr lang="ru-RU" sz="1600" kern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комбиниро</a:t>
                      </a:r>
                      <a:r>
                        <a:rPr lang="ru-RU" sz="16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ванный 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Фронтальная, вертикальная 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Опускание и поднимание нижней челюсти, смещение вперед и назад, боковые движения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Височно-нижнечелюстной сустав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articulation </a:t>
            </a:r>
            <a:r>
              <a:rPr lang="en-US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temporomandibularis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образован головкой нижней челюсти и нижнечелюстной ямкой височной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кости.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Его суставные поверхности покрыты волокнистым хрящом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4" name="Picture 2" descr="http://images.myshared.ru/9/921528/slide_3.jpg"/>
          <p:cNvPicPr>
            <a:picLocks noChangeAspect="1" noChangeArrowheads="1"/>
          </p:cNvPicPr>
          <p:nvPr/>
        </p:nvPicPr>
        <p:blipFill>
          <a:blip r:embed="rId2" cstate="print"/>
          <a:srcRect l="17325" t="18200" r="22038" b="4801"/>
          <a:stretch>
            <a:fillRect/>
          </a:stretch>
        </p:blipFill>
        <p:spPr bwMode="auto">
          <a:xfrm>
            <a:off x="1187624" y="1628800"/>
            <a:ext cx="6768752" cy="4834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Ð½Ð°ÑÐ¾Ð¼Ð¸Ñ ÑÑÑÑÐ°Ð²Ð°"/>
          <p:cNvPicPr>
            <a:picLocks noChangeAspect="1" noChangeArrowheads="1"/>
          </p:cNvPicPr>
          <p:nvPr/>
        </p:nvPicPr>
        <p:blipFill>
          <a:blip r:embed="rId2" cstate="print"/>
          <a:srcRect l="2751" t="6817" r="2206" b="2306"/>
          <a:stretch>
            <a:fillRect/>
          </a:stretch>
        </p:blipFill>
        <p:spPr bwMode="auto">
          <a:xfrm>
            <a:off x="1115616" y="1412776"/>
            <a:ext cx="7090671" cy="51845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ВНЧС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имеет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сложное и уникальное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строение, он не мешает работе органов слуха, не задевая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нервов и сосудов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f.ppt-online.org/files/slide/x/XDTzWswRF2PZuHOYgtpNLron8IlQ7v4kmxjK31/slide-58.jpg"/>
          <p:cNvPicPr>
            <a:picLocks noChangeAspect="1" noChangeArrowheads="1"/>
          </p:cNvPicPr>
          <p:nvPr/>
        </p:nvPicPr>
        <p:blipFill>
          <a:blip r:embed="rId2" cstate="print"/>
          <a:srcRect r="8829" b="21918"/>
          <a:stretch>
            <a:fillRect/>
          </a:stretch>
        </p:blipFill>
        <p:spPr bwMode="auto">
          <a:xfrm>
            <a:off x="179512" y="548680"/>
            <a:ext cx="886785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84168" y="1556792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Головка </a:t>
            </a:r>
            <a:r>
              <a:rPr lang="ru-RU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 (</a:t>
            </a:r>
            <a:r>
              <a:rPr 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caput </a:t>
            </a:r>
            <a:r>
              <a:rPr lang="en-US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mandibulae</a:t>
            </a:r>
            <a: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— </a:t>
            </a:r>
            <a:r>
              <a:rPr lang="ru-RU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валикообразное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утолщение эллипсовидной формы, вытянутое в поперечном направлении. </a:t>
            </a:r>
          </a:p>
        </p:txBody>
      </p:sp>
      <p:pic>
        <p:nvPicPr>
          <p:cNvPr id="27650" name="Picture 2" descr="http://www.nextd.com/wp-content/uploads/2011/12/mandibula.png"/>
          <p:cNvPicPr>
            <a:picLocks noChangeAspect="1" noChangeArrowheads="1"/>
          </p:cNvPicPr>
          <p:nvPr/>
        </p:nvPicPr>
        <p:blipFill>
          <a:blip r:embed="rId2" cstate="print"/>
          <a:srcRect l="8505" t="10395" r="13061" b="12116"/>
          <a:stretch>
            <a:fillRect/>
          </a:stretch>
        </p:blipFill>
        <p:spPr bwMode="auto">
          <a:xfrm>
            <a:off x="107504" y="404664"/>
            <a:ext cx="597666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008" y="116632"/>
            <a:ext cx="8749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Головка нижней челюсти по форме напоминает эллипс, немного удлиненный, это дает возможность двигать </a:t>
            </a:r>
            <a:r>
              <a:rPr lang="ru-RU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отношению к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разные стороны: </a:t>
            </a:r>
            <a:r>
              <a:rPr lang="ru-RU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назад-вперед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, вправо-влево,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вверх-вниз.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578" name="Picture 2" descr="Ð¡ÑÑÐ¾ÐµÐ½Ð¸Ðµ ÑÐµÐ»ÑÑÑÐ½Ð¾Ð³Ð¾ ÑÑÑÑÐ°Ð²Ð° Ð¿Ð¾Ð´ÑÐ¾Ð±Ð½Ð¾"/>
          <p:cNvPicPr>
            <a:picLocks noChangeAspect="1" noChangeArrowheads="1"/>
          </p:cNvPicPr>
          <p:nvPr/>
        </p:nvPicPr>
        <p:blipFill>
          <a:blip r:embed="rId2" cstate="print"/>
          <a:srcRect t="4693" b="3004"/>
          <a:stretch>
            <a:fillRect/>
          </a:stretch>
        </p:blipFill>
        <p:spPr bwMode="auto">
          <a:xfrm>
            <a:off x="290575" y="1772816"/>
            <a:ext cx="8510369" cy="4922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resent5.com/presentation/-59739866_437545694/image-4.jpg"/>
          <p:cNvPicPr>
            <a:picLocks noChangeAspect="1" noChangeArrowheads="1"/>
          </p:cNvPicPr>
          <p:nvPr/>
        </p:nvPicPr>
        <p:blipFill>
          <a:blip r:embed="rId2" cstate="print"/>
          <a:srcRect r="8651"/>
          <a:stretch>
            <a:fillRect/>
          </a:stretch>
        </p:blipFill>
        <p:spPr bwMode="auto">
          <a:xfrm>
            <a:off x="971600" y="1320310"/>
            <a:ext cx="6552728" cy="5379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Нижнечелюстная </a:t>
            </a:r>
            <a: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ямка (</a:t>
            </a:r>
            <a:r>
              <a:rPr lang="en-US" sz="2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fossa</a:t>
            </a:r>
            <a:r>
              <a:rPr 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mandibularis</a:t>
            </a:r>
            <a: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образуется между частью височной кости, бугорком и скуловым отростком. 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2—3 раза больше головки </a:t>
            </a:r>
            <a:r>
              <a:rPr lang="ru-RU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ч.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000" y="116632"/>
            <a:ext cx="9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Суставной диск (</a:t>
            </a:r>
            <a:r>
              <a:rPr lang="ru-RU" sz="2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discus</a:t>
            </a:r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articularis</a:t>
            </a:r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, состоящий из волокнистой хрящевой ткани, залегает между ямкой и головкой сустава и делит его полость на 2 изолированные щели — верхнюю и нижнюю. </a:t>
            </a:r>
          </a:p>
        </p:txBody>
      </p:sp>
      <p:pic>
        <p:nvPicPr>
          <p:cNvPr id="22530" name="Picture 2" descr="https://stomweb.ru/fc-web/fc-files/2017/09/4256-w.jpg"/>
          <p:cNvPicPr>
            <a:picLocks noChangeAspect="1" noChangeArrowheads="1"/>
          </p:cNvPicPr>
          <p:nvPr/>
        </p:nvPicPr>
        <p:blipFill>
          <a:blip r:embed="rId2" cstate="print"/>
          <a:srcRect t="4201"/>
          <a:stretch>
            <a:fillRect/>
          </a:stretch>
        </p:blipFill>
        <p:spPr bwMode="auto">
          <a:xfrm>
            <a:off x="1763688" y="1502499"/>
            <a:ext cx="5616624" cy="5238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0b54/0001a57b-261156e3/hello_html_23181f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8801884" cy="43264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16632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Суставная капсула </a:t>
            </a:r>
            <a: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ВНЧС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обширна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и податлива, допускает значительные движения </a:t>
            </a:r>
            <a:r>
              <a:rPr lang="ru-RU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ч.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Вверху капсула прикрепляется </a:t>
            </a:r>
            <a:r>
              <a:rPr lang="ru-RU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латерально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по корню скуловой дуги, сзади — по </a:t>
            </a:r>
            <a:r>
              <a:rPr lang="ru-RU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fissura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petrosquamosa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медиально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— к </a:t>
            </a:r>
            <a:r>
              <a:rPr lang="ru-RU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spina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ossis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sphenoidalis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и спереди по переднему скату суставного бугорка.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449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Merriweather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baya</dc:creator>
  <cp:lastModifiedBy>Пользователь Windows</cp:lastModifiedBy>
  <cp:revision>25</cp:revision>
  <dcterms:created xsi:type="dcterms:W3CDTF">2018-10-21T10:03:03Z</dcterms:created>
  <dcterms:modified xsi:type="dcterms:W3CDTF">2023-03-20T09:38:35Z</dcterms:modified>
</cp:coreProperties>
</file>