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60" r:id="rId3"/>
    <p:sldId id="261" r:id="rId4"/>
    <p:sldId id="270" r:id="rId5"/>
    <p:sldId id="271" r:id="rId6"/>
    <p:sldId id="262" r:id="rId7"/>
    <p:sldId id="264" r:id="rId8"/>
    <p:sldId id="265" r:id="rId9"/>
    <p:sldId id="272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time43.ru/uploads/images/pics/st6b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Компьютерная томография.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это метод </a:t>
            </a:r>
            <a:r>
              <a:rPr lang="ru-RU" b="1" dirty="0">
                <a:solidFill>
                  <a:srgbClr val="FF0000"/>
                </a:solidFill>
              </a:rPr>
              <a:t>трехмерного исследования</a:t>
            </a:r>
            <a:r>
              <a:rPr lang="ru-RU" dirty="0">
                <a:solidFill>
                  <a:srgbClr val="FF0000"/>
                </a:solidFill>
              </a:rPr>
              <a:t> челюстно-лицевой системы  с использованием рентгеновского излучения, который позволяет получить информацию для самой точной диагностики, планирования, контроля качества проведенного лечения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dirty="0">
                <a:solidFill>
                  <a:srgbClr val="FF0000"/>
                </a:solidFill>
              </a:rPr>
              <a:t>Трехмерная реконструкция делает диагностику заболеваний зубов и десен самой информативной, так как позволяет изучить исследуемую область под любым углом, во всех плоскостях и на любом срезе.</a:t>
            </a:r>
          </a:p>
        </p:txBody>
      </p:sp>
    </p:spTree>
    <p:extLst>
      <p:ext uri="{BB962C8B-B14F-4D97-AF65-F5344CB8AC3E}">
        <p14:creationId xmlns:p14="http://schemas.microsoft.com/office/powerpoint/2010/main" val="2767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7"/>
            <a:ext cx="9144001" cy="683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2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64807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Вывод:</a:t>
            </a:r>
          </a:p>
          <a:p>
            <a:pPr>
              <a:buNone/>
            </a:pPr>
            <a:r>
              <a:rPr lang="ru-RU" sz="4400" dirty="0">
                <a:solidFill>
                  <a:srgbClr val="FF0000"/>
                </a:solidFill>
              </a:rPr>
              <a:t>возможности современных томографов не ограничены выдачей только плоских срезов и снимков. Сейчас аппараты могут выдать 3D изображение челюсти, что позволяет рассмотреть патологию костей и зубов с разного ракурса. Сама процедура прохождения КТ не займет много времени и абсолютно безопасна.</a:t>
            </a:r>
            <a:br>
              <a:rPr lang="ru-RU" sz="4400" dirty="0">
                <a:solidFill>
                  <a:srgbClr val="FF0000"/>
                </a:solidFill>
              </a:rPr>
            </a:br>
            <a:endParaRPr lang="ru-RU" sz="4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52928" cy="237626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0000"/>
                </a:solidFill>
                <a:effectLst/>
              </a:rPr>
              <a:t>Компьютерная </a:t>
            </a:r>
            <a:r>
              <a:rPr lang="ru-RU" sz="2000" dirty="0" smtClean="0">
                <a:solidFill>
                  <a:srgbClr val="FF0000"/>
                </a:solidFill>
                <a:effectLst/>
              </a:rPr>
              <a:t>томография — </a:t>
            </a:r>
            <a:r>
              <a:rPr lang="ru-RU" sz="2000" dirty="0">
                <a:solidFill>
                  <a:srgbClr val="FF0000"/>
                </a:solidFill>
                <a:effectLst/>
              </a:rPr>
              <a:t>это один из методов изучения состояния костной ткани. Наравне с ортопантомограммой и рентгеном она активно применятся в стоматологии и отоларингологии. Отличается от двух других методов тем, что позволяет рассмотреть не плоское, а трехмерное изображение всей челюсти и различных отделов черепа. Обычный рентгеновский снимок дает только 30-40% информации, томографический — все 100%.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95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Преимущества КТ.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5328592"/>
          </a:xfrm>
        </p:spPr>
        <p:txBody>
          <a:bodyPr>
            <a:noAutofit/>
          </a:bodyPr>
          <a:lstStyle/>
          <a:p>
            <a:pPr fontAlgn="base"/>
            <a:r>
              <a:rPr lang="ru-RU" sz="1600" b="1" dirty="0">
                <a:solidFill>
                  <a:srgbClr val="FF0000"/>
                </a:solidFill>
              </a:rPr>
              <a:t>Точная диагностика</a:t>
            </a:r>
            <a:r>
              <a:rPr lang="ru-RU" sz="1600" dirty="0">
                <a:solidFill>
                  <a:srgbClr val="FF0000"/>
                </a:solidFill>
              </a:rPr>
              <a:t> – залог качественного стоматологического лечения. </a:t>
            </a:r>
          </a:p>
          <a:p>
            <a:pPr fontAlgn="base"/>
            <a:r>
              <a:rPr lang="ru-RU" sz="1600" dirty="0">
                <a:solidFill>
                  <a:srgbClr val="FF0000"/>
                </a:solidFill>
              </a:rPr>
              <a:t>В отличие от плоского панорамного снимка томография позволяет получить практически неограниченное </a:t>
            </a:r>
            <a:r>
              <a:rPr lang="ru-RU" sz="1600" dirty="0" smtClean="0">
                <a:solidFill>
                  <a:srgbClr val="FF0000"/>
                </a:solidFill>
              </a:rPr>
              <a:t>кол-во </a:t>
            </a:r>
            <a:r>
              <a:rPr lang="ru-RU" sz="1600" dirty="0">
                <a:solidFill>
                  <a:srgbClr val="FF0000"/>
                </a:solidFill>
              </a:rPr>
              <a:t>срезов: толщина и высота костной ткани, удаленности будущего имплантата от нижнечелюстного нерва определяются с точностью до миллиметра. Более того, новый метод диагностики позволяет точно подобрать тип и размер имплантата строго в соответствии с </a:t>
            </a:r>
            <a:r>
              <a:rPr lang="ru-RU" sz="1400" dirty="0">
                <a:solidFill>
                  <a:srgbClr val="FF0000"/>
                </a:solidFill>
              </a:rPr>
              <a:t>индивидуальными</a:t>
            </a:r>
            <a:r>
              <a:rPr lang="ru-RU" sz="1600" dirty="0">
                <a:solidFill>
                  <a:srgbClr val="FF0000"/>
                </a:solidFill>
              </a:rPr>
              <a:t> особенностями пациента.</a:t>
            </a:r>
          </a:p>
          <a:p>
            <a:pPr fontAlgn="base"/>
            <a:r>
              <a:rPr lang="ru-RU" sz="1600" b="1" dirty="0">
                <a:solidFill>
                  <a:srgbClr val="FF0000"/>
                </a:solidFill>
              </a:rPr>
              <a:t>Безопасность</a:t>
            </a:r>
            <a:endParaRPr lang="ru-RU" sz="1600" dirty="0">
              <a:solidFill>
                <a:srgbClr val="FF0000"/>
              </a:solidFill>
            </a:endParaRPr>
          </a:p>
          <a:p>
            <a:pPr fontAlgn="base"/>
            <a:r>
              <a:rPr lang="ru-RU" sz="1600" dirty="0">
                <a:solidFill>
                  <a:srgbClr val="FF0000"/>
                </a:solidFill>
              </a:rPr>
              <a:t>Лучевая нагрузка на пациента при использовании </a:t>
            </a:r>
            <a:r>
              <a:rPr lang="ru-RU" sz="1600" dirty="0" err="1">
                <a:solidFill>
                  <a:srgbClr val="FF0000"/>
                </a:solidFill>
              </a:rPr>
              <a:t>Planmeca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Promax</a:t>
            </a:r>
            <a:r>
              <a:rPr lang="ru-RU" sz="1600" dirty="0">
                <a:solidFill>
                  <a:srgbClr val="FF0000"/>
                </a:solidFill>
              </a:rPr>
              <a:t> 3D минимальна и сравнима с обычным панорамным снимком. Дентальные объемные томографы фирмы </a:t>
            </a:r>
            <a:r>
              <a:rPr lang="ru-RU" sz="1600" dirty="0" err="1">
                <a:solidFill>
                  <a:srgbClr val="FF0000"/>
                </a:solidFill>
              </a:rPr>
              <a:t>Planmeca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Promax</a:t>
            </a:r>
            <a:r>
              <a:rPr lang="ru-RU" sz="1600" dirty="0">
                <a:solidFill>
                  <a:srgbClr val="FF0000"/>
                </a:solidFill>
              </a:rPr>
              <a:t> 3D созданы на основе конусно-лучевой </a:t>
            </a:r>
            <a:r>
              <a:rPr lang="ru-RU" sz="1600" dirty="0" smtClean="0">
                <a:solidFill>
                  <a:srgbClr val="FF0000"/>
                </a:solidFill>
              </a:rPr>
              <a:t> технологии </a:t>
            </a:r>
            <a:r>
              <a:rPr lang="ru-RU" sz="1600" dirty="0">
                <a:solidFill>
                  <a:srgbClr val="FF0000"/>
                </a:solidFill>
              </a:rPr>
              <a:t>формирования пучка рентгеновского излучения, что позволяет получить исчерпывающую информацию о состоянии здоровья пациента при минимальных дозах излучения.</a:t>
            </a:r>
          </a:p>
          <a:p>
            <a:pPr fontAlgn="base"/>
            <a:r>
              <a:rPr lang="ru-RU" sz="1600" b="1" dirty="0">
                <a:solidFill>
                  <a:srgbClr val="FF0000"/>
                </a:solidFill>
              </a:rPr>
              <a:t>Высокая информативность полученного изображения</a:t>
            </a:r>
            <a:endParaRPr lang="ru-RU" sz="1600" dirty="0">
              <a:solidFill>
                <a:srgbClr val="FF0000"/>
              </a:solidFill>
            </a:endParaRPr>
          </a:p>
          <a:p>
            <a:pPr fontAlgn="base"/>
            <a:r>
              <a:rPr lang="ru-RU" sz="1600" dirty="0">
                <a:solidFill>
                  <a:srgbClr val="FF0000"/>
                </a:solidFill>
              </a:rPr>
              <a:t>Трехмерная реконструкция результатов исследования позволяет эффективно строить план лечения, а также делать прогнозы ближайших и отдаленных результатов имплантации и ортопедического лечения. Именно поэтому ведущие стоматологические клиники отдают предпочтение  компьютерной томографии.</a:t>
            </a:r>
          </a:p>
          <a:p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1071546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За время экспозиции томограф фиксирует 300 срезов зубочелюстной системы в различных проекциях. Затем компьютер обрабатывает снимки и строит 3D-модель зубочелюстной системы. Результат исследования хранится в электронной базе </a:t>
            </a:r>
            <a:r>
              <a:rPr lang="ru-RU" sz="2000" dirty="0" smtClean="0">
                <a:solidFill>
                  <a:srgbClr val="FF0000"/>
                </a:solidFill>
              </a:rPr>
              <a:t>данных клиники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smtClean="0">
                <a:solidFill>
                  <a:srgbClr val="FF0000"/>
                </a:solidFill>
              </a:rPr>
              <a:t>для пациента </a:t>
            </a:r>
            <a:r>
              <a:rPr lang="ru-RU" sz="2000" dirty="0">
                <a:solidFill>
                  <a:srgbClr val="FF0000"/>
                </a:solidFill>
              </a:rPr>
              <a:t>записывается на отдельный компакт-диск. Работа с результатом исследования доступна на любом компьютере: программа установится автоматически при запуске диска. Один снимок на томографе дает на порядок больше информации, чем 32 (по количеству зубов)прицельных снимка и один панорамный вместе взятые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</a:t>
            </a:r>
            <a:r>
              <a:rPr lang="ru-RU" sz="2000" u="sng" dirty="0">
                <a:solidFill>
                  <a:srgbClr val="FF0000"/>
                </a:solidFill>
                <a:hlinkClick r:id="rId2" tooltip="Компьютерная томография"/>
              </a:rPr>
              <a:t/>
            </a:r>
            <a:br>
              <a:rPr lang="ru-RU" sz="2000" u="sng" dirty="0">
                <a:solidFill>
                  <a:srgbClr val="FF0000"/>
                </a:solidFill>
                <a:hlinkClick r:id="rId2" tooltip="Компьютерная томография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626469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Минимальная лучевая нагрузка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Быстрое </a:t>
            </a:r>
            <a:r>
              <a:rPr lang="ru-RU" dirty="0">
                <a:solidFill>
                  <a:srgbClr val="FF0000"/>
                </a:solidFill>
              </a:rPr>
              <a:t>время сканирования – всего 14 секунд (из которых луч работает только 6 секунд)</a:t>
            </a:r>
          </a:p>
          <a:p>
            <a:r>
              <a:rPr lang="ru-RU" dirty="0">
                <a:solidFill>
                  <a:srgbClr val="FF0000"/>
                </a:solidFill>
              </a:rPr>
              <a:t>Высокое качество полученного изображения, которое дает массу диагностических возможностей для врачей следующих специализаций:</a:t>
            </a:r>
          </a:p>
          <a:p>
            <a:r>
              <a:rPr lang="ru-RU" dirty="0">
                <a:solidFill>
                  <a:srgbClr val="FF0000"/>
                </a:solidFill>
              </a:rPr>
              <a:t>Стоматолог (терапевт, хирург, </a:t>
            </a:r>
            <a:r>
              <a:rPr lang="ru-RU" dirty="0" err="1">
                <a:solidFill>
                  <a:srgbClr val="FF0000"/>
                </a:solidFill>
              </a:rPr>
              <a:t>ортодонт</a:t>
            </a:r>
            <a:r>
              <a:rPr lang="ru-RU" dirty="0">
                <a:solidFill>
                  <a:srgbClr val="FF0000"/>
                </a:solidFill>
              </a:rPr>
              <a:t>, ортопед)</a:t>
            </a:r>
          </a:p>
          <a:p>
            <a:r>
              <a:rPr lang="ru-RU" dirty="0">
                <a:solidFill>
                  <a:srgbClr val="FF0000"/>
                </a:solidFill>
              </a:rPr>
              <a:t>Челюстно-лицевой хирург</a:t>
            </a:r>
          </a:p>
          <a:p>
            <a:r>
              <a:rPr lang="ru-RU" dirty="0">
                <a:solidFill>
                  <a:srgbClr val="FF0000"/>
                </a:solidFill>
              </a:rPr>
              <a:t>Отоларинголог (ЛОР-врач)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53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Показания к КТ.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Планирование имплантации</a:t>
            </a:r>
          </a:p>
          <a:p>
            <a:r>
              <a:rPr lang="ru-RU" sz="3100" dirty="0">
                <a:solidFill>
                  <a:srgbClr val="FF0000"/>
                </a:solidFill>
              </a:rPr>
              <a:t>Диагностика воспалительных процессов костной ткани в области корней зубов</a:t>
            </a:r>
          </a:p>
          <a:p>
            <a:r>
              <a:rPr lang="ru-RU" sz="3100" dirty="0">
                <a:solidFill>
                  <a:srgbClr val="FF0000"/>
                </a:solidFill>
              </a:rPr>
              <a:t>Оценка корневых каналов</a:t>
            </a:r>
          </a:p>
          <a:p>
            <a:r>
              <a:rPr lang="ru-RU" sz="3100" dirty="0">
                <a:solidFill>
                  <a:srgbClr val="FF0000"/>
                </a:solidFill>
              </a:rPr>
              <a:t>Оценка степени тяжести при заболеваниях десен</a:t>
            </a:r>
          </a:p>
          <a:p>
            <a:r>
              <a:rPr lang="ru-RU" sz="3100" dirty="0">
                <a:solidFill>
                  <a:srgbClr val="FF0000"/>
                </a:solidFill>
              </a:rPr>
              <a:t>Диагностика височно-нижнечелюстного сустава</a:t>
            </a:r>
          </a:p>
          <a:p>
            <a:r>
              <a:rPr lang="ru-RU" sz="3100" dirty="0">
                <a:solidFill>
                  <a:srgbClr val="FF0000"/>
                </a:solidFill>
              </a:rPr>
              <a:t>Определение положения непрорезавшихся зубов</a:t>
            </a:r>
          </a:p>
          <a:p>
            <a:r>
              <a:rPr lang="ru-RU" sz="3100" dirty="0">
                <a:solidFill>
                  <a:srgbClr val="FF0000"/>
                </a:solidFill>
              </a:rPr>
              <a:t>Диагностика аномалии развития зубочелюстной системы (для детей)</a:t>
            </a:r>
          </a:p>
          <a:p>
            <a:r>
              <a:rPr lang="ru-RU" sz="3100" dirty="0">
                <a:solidFill>
                  <a:srgbClr val="FF0000"/>
                </a:solidFill>
              </a:rPr>
              <a:t>Диагностика и оценка переломов челюстно-лицевой области</a:t>
            </a:r>
          </a:p>
          <a:p>
            <a:r>
              <a:rPr lang="ru-RU" sz="3100" dirty="0">
                <a:solidFill>
                  <a:srgbClr val="FF0000"/>
                </a:solidFill>
              </a:rPr>
              <a:t>Диагностика заболеваний и новообразований в верхнечелюстных пазухах</a:t>
            </a:r>
          </a:p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Недостатки КТ.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Так как принцип действия томографа основан на использовании рентгеновского излучения, все-таки существует небольшая вероятность развития онкологических заболеваний из-за чрезмерно высокой дозы облучения, полученной пациентом. </a:t>
            </a:r>
          </a:p>
          <a:p>
            <a:r>
              <a:rPr lang="ru-RU" sz="4000" dirty="0">
                <a:solidFill>
                  <a:srgbClr val="FF0000"/>
                </a:solidFill>
              </a:rPr>
              <a:t>Перед проведением КТ женщины должны проинформировать своего лечащего врача и рентгенолога о вероятной  беременности, так как томография не может быть рекомендована беременным женщинам из-за потенциального риска возникновения патологии развития ребенка</a:t>
            </a:r>
            <a:r>
              <a:rPr lang="ru-RU" sz="4000" dirty="0" smtClean="0">
                <a:solidFill>
                  <a:srgbClr val="FF0000"/>
                </a:solidFill>
              </a:rPr>
              <a:t>;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Риск возникновения серьезных побочных и аллергических реакций из-за введения йодсодержащего контрастного вещества  очень низок, рентгенологи имеют специальные средства для  борьбы с ними;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Фармацевтические фирмы - производители препаратов для внутривенного контраста указывают в аннотации, что кормящие матери не должны кормить грудным молоком детей в течение 24-48 часов после введения контрастного вещества в организм матери.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Так как детский постоянно растущий организм более чувствителен к действию радиации, КТ исследования могут проводиться детям только в случае крайней необходимости для постановки диагноза и не должны повторяться без строгих показаний.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63</TotalTime>
  <Words>301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Georgia</vt:lpstr>
      <vt:lpstr>Trebuchet MS</vt:lpstr>
      <vt:lpstr>Wingdings 2</vt:lpstr>
      <vt:lpstr>Городская</vt:lpstr>
      <vt:lpstr>Компьютерная томография.</vt:lpstr>
      <vt:lpstr>Компьютерная томография — это один из методов изучения состояния костной ткани. Наравне с ортопантомограммой и рентгеном она активно применятся в стоматологии и отоларингологии. Отличается от двух других методов тем, что позволяет рассмотреть не плоское, а трехмерное изображение всей челюсти и различных отделов черепа. Обычный рентгеновский снимок дает только 30-40% информации, томографический — все 100%.</vt:lpstr>
      <vt:lpstr>Преимущества КТ.</vt:lpstr>
      <vt:lpstr>Презентация PowerPoint</vt:lpstr>
      <vt:lpstr>Презентация PowerPoint</vt:lpstr>
      <vt:lpstr>Презентация PowerPoint</vt:lpstr>
      <vt:lpstr>Показания к КТ.</vt:lpstr>
      <vt:lpstr>Недостатки КТ.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Семипалатинский Государственный Медицинский Университет</dc:title>
  <dc:creator>Iskra</dc:creator>
  <cp:lastModifiedBy>Пользователь Windows</cp:lastModifiedBy>
  <cp:revision>11</cp:revision>
  <dcterms:created xsi:type="dcterms:W3CDTF">2014-12-09T16:18:29Z</dcterms:created>
  <dcterms:modified xsi:type="dcterms:W3CDTF">2023-03-20T09:41:05Z</dcterms:modified>
</cp:coreProperties>
</file>