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73" r:id="rId4"/>
    <p:sldId id="274" r:id="rId5"/>
    <p:sldId id="259" r:id="rId6"/>
    <p:sldId id="275" r:id="rId7"/>
    <p:sldId id="312" r:id="rId8"/>
    <p:sldId id="276" r:id="rId9"/>
    <p:sldId id="277" r:id="rId10"/>
    <p:sldId id="279" r:id="rId11"/>
    <p:sldId id="282" r:id="rId12"/>
    <p:sldId id="283" r:id="rId13"/>
    <p:sldId id="260" r:id="rId14"/>
    <p:sldId id="284" r:id="rId15"/>
    <p:sldId id="285" r:id="rId16"/>
    <p:sldId id="286" r:id="rId17"/>
    <p:sldId id="318" r:id="rId18"/>
    <p:sldId id="287" r:id="rId19"/>
    <p:sldId id="319" r:id="rId20"/>
    <p:sldId id="288" r:id="rId21"/>
    <p:sldId id="289" r:id="rId22"/>
    <p:sldId id="317" r:id="rId23"/>
    <p:sldId id="290" r:id="rId24"/>
    <p:sldId id="291" r:id="rId25"/>
    <p:sldId id="292" r:id="rId26"/>
    <p:sldId id="293" r:id="rId27"/>
    <p:sldId id="294" r:id="rId28"/>
    <p:sldId id="295" r:id="rId29"/>
    <p:sldId id="296" r:id="rId30"/>
    <p:sldId id="297" r:id="rId31"/>
    <p:sldId id="298" r:id="rId32"/>
    <p:sldId id="314" r:id="rId33"/>
    <p:sldId id="301" r:id="rId34"/>
    <p:sldId id="300" r:id="rId35"/>
    <p:sldId id="299" r:id="rId36"/>
    <p:sldId id="302" r:id="rId37"/>
    <p:sldId id="303" r:id="rId38"/>
    <p:sldId id="316" r:id="rId39"/>
    <p:sldId id="315" r:id="rId40"/>
    <p:sldId id="305" r:id="rId41"/>
    <p:sldId id="306" r:id="rId42"/>
    <p:sldId id="307" r:id="rId43"/>
    <p:sldId id="308" r:id="rId44"/>
    <p:sldId id="309" r:id="rId45"/>
    <p:sldId id="310" r:id="rId46"/>
    <p:sldId id="311" r:id="rId4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127" d="100"/>
          <a:sy n="127" d="100"/>
        </p:scale>
        <p:origin x="1164" y="12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20.03.2023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20.03.2023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20.03.2023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20.03.2023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20.03.2023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20.03.2023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20.03.2023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20.03.2023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20.03.2023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20.03.2023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20.03.2023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20.03.2023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3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3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131840" y="332656"/>
            <a:ext cx="5688632" cy="6254155"/>
          </a:xfrm>
        </p:spPr>
        <p:txBody>
          <a:bodyPr>
            <a:normAutofit fontScale="77500" lnSpcReduction="20000"/>
          </a:bodyPr>
          <a:lstStyle/>
          <a:p>
            <a:pPr marL="0" indent="0">
              <a:buNone/>
            </a:pPr>
            <a:r>
              <a:rPr lang="ru-RU" dirty="0"/>
              <a:t>По данным различных авторов патология височно-нижнечелюстного сустава наблюдается у </a:t>
            </a:r>
            <a:r>
              <a:rPr lang="ru-RU" dirty="0" smtClean="0"/>
              <a:t>5-</a:t>
            </a:r>
            <a:r>
              <a:rPr lang="en-US" dirty="0" smtClean="0"/>
              <a:t>25</a:t>
            </a:r>
            <a:r>
              <a:rPr lang="ru-RU" dirty="0" smtClean="0"/>
              <a:t>% </a:t>
            </a:r>
            <a:r>
              <a:rPr lang="ru-RU" dirty="0"/>
              <a:t>пациентов, обращающихся к стоматологу, а у больных с зубочелюстными аномалиями и деформациями они составляют 83,7%. </a:t>
            </a:r>
            <a:endParaRPr lang="ru-RU" dirty="0" smtClean="0"/>
          </a:p>
          <a:p>
            <a:pPr marL="0" indent="0">
              <a:buNone/>
            </a:pPr>
            <a:endParaRPr lang="ru-RU" dirty="0"/>
          </a:p>
          <a:p>
            <a:pPr marL="0" indent="0">
              <a:buNone/>
            </a:pPr>
            <a:r>
              <a:rPr lang="ru-RU" dirty="0" smtClean="0"/>
              <a:t>Заболевания </a:t>
            </a:r>
            <a:r>
              <a:rPr lang="ru-RU" dirty="0"/>
              <a:t>височно-нижнечелюстного сустава  причиняют больным </a:t>
            </a:r>
            <a:r>
              <a:rPr lang="ru-RU" dirty="0" smtClean="0"/>
              <a:t>анатомические </a:t>
            </a:r>
            <a:r>
              <a:rPr lang="ru-RU" dirty="0"/>
              <a:t>и функциональные </a:t>
            </a:r>
            <a:r>
              <a:rPr lang="ru-RU" dirty="0" smtClean="0"/>
              <a:t>нарушения. </a:t>
            </a:r>
            <a:endParaRPr lang="en-US" dirty="0" smtClean="0"/>
          </a:p>
          <a:p>
            <a:pPr marL="0" indent="0">
              <a:buNone/>
            </a:pPr>
            <a:endParaRPr lang="ru-RU" dirty="0" smtClean="0"/>
          </a:p>
          <a:p>
            <a:pPr marL="0" indent="0">
              <a:buNone/>
            </a:pPr>
            <a:r>
              <a:rPr lang="ru-RU" dirty="0" smtClean="0"/>
              <a:t>Сложность </a:t>
            </a:r>
            <a:r>
              <a:rPr lang="ru-RU" dirty="0"/>
              <a:t>строения височно-нижнечелюстного сустава (ВНЧС), а также большое количество различных факторов, влияющих на состояние тканей сустава, затрудняют диагностику и </a:t>
            </a:r>
            <a:r>
              <a:rPr lang="ru-RU" dirty="0" smtClean="0"/>
              <a:t>лечение</a:t>
            </a:r>
            <a:r>
              <a:rPr lang="en-US" dirty="0" smtClean="0"/>
              <a:t> </a:t>
            </a:r>
            <a:r>
              <a:rPr lang="ru-RU" dirty="0" smtClean="0"/>
              <a:t>данного заболевания.</a:t>
            </a:r>
            <a:endParaRPr lang="ru-RU" dirty="0"/>
          </a:p>
          <a:p>
            <a:endParaRPr lang="ru-RU" dirty="0"/>
          </a:p>
        </p:txBody>
      </p:sp>
      <p:pic>
        <p:nvPicPr>
          <p:cNvPr id="4" name="Picture 4" descr="555246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68" y="476672"/>
            <a:ext cx="2857500" cy="273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69380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9144000" cy="6858000"/>
          </a:xfrm>
        </p:spPr>
        <p:txBody>
          <a:bodyPr>
            <a:normAutofit fontScale="47500" lnSpcReduction="20000"/>
          </a:bodyPr>
          <a:lstStyle/>
          <a:p>
            <a:pPr marL="0" indent="0">
              <a:buNone/>
            </a:pPr>
            <a:r>
              <a:rPr lang="ru-RU" dirty="0"/>
              <a:t>РЕНТГЕНОЛОГИЧЕСКОЕ </a:t>
            </a:r>
            <a:r>
              <a:rPr lang="ru-RU" dirty="0" smtClean="0"/>
              <a:t>ИССЛЕДОВАНИЕ</a:t>
            </a:r>
            <a:r>
              <a:rPr lang="en-US" dirty="0" smtClean="0"/>
              <a:t> </a:t>
            </a:r>
            <a:r>
              <a:rPr lang="ru-RU" dirty="0" smtClean="0"/>
              <a:t>ВИСОЧНО-НИЖНЕЧЕЛЮСТНОГО СУСТАВА</a:t>
            </a:r>
            <a:endParaRPr lang="en-US" dirty="0" smtClean="0"/>
          </a:p>
          <a:p>
            <a:pPr marL="0" indent="0">
              <a:buNone/>
            </a:pPr>
            <a:r>
              <a:rPr lang="ru-RU" i="1" dirty="0" smtClean="0"/>
              <a:t>Методы </a:t>
            </a:r>
            <a:r>
              <a:rPr lang="ru-RU" i="1" dirty="0"/>
              <a:t>исследования:</a:t>
            </a:r>
            <a:endParaRPr lang="ru-RU" dirty="0"/>
          </a:p>
          <a:p>
            <a:pPr marL="0" indent="0">
              <a:buNone/>
            </a:pPr>
            <a:r>
              <a:rPr lang="ru-RU" i="1" dirty="0" smtClean="0"/>
              <a:t>Обзорные  </a:t>
            </a:r>
            <a:r>
              <a:rPr lang="ru-RU" i="1" dirty="0"/>
              <a:t>рентгенограммы</a:t>
            </a:r>
            <a:r>
              <a:rPr lang="ru-RU" dirty="0"/>
              <a:t>:</a:t>
            </a:r>
          </a:p>
          <a:p>
            <a:pPr marL="0" indent="0">
              <a:buNone/>
            </a:pPr>
            <a:r>
              <a:rPr lang="ru-RU" dirty="0"/>
              <a:t>а) Методика </a:t>
            </a:r>
            <a:r>
              <a:rPr lang="ru-RU" dirty="0" err="1"/>
              <a:t>Шюллера</a:t>
            </a:r>
            <a:r>
              <a:rPr lang="ru-RU" dirty="0"/>
              <a:t> – боковая рентгенограмма височной кости. </a:t>
            </a:r>
            <a:endParaRPr lang="en-US" dirty="0" smtClean="0"/>
          </a:p>
          <a:p>
            <a:pPr marL="0" indent="0">
              <a:buNone/>
            </a:pPr>
            <a:r>
              <a:rPr lang="ru-RU" dirty="0" smtClean="0"/>
              <a:t>б</a:t>
            </a:r>
            <a:r>
              <a:rPr lang="ru-RU" dirty="0"/>
              <a:t>) Методика </a:t>
            </a:r>
            <a:r>
              <a:rPr lang="ru-RU" dirty="0" err="1"/>
              <a:t>Бордеса</a:t>
            </a:r>
            <a:r>
              <a:rPr lang="ru-RU" dirty="0"/>
              <a:t> в модификации Парма – боковая </a:t>
            </a:r>
            <a:r>
              <a:rPr lang="ru-RU" dirty="0" err="1" smtClean="0"/>
              <a:t>рентгенограма</a:t>
            </a:r>
            <a:r>
              <a:rPr lang="ru-RU" dirty="0" smtClean="0"/>
              <a:t> </a:t>
            </a:r>
            <a:r>
              <a:rPr lang="ru-RU" dirty="0"/>
              <a:t>сустава с использованием дентального аппарата при открытом рте.</a:t>
            </a:r>
          </a:p>
          <a:p>
            <a:pPr marL="0" indent="0">
              <a:buNone/>
            </a:pPr>
            <a:r>
              <a:rPr lang="ru-RU" dirty="0"/>
              <a:t>Обзорные рентгенограммы применяются при грубой патологии суставов: вывих суставной головки, перелом суставного отростка, выраженные участки остеопороза и остеосклероза</a:t>
            </a:r>
            <a:r>
              <a:rPr lang="ru-RU" dirty="0" smtClean="0"/>
              <a:t>.</a:t>
            </a:r>
            <a:endParaRPr lang="en-US" dirty="0" smtClean="0"/>
          </a:p>
          <a:p>
            <a:pPr marL="0" indent="0">
              <a:buNone/>
            </a:pPr>
            <a:endParaRPr lang="en-US" i="1" dirty="0" smtClean="0"/>
          </a:p>
          <a:p>
            <a:pPr marL="0" indent="0">
              <a:buNone/>
            </a:pPr>
            <a:r>
              <a:rPr lang="ru-RU" i="1" dirty="0" smtClean="0"/>
              <a:t>Томография </a:t>
            </a:r>
            <a:r>
              <a:rPr lang="ru-RU" i="1" dirty="0"/>
              <a:t>-</a:t>
            </a:r>
            <a:r>
              <a:rPr lang="ru-RU" dirty="0"/>
              <a:t> послойная рентгенография. </a:t>
            </a:r>
          </a:p>
          <a:p>
            <a:pPr marL="0" indent="0">
              <a:buNone/>
            </a:pPr>
            <a:r>
              <a:rPr lang="ru-RU" dirty="0"/>
              <a:t>Методика позволяет оценить состояние костных элементов сочленения, внутрисуставной диск и внутрисуставные отношения в сагиттальной и фронтальной проекциях.</a:t>
            </a:r>
          </a:p>
          <a:p>
            <a:pPr marL="0" indent="0">
              <a:buNone/>
            </a:pPr>
            <a:endParaRPr lang="en-US" i="1" dirty="0" smtClean="0"/>
          </a:p>
          <a:p>
            <a:pPr marL="0" indent="0">
              <a:buNone/>
            </a:pPr>
            <a:r>
              <a:rPr lang="ru-RU" i="1" dirty="0" err="1" smtClean="0"/>
              <a:t>Зонография</a:t>
            </a:r>
            <a:r>
              <a:rPr lang="ru-RU" i="1" dirty="0" smtClean="0"/>
              <a:t> </a:t>
            </a:r>
            <a:r>
              <a:rPr lang="ru-RU" i="1" dirty="0"/>
              <a:t>–</a:t>
            </a:r>
            <a:r>
              <a:rPr lang="ru-RU" dirty="0"/>
              <a:t> послойная рентгенография. Позволяет выделить толстый слой объекта, то есть зону имеющий ширину от 1,5 до 2,5 см.</a:t>
            </a:r>
          </a:p>
          <a:p>
            <a:pPr marL="0" indent="0">
              <a:buNone/>
            </a:pPr>
            <a:r>
              <a:rPr lang="ru-RU" dirty="0"/>
              <a:t>Очень часто в стоматологии применяется </a:t>
            </a:r>
            <a:r>
              <a:rPr lang="ru-RU" i="1" dirty="0" err="1"/>
              <a:t>ортопантомография</a:t>
            </a:r>
            <a:r>
              <a:rPr lang="ru-RU" dirty="0"/>
              <a:t>, которая является разновидностью панорамной </a:t>
            </a:r>
            <a:r>
              <a:rPr lang="ru-RU" dirty="0" err="1"/>
              <a:t>зонографии</a:t>
            </a:r>
            <a:r>
              <a:rPr lang="ru-RU" dirty="0"/>
              <a:t>. В отличие от линейной </a:t>
            </a:r>
            <a:r>
              <a:rPr lang="ru-RU" dirty="0" err="1"/>
              <a:t>зонографии</a:t>
            </a:r>
            <a:r>
              <a:rPr lang="ru-RU" dirty="0"/>
              <a:t>, при панорамном исследовании суставы отражаются в косых проекциях, что искажает картину костных элементов и рентгеновской суставной щели.</a:t>
            </a:r>
            <a:endParaRPr lang="en-US" dirty="0"/>
          </a:p>
          <a:p>
            <a:pPr marL="0" indent="0">
              <a:buNone/>
            </a:pPr>
            <a:endParaRPr lang="en-US" i="1" dirty="0" smtClean="0"/>
          </a:p>
          <a:p>
            <a:pPr marL="0" indent="0">
              <a:buNone/>
            </a:pPr>
            <a:r>
              <a:rPr lang="ru-RU" i="1" dirty="0" smtClean="0"/>
              <a:t>Контрастная </a:t>
            </a:r>
            <a:r>
              <a:rPr lang="ru-RU" i="1" dirty="0" err="1"/>
              <a:t>артрография</a:t>
            </a:r>
            <a:r>
              <a:rPr lang="ru-RU" dirty="0"/>
              <a:t>.</a:t>
            </a:r>
          </a:p>
          <a:p>
            <a:pPr marL="0" indent="0">
              <a:buNone/>
            </a:pPr>
            <a:r>
              <a:rPr lang="ru-RU" dirty="0"/>
              <a:t>Для введения в полость сустава используются: </a:t>
            </a:r>
            <a:r>
              <a:rPr lang="ru-RU" dirty="0" err="1"/>
              <a:t>триомбраст</a:t>
            </a:r>
            <a:r>
              <a:rPr lang="ru-RU" dirty="0"/>
              <a:t>, </a:t>
            </a:r>
            <a:r>
              <a:rPr lang="ru-RU" dirty="0" err="1"/>
              <a:t>верографин</a:t>
            </a:r>
            <a:r>
              <a:rPr lang="ru-RU" dirty="0"/>
              <a:t>, </a:t>
            </a:r>
            <a:r>
              <a:rPr lang="ru-RU" dirty="0" err="1"/>
              <a:t>иодамид</a:t>
            </a:r>
            <a:r>
              <a:rPr lang="ru-RU" dirty="0"/>
              <a:t>, </a:t>
            </a:r>
            <a:r>
              <a:rPr lang="ru-RU" dirty="0" err="1"/>
              <a:t>иодлипол</a:t>
            </a:r>
            <a:endParaRPr lang="ru-RU" dirty="0"/>
          </a:p>
          <a:p>
            <a:pPr marL="0" lvl="0" indent="0">
              <a:buNone/>
            </a:pPr>
            <a:r>
              <a:rPr lang="ru-RU" dirty="0"/>
              <a:t>Выполняется только опытными специалистами, является сложной и болезненной методикой. Наиболее  часто используется при предстоящем оперативном вмешательстве на суставе. Позволяет получить  информацию о состоянии и расположении суставного диска.</a:t>
            </a:r>
          </a:p>
          <a:p>
            <a:pPr marL="0" indent="0">
              <a:buNone/>
            </a:pPr>
            <a:endParaRPr lang="en-US" i="1" dirty="0" smtClean="0"/>
          </a:p>
          <a:p>
            <a:pPr marL="0" indent="0">
              <a:buNone/>
            </a:pPr>
            <a:r>
              <a:rPr lang="ru-RU" i="1" dirty="0" smtClean="0"/>
              <a:t>Компьютерная </a:t>
            </a:r>
            <a:r>
              <a:rPr lang="ru-RU" i="1" dirty="0"/>
              <a:t>томография</a:t>
            </a:r>
            <a:r>
              <a:rPr lang="ru-RU" dirty="0"/>
              <a:t> - позволяет получить изображение только костных суставных поверхностей и их отношение друг к другу.</a:t>
            </a:r>
          </a:p>
          <a:p>
            <a:pPr marL="0" indent="0">
              <a:buNone/>
            </a:pPr>
            <a:endParaRPr lang="en-US" i="1" dirty="0" smtClean="0"/>
          </a:p>
          <a:p>
            <a:pPr marL="0" indent="0">
              <a:buNone/>
            </a:pPr>
            <a:r>
              <a:rPr lang="ru-RU" i="1" dirty="0" smtClean="0"/>
              <a:t>Магниторезонансная </a:t>
            </a:r>
            <a:r>
              <a:rPr lang="ru-RU" i="1" dirty="0"/>
              <a:t>томография</a:t>
            </a:r>
            <a:r>
              <a:rPr lang="ru-RU" dirty="0"/>
              <a:t> позволяет получить изображение не только костных массивов, но и связочного аппарата, капсулы, внутрисуставного диска. Исследование требует большого опыта и выполняется только в специализированных </a:t>
            </a:r>
            <a:r>
              <a:rPr lang="ru-RU" dirty="0" smtClean="0"/>
              <a:t>центрах</a:t>
            </a:r>
            <a:endParaRPr lang="ru-RU" dirty="0"/>
          </a:p>
          <a:p>
            <a:endParaRPr lang="ru-RU" dirty="0"/>
          </a:p>
        </p:txBody>
      </p:sp>
    </p:spTree>
    <p:extLst>
      <p:ext uri="{BB962C8B-B14F-4D97-AF65-F5344CB8AC3E}">
        <p14:creationId xmlns:p14="http://schemas.microsoft.com/office/powerpoint/2010/main" val="177330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332656"/>
            <a:ext cx="9036496" cy="3384375"/>
          </a:xfrm>
        </p:spPr>
        <p:txBody>
          <a:bodyPr>
            <a:normAutofit fontScale="62500" lnSpcReduction="20000"/>
          </a:bodyPr>
          <a:lstStyle/>
          <a:p>
            <a:pPr marL="0" indent="0">
              <a:buNone/>
            </a:pPr>
            <a:r>
              <a:rPr lang="ru-RU" i="1" dirty="0" err="1"/>
              <a:t>Рентгеноанатомия</a:t>
            </a:r>
            <a:r>
              <a:rPr lang="ru-RU" i="1" dirty="0"/>
              <a:t> </a:t>
            </a:r>
            <a:r>
              <a:rPr lang="ru-RU" i="1" dirty="0" err="1"/>
              <a:t>височно</a:t>
            </a:r>
            <a:r>
              <a:rPr lang="ru-RU" i="1" dirty="0"/>
              <a:t> - нижнечелюстного сустава в норме. </a:t>
            </a:r>
            <a:endParaRPr lang="en-US" i="1" dirty="0" smtClean="0"/>
          </a:p>
          <a:p>
            <a:pPr marL="0" indent="0">
              <a:buNone/>
            </a:pPr>
            <a:endParaRPr lang="ru-RU" dirty="0"/>
          </a:p>
          <a:p>
            <a:pPr marL="0" lvl="0" indent="0">
              <a:buNone/>
            </a:pPr>
            <a:r>
              <a:rPr lang="ru-RU" dirty="0"/>
              <a:t>Для нормального сустава характерна четкость и непрерывность кортикальной пластинки в области суставных поверхностей.</a:t>
            </a:r>
          </a:p>
          <a:p>
            <a:pPr marL="0" lvl="0" indent="0">
              <a:buNone/>
            </a:pPr>
            <a:r>
              <a:rPr lang="ru-RU" dirty="0"/>
              <a:t>Суставные головки располагаются во впадинах центрально или занимают верхневнутренний угол.</a:t>
            </a:r>
          </a:p>
          <a:p>
            <a:pPr marL="0" lvl="0" indent="0">
              <a:buNone/>
            </a:pPr>
            <a:r>
              <a:rPr lang="ru-RU" dirty="0"/>
              <a:t>Суставная площадка занимает две трети овальной поверхности головки.</a:t>
            </a:r>
          </a:p>
          <a:p>
            <a:pPr marL="0" lvl="0" indent="0">
              <a:buNone/>
            </a:pPr>
            <a:r>
              <a:rPr lang="ru-RU" dirty="0"/>
              <a:t>Просвет рентгенологической суставной щели  одинаков во всех ее отделах или более узок  в переднем отделе.  При широком открывании рта головка суставного отростка контактирует с вершиной суставного бугорка. Между кортикальными пластинами на вершине суставного бугорка и головки остается просвет в 1 мм. </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84" y="3861048"/>
            <a:ext cx="2395729" cy="2795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9513" y="3861048"/>
            <a:ext cx="6767462" cy="2795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74887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260648"/>
            <a:ext cx="8229600" cy="6336704"/>
          </a:xfrm>
        </p:spPr>
        <p:txBody>
          <a:bodyPr>
            <a:normAutofit fontScale="62500" lnSpcReduction="20000"/>
          </a:bodyPr>
          <a:lstStyle/>
          <a:p>
            <a:endParaRPr lang="en-US" i="1" dirty="0" smtClean="0"/>
          </a:p>
          <a:p>
            <a:pPr lvl="0"/>
            <a:r>
              <a:rPr lang="ru-RU" dirty="0"/>
              <a:t>Если 2/3 суставной площадки головки нижней челюсти располагаются кпереди от вершины суставного бугорка, можно говорить о </a:t>
            </a:r>
            <a:r>
              <a:rPr lang="ru-RU" i="1" dirty="0"/>
              <a:t>подвывихе нижней челюсти</a:t>
            </a:r>
            <a:r>
              <a:rPr lang="ru-RU" dirty="0"/>
              <a:t>, а если контакт суставных площадок полностью утерян – о </a:t>
            </a:r>
            <a:r>
              <a:rPr lang="ru-RU" i="1" dirty="0"/>
              <a:t>полном ее вывихе</a:t>
            </a:r>
            <a:r>
              <a:rPr lang="ru-RU" dirty="0"/>
              <a:t>.</a:t>
            </a:r>
          </a:p>
          <a:p>
            <a:r>
              <a:rPr lang="ru-RU" i="1" dirty="0" smtClean="0"/>
              <a:t>Рентгенологические </a:t>
            </a:r>
            <a:r>
              <a:rPr lang="ru-RU" i="1" dirty="0"/>
              <a:t>признаки деформирующего артроза</a:t>
            </a:r>
            <a:r>
              <a:rPr lang="ru-RU" dirty="0"/>
              <a:t>: сужение рентгеновской суставной щели, склероз и повышение интенсивности кортикальных замыкательных пластинок головки и заднего ската суставного бугорка, изменение формы головки и суставного бугорка, уплощение, стирание головки по высоте, остроконечная, булавовидная деформация и образование </a:t>
            </a:r>
            <a:r>
              <a:rPr lang="ru-RU" dirty="0" err="1"/>
              <a:t>экзофитов</a:t>
            </a:r>
            <a:r>
              <a:rPr lang="ru-RU" dirty="0"/>
              <a:t>; уплощение или </a:t>
            </a:r>
            <a:r>
              <a:rPr lang="ru-RU" dirty="0" err="1"/>
              <a:t>экзофитные</a:t>
            </a:r>
            <a:r>
              <a:rPr lang="ru-RU" dirty="0"/>
              <a:t> образования на бугорке. Экскурсия головки ограничена, реже возникают вправляющиеся вывихи и подвывихи.</a:t>
            </a:r>
          </a:p>
          <a:p>
            <a:r>
              <a:rPr lang="ru-RU" i="1" dirty="0"/>
              <a:t>Рентгенологические признаки артрита</a:t>
            </a:r>
            <a:r>
              <a:rPr lang="ru-RU" dirty="0"/>
              <a:t>: вначале - резкое нарушение подвижности головки. Через 15-20 дней возникает остеопороз головки и неравномерное сужение рентгеновской суставной щели. При распространении воспалительного процесса на костные элементы сустава кортикальные замыкательные пластинки в отдельных участках теряют четкость, выявляются краевые </a:t>
            </a:r>
            <a:r>
              <a:rPr lang="ru-RU" dirty="0" err="1"/>
              <a:t>узуры</a:t>
            </a:r>
            <a:r>
              <a:rPr lang="ru-RU" dirty="0"/>
              <a:t> головки и  заднего края бугорка.</a:t>
            </a:r>
          </a:p>
          <a:p>
            <a:r>
              <a:rPr lang="ru-RU" i="1" dirty="0"/>
              <a:t>Рентгенологические признаки костного анкилоза</a:t>
            </a:r>
            <a:r>
              <a:rPr lang="ru-RU" dirty="0"/>
              <a:t>: изображение рентгеновской суставной щели отсутствует или она видна частично. Структура костной ткани головки переходит на костную ткань впадины сустава. Функция сустава отсутствует полностью.</a:t>
            </a:r>
          </a:p>
          <a:p>
            <a:endParaRPr lang="ru-RU" dirty="0"/>
          </a:p>
        </p:txBody>
      </p:sp>
    </p:spTree>
    <p:extLst>
      <p:ext uri="{BB962C8B-B14F-4D97-AF65-F5344CB8AC3E}">
        <p14:creationId xmlns:p14="http://schemas.microsoft.com/office/powerpoint/2010/main" val="38580610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332656"/>
            <a:ext cx="8784976" cy="6192688"/>
          </a:xfrm>
        </p:spPr>
        <p:txBody>
          <a:bodyPr>
            <a:normAutofit fontScale="70000" lnSpcReduction="20000"/>
          </a:bodyPr>
          <a:lstStyle/>
          <a:p>
            <a:pPr marL="0" indent="0">
              <a:buNone/>
            </a:pPr>
            <a:r>
              <a:rPr lang="ru-RU" sz="5000" b="1" dirty="0"/>
              <a:t>Классификация заболеваний </a:t>
            </a:r>
            <a:r>
              <a:rPr lang="ru-RU" sz="5000" b="1" dirty="0" smtClean="0"/>
              <a:t>ВНЧС</a:t>
            </a:r>
            <a:endParaRPr lang="en-US" sz="5000" b="1" dirty="0" smtClean="0"/>
          </a:p>
          <a:p>
            <a:pPr marL="0" indent="0">
              <a:buNone/>
            </a:pPr>
            <a:r>
              <a:rPr lang="ru-RU" sz="5000" dirty="0" smtClean="0"/>
              <a:t> </a:t>
            </a:r>
            <a:r>
              <a:rPr lang="ru-RU" sz="5000" dirty="0"/>
              <a:t>(</a:t>
            </a:r>
            <a:r>
              <a:rPr lang="ru-RU" sz="5000" dirty="0" err="1"/>
              <a:t>Сысолятин</a:t>
            </a:r>
            <a:r>
              <a:rPr lang="ru-RU" sz="5000" dirty="0"/>
              <a:t> П.Г.1997г</a:t>
            </a:r>
            <a:r>
              <a:rPr lang="ru-RU" sz="5000" dirty="0" smtClean="0"/>
              <a:t>.)</a:t>
            </a:r>
            <a:endParaRPr lang="en-US" sz="5000" dirty="0" smtClean="0"/>
          </a:p>
          <a:p>
            <a:pPr marL="0" indent="0">
              <a:buNone/>
            </a:pPr>
            <a:r>
              <a:rPr lang="ru-RU" b="1" dirty="0" smtClean="0"/>
              <a:t>     </a:t>
            </a:r>
            <a:r>
              <a:rPr lang="ru-RU" b="1" dirty="0"/>
              <a:t>А. Артикулярные.</a:t>
            </a:r>
            <a:r>
              <a:rPr lang="ru-RU" dirty="0"/>
              <a:t> </a:t>
            </a:r>
            <a:endParaRPr lang="en-US" dirty="0" smtClean="0"/>
          </a:p>
          <a:p>
            <a:pPr marL="0" indent="0">
              <a:buNone/>
            </a:pPr>
            <a:r>
              <a:rPr lang="ru-RU" dirty="0" smtClean="0"/>
              <a:t>1</a:t>
            </a:r>
            <a:r>
              <a:rPr lang="ru-RU" dirty="0"/>
              <a:t>. Воспалительные (артриты).</a:t>
            </a:r>
          </a:p>
          <a:p>
            <a:pPr marL="0" indent="0">
              <a:buNone/>
            </a:pPr>
            <a:r>
              <a:rPr lang="ru-RU" dirty="0" smtClean="0"/>
              <a:t>2</a:t>
            </a:r>
            <a:r>
              <a:rPr lang="ru-RU" dirty="0"/>
              <a:t>. </a:t>
            </a:r>
            <a:r>
              <a:rPr lang="ru-RU" dirty="0" err="1"/>
              <a:t>Невоспалительные</a:t>
            </a:r>
            <a:r>
              <a:rPr lang="ru-RU" dirty="0"/>
              <a:t>.</a:t>
            </a:r>
          </a:p>
          <a:p>
            <a:pPr marL="0" indent="0">
              <a:buNone/>
            </a:pPr>
            <a:r>
              <a:rPr lang="ru-RU" dirty="0"/>
              <a:t>2.1. Внутренние нарушения.</a:t>
            </a:r>
          </a:p>
          <a:p>
            <a:pPr marL="0" indent="0">
              <a:buNone/>
            </a:pPr>
            <a:r>
              <a:rPr lang="ru-RU" dirty="0"/>
              <a:t>2.2. </a:t>
            </a:r>
            <a:r>
              <a:rPr lang="ru-RU" dirty="0" err="1"/>
              <a:t>Остеоартрозы</a:t>
            </a:r>
            <a:r>
              <a:rPr lang="ru-RU" dirty="0"/>
              <a:t>:</a:t>
            </a:r>
          </a:p>
          <a:p>
            <a:pPr marL="0" lvl="0" indent="0">
              <a:buNone/>
            </a:pPr>
            <a:r>
              <a:rPr lang="en-US" dirty="0" smtClean="0"/>
              <a:t>  - </a:t>
            </a:r>
            <a:r>
              <a:rPr lang="ru-RU" dirty="0" smtClean="0"/>
              <a:t>не </a:t>
            </a:r>
            <a:r>
              <a:rPr lang="ru-RU" dirty="0"/>
              <a:t>связанные с внутренними нарушениями ВНЧС (первичные, или </a:t>
            </a:r>
            <a:r>
              <a:rPr lang="ru-RU" dirty="0" smtClean="0"/>
              <a:t>   </a:t>
            </a:r>
            <a:r>
              <a:rPr lang="ru-RU" dirty="0" err="1"/>
              <a:t>генерализованные</a:t>
            </a:r>
            <a:r>
              <a:rPr lang="ru-RU" dirty="0"/>
              <a:t>);</a:t>
            </a:r>
          </a:p>
          <a:p>
            <a:pPr marL="0" indent="0">
              <a:buNone/>
            </a:pPr>
            <a:r>
              <a:rPr lang="ru-RU" dirty="0" smtClean="0"/>
              <a:t>  </a:t>
            </a:r>
            <a:r>
              <a:rPr lang="ru-RU" dirty="0"/>
              <a:t>-  </a:t>
            </a:r>
            <a:r>
              <a:rPr lang="ru-RU" dirty="0" smtClean="0"/>
              <a:t>связанные </a:t>
            </a:r>
            <a:r>
              <a:rPr lang="ru-RU" dirty="0"/>
              <a:t>с внутренними нарушениями ВНЧС (вторичные). </a:t>
            </a:r>
          </a:p>
          <a:p>
            <a:pPr marL="0" indent="0">
              <a:buNone/>
            </a:pPr>
            <a:r>
              <a:rPr lang="ru-RU" dirty="0"/>
              <a:t>           2.3. Анкилозы.</a:t>
            </a:r>
          </a:p>
          <a:p>
            <a:pPr marL="0" indent="0">
              <a:buNone/>
            </a:pPr>
            <a:r>
              <a:rPr lang="en-US" dirty="0" smtClean="0"/>
              <a:t>           </a:t>
            </a:r>
            <a:r>
              <a:rPr lang="ru-RU" dirty="0" smtClean="0"/>
              <a:t>2.4</a:t>
            </a:r>
            <a:r>
              <a:rPr lang="ru-RU" dirty="0"/>
              <a:t>. Врожденные аномалии.</a:t>
            </a:r>
          </a:p>
          <a:p>
            <a:pPr marL="0" indent="0">
              <a:buNone/>
            </a:pPr>
            <a:r>
              <a:rPr lang="ru-RU" dirty="0"/>
              <a:t>        </a:t>
            </a:r>
            <a:r>
              <a:rPr lang="en-US" dirty="0" smtClean="0"/>
              <a:t>  </a:t>
            </a:r>
            <a:r>
              <a:rPr lang="ru-RU" dirty="0" smtClean="0"/>
              <a:t> </a:t>
            </a:r>
            <a:r>
              <a:rPr lang="ru-RU" dirty="0"/>
              <a:t>2.5. Опухоли. </a:t>
            </a:r>
          </a:p>
          <a:p>
            <a:pPr marL="0" indent="0">
              <a:buNone/>
            </a:pPr>
            <a:r>
              <a:rPr lang="ru-RU" dirty="0"/>
              <a:t>    </a:t>
            </a:r>
            <a:r>
              <a:rPr lang="ru-RU" b="1" dirty="0"/>
              <a:t>Б. </a:t>
            </a:r>
            <a:r>
              <a:rPr lang="ru-RU" b="1" dirty="0" err="1"/>
              <a:t>Неартикулярные</a:t>
            </a:r>
            <a:r>
              <a:rPr lang="ru-RU" b="1" dirty="0"/>
              <a:t>.</a:t>
            </a:r>
            <a:endParaRPr lang="ru-RU" dirty="0"/>
          </a:p>
          <a:p>
            <a:pPr marL="0" lvl="0" indent="0">
              <a:buNone/>
            </a:pPr>
            <a:r>
              <a:rPr lang="ru-RU" dirty="0" smtClean="0"/>
              <a:t>1</a:t>
            </a:r>
            <a:r>
              <a:rPr lang="ru-RU" dirty="0"/>
              <a:t>. </a:t>
            </a:r>
            <a:r>
              <a:rPr lang="ru-RU" dirty="0" err="1"/>
              <a:t>Бруксизм</a:t>
            </a:r>
            <a:r>
              <a:rPr lang="ru-RU" dirty="0"/>
              <a:t>.</a:t>
            </a:r>
          </a:p>
          <a:p>
            <a:pPr marL="0" indent="0">
              <a:buNone/>
            </a:pPr>
            <a:r>
              <a:rPr lang="ru-RU" dirty="0" smtClean="0"/>
              <a:t>2</a:t>
            </a:r>
            <a:r>
              <a:rPr lang="ru-RU" dirty="0"/>
              <a:t>. Болевой синдром дисфункции ВНЧС.</a:t>
            </a:r>
          </a:p>
          <a:p>
            <a:pPr marL="0" lvl="0" indent="0">
              <a:buNone/>
            </a:pPr>
            <a:r>
              <a:rPr lang="ru-RU" dirty="0" smtClean="0"/>
              <a:t>3</a:t>
            </a:r>
            <a:r>
              <a:rPr lang="ru-RU" dirty="0"/>
              <a:t>. Контрактуры жевательных мышц. </a:t>
            </a:r>
          </a:p>
          <a:p>
            <a:pPr marL="0" indent="0">
              <a:buNone/>
            </a:pPr>
            <a:endParaRPr lang="ru-RU" dirty="0"/>
          </a:p>
        </p:txBody>
      </p:sp>
    </p:spTree>
    <p:extLst>
      <p:ext uri="{BB962C8B-B14F-4D97-AF65-F5344CB8AC3E}">
        <p14:creationId xmlns:p14="http://schemas.microsoft.com/office/powerpoint/2010/main" val="40808125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548680"/>
            <a:ext cx="8229600" cy="5832648"/>
          </a:xfrm>
        </p:spPr>
        <p:txBody>
          <a:bodyPr>
            <a:normAutofit fontScale="70000" lnSpcReduction="20000"/>
          </a:bodyPr>
          <a:lstStyle/>
          <a:p>
            <a:pPr marL="0" indent="0" algn="ctr">
              <a:buNone/>
            </a:pPr>
            <a:r>
              <a:rPr lang="ru-RU" b="1" dirty="0" smtClean="0"/>
              <a:t>АРТРИТЫ</a:t>
            </a:r>
            <a:endParaRPr lang="en-US" b="1" dirty="0" smtClean="0"/>
          </a:p>
          <a:p>
            <a:pPr marL="0" indent="0" algn="ctr">
              <a:buNone/>
            </a:pPr>
            <a:endParaRPr lang="ru-RU" dirty="0"/>
          </a:p>
          <a:p>
            <a:pPr marL="0" indent="0">
              <a:buNone/>
            </a:pPr>
            <a:r>
              <a:rPr lang="ru-RU" dirty="0"/>
              <a:t>Артрит височно-нижнечелюстного сустава – поражение элементов сустава воспалительного характера. </a:t>
            </a:r>
            <a:endParaRPr lang="en-US" dirty="0" smtClean="0"/>
          </a:p>
          <a:p>
            <a:pPr marL="0" indent="0">
              <a:buNone/>
            </a:pPr>
            <a:r>
              <a:rPr lang="ru-RU" dirty="0" smtClean="0"/>
              <a:t>Воспалительные </a:t>
            </a:r>
            <a:r>
              <a:rPr lang="ru-RU" dirty="0"/>
              <a:t>поражения сочленения по этиологии можно разделить на </a:t>
            </a:r>
            <a:r>
              <a:rPr lang="ru-RU" dirty="0">
                <a:solidFill>
                  <a:srgbClr val="FF0000"/>
                </a:solidFill>
              </a:rPr>
              <a:t>инфекционные</a:t>
            </a:r>
            <a:r>
              <a:rPr lang="ru-RU" dirty="0"/>
              <a:t> и </a:t>
            </a:r>
            <a:r>
              <a:rPr lang="ru-RU" dirty="0">
                <a:solidFill>
                  <a:srgbClr val="FF0000"/>
                </a:solidFill>
              </a:rPr>
              <a:t>травматические</a:t>
            </a:r>
            <a:r>
              <a:rPr lang="ru-RU" dirty="0"/>
              <a:t> артриты, которые могут иметь </a:t>
            </a:r>
            <a:r>
              <a:rPr lang="ru-RU" dirty="0">
                <a:solidFill>
                  <a:srgbClr val="FF0000"/>
                </a:solidFill>
              </a:rPr>
              <a:t>острое</a:t>
            </a:r>
            <a:r>
              <a:rPr lang="ru-RU" dirty="0"/>
              <a:t> или </a:t>
            </a:r>
            <a:r>
              <a:rPr lang="ru-RU" dirty="0">
                <a:solidFill>
                  <a:srgbClr val="FF0000"/>
                </a:solidFill>
              </a:rPr>
              <a:t>хроническое</a:t>
            </a:r>
            <a:r>
              <a:rPr lang="ru-RU" dirty="0"/>
              <a:t> течение.</a:t>
            </a:r>
          </a:p>
          <a:p>
            <a:pPr marL="0" indent="0">
              <a:buNone/>
            </a:pPr>
            <a:r>
              <a:rPr lang="ru-RU" i="1" dirty="0"/>
              <a:t>Травматические артриты </a:t>
            </a:r>
            <a:r>
              <a:rPr lang="ru-RU" dirty="0"/>
              <a:t>развиваются при острой  (удар, ушиб) и хронической травме сустава </a:t>
            </a:r>
            <a:r>
              <a:rPr lang="ru-RU" dirty="0" smtClean="0"/>
              <a:t>(</a:t>
            </a:r>
            <a:r>
              <a:rPr lang="ru-RU" dirty="0" err="1"/>
              <a:t>бруксизм</a:t>
            </a:r>
            <a:r>
              <a:rPr lang="ru-RU" dirty="0"/>
              <a:t>, сильное сжатие челюстей при выполнении тяжелых работ, потеря боковых зубов, нерациональное протезирование с изменением высоты прикуса</a:t>
            </a:r>
            <a:r>
              <a:rPr lang="ru-RU" dirty="0" smtClean="0"/>
              <a:t>). </a:t>
            </a:r>
            <a:r>
              <a:rPr lang="ru-RU" dirty="0"/>
              <a:t>При наличии постоянного травмирующего агента происходит постоянное </a:t>
            </a:r>
            <a:r>
              <a:rPr lang="ru-RU" dirty="0" err="1"/>
              <a:t>травмирование</a:t>
            </a:r>
            <a:r>
              <a:rPr lang="ru-RU" dirty="0"/>
              <a:t> внутрисуставного диска, хрящевого покрова суставной головки и суставной поверхности нижнечелюстной ямки. В результате этого развиваются кровоизлияния в сустав, трещины и переломы костных структур, </a:t>
            </a:r>
            <a:r>
              <a:rPr lang="ru-RU" dirty="0" err="1"/>
              <a:t>разможжение</a:t>
            </a:r>
            <a:r>
              <a:rPr lang="ru-RU" dirty="0"/>
              <a:t> тканей сустава с последующим развитием воспалительных и деструктивных процессов. Чаще наблюдаются у лиц молодого возраста. </a:t>
            </a:r>
          </a:p>
          <a:p>
            <a:pPr marL="0" indent="0">
              <a:buNone/>
            </a:pPr>
            <a:r>
              <a:rPr lang="ru-RU" dirty="0"/>
              <a:t> </a:t>
            </a:r>
          </a:p>
          <a:p>
            <a:endParaRPr lang="ru-RU" dirty="0"/>
          </a:p>
        </p:txBody>
      </p:sp>
    </p:spTree>
    <p:extLst>
      <p:ext uri="{BB962C8B-B14F-4D97-AF65-F5344CB8AC3E}">
        <p14:creationId xmlns:p14="http://schemas.microsoft.com/office/powerpoint/2010/main" val="38032755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1340769"/>
            <a:ext cx="8712968" cy="3600400"/>
          </a:xfrm>
        </p:spPr>
        <p:txBody>
          <a:bodyPr>
            <a:normAutofit fontScale="70000" lnSpcReduction="20000"/>
          </a:bodyPr>
          <a:lstStyle/>
          <a:p>
            <a:pPr marL="0" indent="0" algn="ctr">
              <a:buNone/>
            </a:pPr>
            <a:r>
              <a:rPr lang="be-BY" dirty="0"/>
              <a:t>ИНФЕКЦИОННЫЕ </a:t>
            </a:r>
            <a:r>
              <a:rPr lang="be-BY" dirty="0" smtClean="0"/>
              <a:t>АРТРИТЫ</a:t>
            </a:r>
            <a:endParaRPr lang="en-US" dirty="0" smtClean="0"/>
          </a:p>
          <a:p>
            <a:pPr marL="0" indent="0" algn="ctr">
              <a:buNone/>
            </a:pPr>
            <a:endParaRPr lang="ru-RU" dirty="0"/>
          </a:p>
          <a:p>
            <a:pPr marL="0" indent="0">
              <a:buNone/>
            </a:pPr>
            <a:r>
              <a:rPr lang="ru-RU" dirty="0"/>
              <a:t>К этой группе относят болезни суставов, при которых четко прослеживается связь с инфекционным началом </a:t>
            </a:r>
          </a:p>
          <a:p>
            <a:pPr marL="0" indent="0">
              <a:buNone/>
            </a:pPr>
            <a:r>
              <a:rPr lang="ru-RU" dirty="0" smtClean="0"/>
              <a:t>Инфекционные </a:t>
            </a:r>
            <a:r>
              <a:rPr lang="ru-RU" dirty="0"/>
              <a:t>артриты подразделяются на </a:t>
            </a:r>
            <a:endParaRPr lang="en-US" dirty="0" smtClean="0"/>
          </a:p>
          <a:p>
            <a:pPr marL="0" indent="0">
              <a:buNone/>
            </a:pPr>
            <a:r>
              <a:rPr lang="ru-RU" i="1" dirty="0" smtClean="0">
                <a:solidFill>
                  <a:srgbClr val="FF0000"/>
                </a:solidFill>
              </a:rPr>
              <a:t>острый </a:t>
            </a:r>
            <a:r>
              <a:rPr lang="ru-RU" i="1" dirty="0">
                <a:solidFill>
                  <a:srgbClr val="FF0000"/>
                </a:solidFill>
              </a:rPr>
              <a:t>бактериальный (септический) </a:t>
            </a:r>
            <a:r>
              <a:rPr lang="ru-RU" dirty="0">
                <a:solidFill>
                  <a:srgbClr val="FF0000"/>
                </a:solidFill>
              </a:rPr>
              <a:t>и </a:t>
            </a:r>
            <a:endParaRPr lang="en-US" dirty="0" smtClean="0">
              <a:solidFill>
                <a:srgbClr val="FF0000"/>
              </a:solidFill>
            </a:endParaRPr>
          </a:p>
          <a:p>
            <a:pPr marL="0" indent="0">
              <a:buNone/>
            </a:pPr>
            <a:r>
              <a:rPr lang="ru-RU" i="1" dirty="0" smtClean="0">
                <a:solidFill>
                  <a:srgbClr val="FF0000"/>
                </a:solidFill>
              </a:rPr>
              <a:t>реактивный </a:t>
            </a:r>
            <a:r>
              <a:rPr lang="ru-RU" i="1" dirty="0">
                <a:solidFill>
                  <a:srgbClr val="FF0000"/>
                </a:solidFill>
              </a:rPr>
              <a:t>(асептический) артрит</a:t>
            </a:r>
            <a:r>
              <a:rPr lang="ru-RU" i="1" dirty="0"/>
              <a:t>.</a:t>
            </a:r>
            <a:r>
              <a:rPr lang="ru-RU" dirty="0"/>
              <a:t> </a:t>
            </a:r>
            <a:endParaRPr lang="en-US" dirty="0" smtClean="0"/>
          </a:p>
          <a:p>
            <a:pPr marL="0" indent="0">
              <a:buNone/>
            </a:pPr>
            <a:r>
              <a:rPr lang="ru-RU" dirty="0" smtClean="0"/>
              <a:t>Острый </a:t>
            </a:r>
            <a:r>
              <a:rPr lang="ru-RU" dirty="0"/>
              <a:t>бактериальный артрит может вызываться специфической (туберкулезный,  гонорейный, сифилитический, </a:t>
            </a:r>
            <a:r>
              <a:rPr lang="ru-RU" dirty="0" err="1"/>
              <a:t>актиномикотический</a:t>
            </a:r>
            <a:r>
              <a:rPr lang="ru-RU" dirty="0"/>
              <a:t>) и неспецифической инфекцией. </a:t>
            </a:r>
          </a:p>
          <a:p>
            <a:pPr marL="0" indent="0">
              <a:buNone/>
            </a:pPr>
            <a:r>
              <a:rPr lang="ru-RU" dirty="0"/>
              <a:t> </a:t>
            </a:r>
          </a:p>
          <a:p>
            <a:endParaRPr lang="ru-RU" dirty="0"/>
          </a:p>
        </p:txBody>
      </p:sp>
    </p:spTree>
    <p:extLst>
      <p:ext uri="{BB962C8B-B14F-4D97-AF65-F5344CB8AC3E}">
        <p14:creationId xmlns:p14="http://schemas.microsoft.com/office/powerpoint/2010/main" val="1338347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7504" y="476673"/>
            <a:ext cx="8928992" cy="4176463"/>
          </a:xfrm>
        </p:spPr>
        <p:txBody>
          <a:bodyPr>
            <a:normAutofit fontScale="70000" lnSpcReduction="20000"/>
          </a:bodyPr>
          <a:lstStyle/>
          <a:p>
            <a:pPr marL="0" indent="0" algn="ctr">
              <a:buNone/>
            </a:pPr>
            <a:r>
              <a:rPr lang="ru-RU" b="1" i="1" dirty="0"/>
              <a:t>Острый бактериальный </a:t>
            </a:r>
            <a:r>
              <a:rPr lang="ru-RU" b="1" i="1" dirty="0" smtClean="0"/>
              <a:t>артрит</a:t>
            </a:r>
            <a:endParaRPr lang="en-US" b="1" i="1" dirty="0" smtClean="0"/>
          </a:p>
          <a:p>
            <a:pPr marL="0" indent="0" algn="ctr">
              <a:buNone/>
            </a:pPr>
            <a:endParaRPr lang="ru-RU" dirty="0"/>
          </a:p>
          <a:p>
            <a:pPr marL="0" indent="0">
              <a:buNone/>
            </a:pPr>
            <a:r>
              <a:rPr lang="ru-RU" dirty="0"/>
              <a:t>Возбудители острого бактериального (септического, гнойного) артрита: золотистые стафилококки, стрептококки и грамотрицательные бациллы. </a:t>
            </a:r>
          </a:p>
          <a:p>
            <a:pPr marL="0" indent="0">
              <a:buNone/>
            </a:pPr>
            <a:r>
              <a:rPr lang="ru-RU" dirty="0"/>
              <a:t>Причины:</a:t>
            </a:r>
          </a:p>
          <a:p>
            <a:pPr marL="0" lvl="0" indent="0">
              <a:buNone/>
            </a:pPr>
            <a:r>
              <a:rPr lang="ru-RU" dirty="0" err="1"/>
              <a:t>одонтогенные</a:t>
            </a:r>
            <a:r>
              <a:rPr lang="ru-RU" dirty="0"/>
              <a:t> и </a:t>
            </a:r>
            <a:r>
              <a:rPr lang="ru-RU" dirty="0" err="1"/>
              <a:t>неодонтогенные</a:t>
            </a:r>
            <a:r>
              <a:rPr lang="ru-RU" dirty="0"/>
              <a:t> воспалительные процессы  челюстно-лицевой области (абсцессы, флегмоны, фурункулы, карбункулы);</a:t>
            </a:r>
          </a:p>
          <a:p>
            <a:pPr marL="0" lvl="0" indent="0">
              <a:buNone/>
            </a:pPr>
            <a:r>
              <a:rPr lang="ru-RU" dirty="0" smtClean="0"/>
              <a:t>хирургические </a:t>
            </a:r>
            <a:r>
              <a:rPr lang="ru-RU" dirty="0"/>
              <a:t>вмешательства у больных с нарушениями иммунной системы; </a:t>
            </a:r>
          </a:p>
          <a:p>
            <a:pPr marL="0" lvl="0" indent="0">
              <a:buNone/>
            </a:pPr>
            <a:r>
              <a:rPr lang="ru-RU" dirty="0"/>
              <a:t>возникновение метастатических артритов у пожилых лиц при наличии сахарного диабета, злокачественных новообразований, уремии, ревматоидного артрита, кристаллического </a:t>
            </a:r>
            <a:r>
              <a:rPr lang="ru-RU" dirty="0" err="1"/>
              <a:t>синовита</a:t>
            </a:r>
            <a:r>
              <a:rPr lang="ru-RU" dirty="0"/>
              <a:t>; </a:t>
            </a:r>
            <a:r>
              <a:rPr lang="ru-RU" dirty="0" smtClean="0"/>
              <a:t>прием </a:t>
            </a:r>
            <a:r>
              <a:rPr lang="ru-RU" dirty="0"/>
              <a:t>иммунодепрессантов</a:t>
            </a:r>
            <a:r>
              <a:rPr lang="ru-RU" dirty="0" smtClean="0"/>
              <a:t>.</a:t>
            </a:r>
            <a:endParaRPr lang="ru-RU" dirty="0"/>
          </a:p>
        </p:txBody>
      </p:sp>
    </p:spTree>
    <p:extLst>
      <p:ext uri="{BB962C8B-B14F-4D97-AF65-F5344CB8AC3E}">
        <p14:creationId xmlns:p14="http://schemas.microsoft.com/office/powerpoint/2010/main" val="24487962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476673"/>
            <a:ext cx="8712968" cy="6264695"/>
          </a:xfrm>
        </p:spPr>
        <p:txBody>
          <a:bodyPr>
            <a:normAutofit fontScale="70000" lnSpcReduction="20000"/>
          </a:bodyPr>
          <a:lstStyle/>
          <a:p>
            <a:pPr marL="0" indent="0" algn="ctr">
              <a:buNone/>
            </a:pPr>
            <a:r>
              <a:rPr lang="ru-RU" b="1" i="1" dirty="0"/>
              <a:t>Острый бактериальный артрит</a:t>
            </a:r>
            <a:endParaRPr lang="ru-RU" dirty="0"/>
          </a:p>
          <a:p>
            <a:pPr marL="0" indent="0">
              <a:buNone/>
            </a:pPr>
            <a:r>
              <a:rPr lang="ru-RU" i="1" dirty="0"/>
              <a:t> </a:t>
            </a:r>
            <a:endParaRPr lang="ru-RU" dirty="0"/>
          </a:p>
          <a:p>
            <a:pPr marL="0" indent="0" algn="ctr">
              <a:buNone/>
            </a:pPr>
            <a:r>
              <a:rPr lang="ru-RU" i="1" dirty="0"/>
              <a:t>Клиническая </a:t>
            </a:r>
            <a:r>
              <a:rPr lang="ru-RU" i="1" dirty="0" smtClean="0"/>
              <a:t>картина</a:t>
            </a:r>
            <a:endParaRPr lang="en-US" dirty="0" smtClean="0"/>
          </a:p>
          <a:p>
            <a:pPr marL="0" indent="0">
              <a:buNone/>
            </a:pPr>
            <a:r>
              <a:rPr lang="ru-RU" dirty="0" smtClean="0"/>
              <a:t>Болезнь </a:t>
            </a:r>
            <a:r>
              <a:rPr lang="ru-RU" dirty="0"/>
              <a:t>начинается остро, как правило, в одном из височно-нижнечелюстных суставов. Первый клинический признак – боль, усиливающаяся при малейшей попытке  движения нижней челюсти. Боль </a:t>
            </a:r>
            <a:r>
              <a:rPr lang="ru-RU" dirty="0" err="1"/>
              <a:t>иррадиирует</a:t>
            </a:r>
            <a:r>
              <a:rPr lang="ru-RU" dirty="0"/>
              <a:t> в ухо, височную область, шею. При внешнем осмотре отмечается локальная гиперемия кожи с повышением температуры, отек. Пальпация области сустава и суставной головки вызывает резкую болезненность. Открывание рта ограничено или невозможно, боковые движения нижней челюсти отсутствуют. Прикус вынужденно открытый, так как смыкание зубов резко усиливает боль в суставе. Имеют место общие симптомы интоксикации.</a:t>
            </a:r>
          </a:p>
          <a:p>
            <a:pPr marL="0" indent="0">
              <a:buNone/>
            </a:pPr>
            <a:r>
              <a:rPr lang="ru-RU" dirty="0"/>
              <a:t>Лабораторные показатели крови указывают на наличие острого воспалительного процесса в организме. В течение 3-4 суток от начала заболевания в полости сустава может появиться гнойный </a:t>
            </a:r>
            <a:r>
              <a:rPr lang="ru-RU" dirty="0" smtClean="0"/>
              <a:t>экссудат.</a:t>
            </a:r>
            <a:endParaRPr lang="ru-RU" dirty="0"/>
          </a:p>
          <a:p>
            <a:pPr marL="0" indent="0">
              <a:buNone/>
            </a:pPr>
            <a:r>
              <a:rPr lang="ru-RU" dirty="0"/>
              <a:t>При </a:t>
            </a:r>
            <a:r>
              <a:rPr lang="ru-RU" i="1" dirty="0"/>
              <a:t>рентгенологическом исследовании </a:t>
            </a:r>
            <a:r>
              <a:rPr lang="ru-RU" dirty="0"/>
              <a:t>височно-нижнечелюстного сустава </a:t>
            </a:r>
            <a:r>
              <a:rPr lang="ru-RU" dirty="0" smtClean="0"/>
              <a:t>при </a:t>
            </a:r>
            <a:r>
              <a:rPr lang="ru-RU" dirty="0"/>
              <a:t>гнойном артрите только на 10-14 день от начала болезни можно обнаружить незначительное сужение суставной щели и ограниченный остеопороз костных отделов суставных поверхностей</a:t>
            </a:r>
            <a:r>
              <a:rPr lang="ru-RU" dirty="0" smtClean="0"/>
              <a:t>.</a:t>
            </a:r>
            <a:endParaRPr lang="ru-RU" dirty="0"/>
          </a:p>
        </p:txBody>
      </p:sp>
    </p:spTree>
    <p:extLst>
      <p:ext uri="{BB962C8B-B14F-4D97-AF65-F5344CB8AC3E}">
        <p14:creationId xmlns:p14="http://schemas.microsoft.com/office/powerpoint/2010/main" val="7859192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7504" y="404664"/>
            <a:ext cx="8856984" cy="4752528"/>
          </a:xfrm>
        </p:spPr>
        <p:txBody>
          <a:bodyPr>
            <a:normAutofit fontScale="62500" lnSpcReduction="20000"/>
          </a:bodyPr>
          <a:lstStyle/>
          <a:p>
            <a:pPr marL="0" indent="0" algn="ctr">
              <a:buNone/>
            </a:pPr>
            <a:r>
              <a:rPr lang="ru-RU" b="1" i="1" dirty="0"/>
              <a:t>Острый бактериальный артрит</a:t>
            </a:r>
            <a:endParaRPr lang="ru-RU" dirty="0"/>
          </a:p>
          <a:p>
            <a:pPr marL="0" indent="0" algn="ctr">
              <a:buNone/>
            </a:pPr>
            <a:r>
              <a:rPr lang="ru-RU" i="1" dirty="0" smtClean="0"/>
              <a:t>Лечение</a:t>
            </a:r>
            <a:endParaRPr lang="ru-RU" sz="2400" dirty="0"/>
          </a:p>
          <a:p>
            <a:pPr marL="0" indent="0">
              <a:buNone/>
            </a:pPr>
            <a:r>
              <a:rPr lang="ru-RU" i="1" dirty="0"/>
              <a:t>В острой стадии</a:t>
            </a:r>
            <a:endParaRPr lang="ru-RU" sz="2400" dirty="0"/>
          </a:p>
          <a:p>
            <a:pPr marL="0" lvl="0" indent="0">
              <a:buNone/>
            </a:pPr>
            <a:r>
              <a:rPr lang="ru-RU" dirty="0"/>
              <a:t>Создание покоя для сустава (иммобилизация </a:t>
            </a:r>
            <a:r>
              <a:rPr lang="ru-RU" dirty="0" err="1" smtClean="0"/>
              <a:t>н.челюсти</a:t>
            </a:r>
            <a:r>
              <a:rPr lang="ru-RU" dirty="0" smtClean="0"/>
              <a:t>, </a:t>
            </a:r>
            <a:r>
              <a:rPr lang="ru-RU" dirty="0"/>
              <a:t>челюстная </a:t>
            </a:r>
            <a:r>
              <a:rPr lang="ru-RU" dirty="0" smtClean="0"/>
              <a:t>диета</a:t>
            </a:r>
            <a:r>
              <a:rPr lang="ru-RU" dirty="0"/>
              <a:t>).</a:t>
            </a:r>
            <a:endParaRPr lang="ru-RU" sz="2400" dirty="0"/>
          </a:p>
          <a:p>
            <a:pPr marL="0" lvl="0" indent="0">
              <a:buNone/>
            </a:pPr>
            <a:r>
              <a:rPr lang="ru-RU" dirty="0" smtClean="0"/>
              <a:t>Антибиотикотерапия </a:t>
            </a:r>
            <a:r>
              <a:rPr lang="ru-RU" dirty="0"/>
              <a:t>с  учетом чувствительности к ним микробной флоры. </a:t>
            </a:r>
            <a:endParaRPr lang="ru-RU" sz="2400" dirty="0"/>
          </a:p>
          <a:p>
            <a:pPr marL="0" lvl="0" indent="0">
              <a:buNone/>
            </a:pPr>
            <a:r>
              <a:rPr lang="ru-RU" dirty="0"/>
              <a:t>Нестероидные противовоспалительные препараты </a:t>
            </a:r>
            <a:r>
              <a:rPr lang="ru-RU" dirty="0" smtClean="0"/>
              <a:t>(</a:t>
            </a:r>
            <a:r>
              <a:rPr lang="ru-RU" dirty="0" err="1" smtClean="0"/>
              <a:t>индометацин</a:t>
            </a:r>
            <a:r>
              <a:rPr lang="ru-RU" dirty="0"/>
              <a:t>, </a:t>
            </a:r>
            <a:r>
              <a:rPr lang="ru-RU" dirty="0" smtClean="0"/>
              <a:t>ибупрофен).</a:t>
            </a:r>
            <a:endParaRPr lang="ru-RU" sz="2400" dirty="0"/>
          </a:p>
          <a:p>
            <a:pPr marL="0" lvl="0" indent="0">
              <a:buNone/>
            </a:pPr>
            <a:r>
              <a:rPr lang="ru-RU" dirty="0"/>
              <a:t>Антигистаминные препараты (димедрол, супрастин, тавегил). </a:t>
            </a:r>
            <a:endParaRPr lang="ru-RU" sz="2400" dirty="0"/>
          </a:p>
          <a:p>
            <a:pPr marL="0" lvl="0" indent="0">
              <a:buNone/>
            </a:pPr>
            <a:r>
              <a:rPr lang="ru-RU" dirty="0"/>
              <a:t>Седативные и нейролептические препараты </a:t>
            </a:r>
            <a:r>
              <a:rPr lang="ru-RU" dirty="0" smtClean="0"/>
              <a:t>(элениум</a:t>
            </a:r>
            <a:r>
              <a:rPr lang="ru-RU" dirty="0"/>
              <a:t>, </a:t>
            </a:r>
            <a:r>
              <a:rPr lang="ru-RU" dirty="0" err="1"/>
              <a:t>триоксазин</a:t>
            </a:r>
            <a:r>
              <a:rPr lang="ru-RU" dirty="0"/>
              <a:t>).</a:t>
            </a:r>
            <a:endParaRPr lang="ru-RU" sz="2400" dirty="0"/>
          </a:p>
          <a:p>
            <a:pPr marL="0" lvl="0" indent="0">
              <a:buNone/>
            </a:pPr>
            <a:r>
              <a:rPr lang="ru-RU" dirty="0"/>
              <a:t>Физиотерапевтическое лечение: электрофорез с новокаином, </a:t>
            </a:r>
            <a:r>
              <a:rPr lang="ru-RU" dirty="0" err="1"/>
              <a:t>фонофорез</a:t>
            </a:r>
            <a:r>
              <a:rPr lang="ru-RU" dirty="0"/>
              <a:t> с гидрокортизоном</a:t>
            </a:r>
            <a:r>
              <a:rPr lang="ru-RU" dirty="0" smtClean="0"/>
              <a:t>, </a:t>
            </a:r>
            <a:r>
              <a:rPr lang="ru-RU" dirty="0"/>
              <a:t>диадинамические токи, лазеротерапия.</a:t>
            </a:r>
            <a:endParaRPr lang="ru-RU" sz="2400" dirty="0"/>
          </a:p>
          <a:p>
            <a:pPr marL="0" lvl="0" indent="0">
              <a:buNone/>
            </a:pPr>
            <a:r>
              <a:rPr lang="ru-RU" dirty="0" err="1"/>
              <a:t>Местно</a:t>
            </a:r>
            <a:r>
              <a:rPr lang="ru-RU" dirty="0"/>
              <a:t>: аппликации 20% </a:t>
            </a:r>
            <a:r>
              <a:rPr lang="ru-RU" dirty="0" err="1"/>
              <a:t>димексида</a:t>
            </a:r>
            <a:r>
              <a:rPr lang="ru-RU" dirty="0"/>
              <a:t> с добавлением гидрокортизона, анальгина.</a:t>
            </a:r>
            <a:endParaRPr lang="ru-RU" sz="2400" dirty="0"/>
          </a:p>
          <a:p>
            <a:pPr marL="0" lvl="0" indent="0">
              <a:buNone/>
            </a:pPr>
            <a:r>
              <a:rPr lang="ru-RU" dirty="0"/>
              <a:t>В гнойной стадии  - аспирация гноя через широкую пункционную иглу и внутрисуставное введение антибиотиков, при необходимости – хирургическое дренирование сустава.</a:t>
            </a:r>
            <a:endParaRPr lang="ru-RU" sz="2400" dirty="0"/>
          </a:p>
          <a:p>
            <a:pPr marL="0" indent="0">
              <a:buNone/>
            </a:pPr>
            <a:r>
              <a:rPr lang="ru-RU" dirty="0"/>
              <a:t> </a:t>
            </a:r>
            <a:endParaRPr lang="ru-RU" sz="2400" dirty="0"/>
          </a:p>
          <a:p>
            <a:pPr marL="0" indent="0">
              <a:buNone/>
            </a:pPr>
            <a:endParaRPr lang="ru-RU" dirty="0"/>
          </a:p>
        </p:txBody>
      </p:sp>
    </p:spTree>
    <p:extLst>
      <p:ext uri="{BB962C8B-B14F-4D97-AF65-F5344CB8AC3E}">
        <p14:creationId xmlns:p14="http://schemas.microsoft.com/office/powerpoint/2010/main" val="41913845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404664"/>
            <a:ext cx="8229600" cy="5544616"/>
          </a:xfrm>
        </p:spPr>
        <p:txBody>
          <a:bodyPr>
            <a:normAutofit fontScale="70000" lnSpcReduction="20000"/>
          </a:bodyPr>
          <a:lstStyle/>
          <a:p>
            <a:pPr marL="0" indent="0" algn="ctr">
              <a:buNone/>
            </a:pPr>
            <a:r>
              <a:rPr lang="ru-RU" b="1" i="1" dirty="0"/>
              <a:t>Острый бактериальный артрит</a:t>
            </a:r>
            <a:endParaRPr lang="ru-RU" dirty="0"/>
          </a:p>
          <a:p>
            <a:pPr marL="0" indent="0" algn="ctr">
              <a:buNone/>
            </a:pPr>
            <a:r>
              <a:rPr lang="ru-RU" i="1" dirty="0" smtClean="0"/>
              <a:t>Лечение</a:t>
            </a:r>
            <a:endParaRPr lang="ru-RU" sz="2400" dirty="0"/>
          </a:p>
          <a:p>
            <a:pPr marL="0" indent="0">
              <a:buNone/>
            </a:pPr>
            <a:r>
              <a:rPr lang="ru-RU" i="1" dirty="0" smtClean="0"/>
              <a:t>Подострая </a:t>
            </a:r>
            <a:r>
              <a:rPr lang="ru-RU" i="1" dirty="0"/>
              <a:t>стадия (через 2-3 недели)</a:t>
            </a:r>
            <a:endParaRPr lang="ru-RU" sz="2400" dirty="0"/>
          </a:p>
          <a:p>
            <a:pPr marL="0" indent="0">
              <a:buNone/>
            </a:pPr>
            <a:r>
              <a:rPr lang="ru-RU" dirty="0"/>
              <a:t>Терапия, направленная на восстановление разрушенных тканей сустава, профилактика образования грубых рубцовых изменений: </a:t>
            </a:r>
            <a:endParaRPr lang="ru-RU" sz="2400" dirty="0"/>
          </a:p>
          <a:p>
            <a:pPr marL="457200" lvl="1" indent="0">
              <a:buNone/>
            </a:pPr>
            <a:r>
              <a:rPr lang="ru-RU" dirty="0"/>
              <a:t>препараты, улучшающие микроциркуляцию: Но-шпа, </a:t>
            </a:r>
            <a:r>
              <a:rPr lang="ru-RU" dirty="0" err="1" smtClean="0"/>
              <a:t>трентал</a:t>
            </a:r>
            <a:r>
              <a:rPr lang="ru-RU" dirty="0"/>
              <a:t>; </a:t>
            </a:r>
            <a:endParaRPr lang="ru-RU" sz="2000" dirty="0"/>
          </a:p>
          <a:p>
            <a:pPr marL="457200" lvl="1" indent="0">
              <a:buNone/>
            </a:pPr>
            <a:r>
              <a:rPr lang="ru-RU" dirty="0"/>
              <a:t>биогенные стимуляторы</a:t>
            </a:r>
            <a:r>
              <a:rPr lang="ru-RU" dirty="0" smtClean="0"/>
              <a:t>: </a:t>
            </a:r>
            <a:r>
              <a:rPr lang="ru-RU" dirty="0"/>
              <a:t>алое, </a:t>
            </a:r>
            <a:r>
              <a:rPr lang="ru-RU" dirty="0" err="1"/>
              <a:t>гумизоль</a:t>
            </a:r>
            <a:r>
              <a:rPr lang="ru-RU" dirty="0"/>
              <a:t>, </a:t>
            </a:r>
            <a:r>
              <a:rPr lang="ru-RU" dirty="0" err="1"/>
              <a:t>бешофит</a:t>
            </a:r>
            <a:r>
              <a:rPr lang="ru-RU" dirty="0"/>
              <a:t>; </a:t>
            </a:r>
            <a:endParaRPr lang="ru-RU" sz="2000" dirty="0"/>
          </a:p>
          <a:p>
            <a:pPr marL="457200" lvl="1" indent="0">
              <a:buNone/>
            </a:pPr>
            <a:r>
              <a:rPr lang="ru-RU" dirty="0"/>
              <a:t>антиоксидантные комплексы,  витамины; </a:t>
            </a:r>
            <a:endParaRPr lang="ru-RU" sz="2000" dirty="0"/>
          </a:p>
          <a:p>
            <a:pPr marL="457200" lvl="1" indent="0">
              <a:buNone/>
            </a:pPr>
            <a:r>
              <a:rPr lang="ru-RU" dirty="0"/>
              <a:t>ферменты: </a:t>
            </a:r>
            <a:r>
              <a:rPr lang="ru-RU" dirty="0" err="1"/>
              <a:t>лидаза</a:t>
            </a:r>
            <a:r>
              <a:rPr lang="ru-RU" dirty="0"/>
              <a:t>, </a:t>
            </a:r>
            <a:r>
              <a:rPr lang="ru-RU" dirty="0" err="1"/>
              <a:t>ронидаза</a:t>
            </a:r>
            <a:r>
              <a:rPr lang="ru-RU" dirty="0"/>
              <a:t>.</a:t>
            </a:r>
            <a:endParaRPr lang="ru-RU" sz="2000" dirty="0"/>
          </a:p>
          <a:p>
            <a:pPr marL="0" indent="0">
              <a:buNone/>
            </a:pPr>
            <a:r>
              <a:rPr lang="ru-RU" dirty="0"/>
              <a:t>Физиотерапевтическое лечение: электрофорез </a:t>
            </a:r>
            <a:r>
              <a:rPr lang="ru-RU" dirty="0" err="1"/>
              <a:t>лидазы</a:t>
            </a:r>
            <a:r>
              <a:rPr lang="ru-RU" dirty="0"/>
              <a:t> на 20% </a:t>
            </a:r>
            <a:r>
              <a:rPr lang="ru-RU" dirty="0" err="1"/>
              <a:t>димексиде</a:t>
            </a:r>
            <a:r>
              <a:rPr lang="ru-RU" dirty="0"/>
              <a:t>, тепловые процедуры: грязевые, парафиновые или </a:t>
            </a:r>
            <a:r>
              <a:rPr lang="ru-RU" dirty="0" err="1"/>
              <a:t>озокеритные</a:t>
            </a:r>
            <a:r>
              <a:rPr lang="ru-RU" dirty="0"/>
              <a:t> аппликации. Целесообразно чередование электрофореза с тепловыми процедурами. </a:t>
            </a:r>
            <a:endParaRPr lang="ru-RU" sz="2400" dirty="0"/>
          </a:p>
          <a:p>
            <a:pPr marL="0" indent="0">
              <a:buNone/>
            </a:pPr>
            <a:r>
              <a:rPr lang="ru-RU" dirty="0"/>
              <a:t>Лечебная физкультура, состоящая из комплекса упражнений для мимических и жевательных мышц, лечебный массаж лица.</a:t>
            </a:r>
            <a:endParaRPr lang="ru-RU" sz="2400" dirty="0"/>
          </a:p>
          <a:p>
            <a:pPr marL="0" indent="0">
              <a:buNone/>
            </a:pPr>
            <a:endParaRPr lang="ru-RU" dirty="0"/>
          </a:p>
        </p:txBody>
      </p:sp>
    </p:spTree>
    <p:extLst>
      <p:ext uri="{BB962C8B-B14F-4D97-AF65-F5344CB8AC3E}">
        <p14:creationId xmlns:p14="http://schemas.microsoft.com/office/powerpoint/2010/main" val="325801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04044" y="3933056"/>
            <a:ext cx="8640960" cy="2664296"/>
          </a:xfrm>
        </p:spPr>
        <p:txBody>
          <a:bodyPr>
            <a:normAutofit fontScale="55000" lnSpcReduction="20000"/>
          </a:bodyPr>
          <a:lstStyle/>
          <a:p>
            <a:pPr marL="0" indent="0">
              <a:buNone/>
            </a:pPr>
            <a:r>
              <a:rPr lang="ru-RU" dirty="0"/>
              <a:t>Височно-нижнечелюстной сустав – сочленение, образованное височной и нижнечелюстной костью. </a:t>
            </a:r>
            <a:endParaRPr lang="en-US" dirty="0" smtClean="0"/>
          </a:p>
          <a:p>
            <a:pPr marL="0" indent="0">
              <a:buNone/>
            </a:pPr>
            <a:r>
              <a:rPr lang="ru-RU" dirty="0" smtClean="0"/>
              <a:t>Элементами </a:t>
            </a:r>
            <a:r>
              <a:rPr lang="ru-RU" dirty="0"/>
              <a:t>нижнечелюстного сустава является: </a:t>
            </a:r>
            <a:endParaRPr lang="en-US" dirty="0" smtClean="0"/>
          </a:p>
          <a:p>
            <a:pPr marL="0" indent="0">
              <a:buNone/>
            </a:pPr>
            <a:r>
              <a:rPr lang="ru-RU" dirty="0" smtClean="0"/>
              <a:t>1.нижнечелюстная </a:t>
            </a:r>
            <a:r>
              <a:rPr lang="ru-RU" dirty="0"/>
              <a:t>ямка (</a:t>
            </a:r>
            <a:r>
              <a:rPr lang="en-US" dirty="0"/>
              <a:t>fossa </a:t>
            </a:r>
            <a:r>
              <a:rPr lang="en-US" dirty="0" err="1"/>
              <a:t>mandibularis</a:t>
            </a:r>
            <a:r>
              <a:rPr lang="ru-RU" dirty="0"/>
              <a:t>); </a:t>
            </a:r>
            <a:endParaRPr lang="en-US" dirty="0" smtClean="0"/>
          </a:p>
          <a:p>
            <a:pPr marL="0" indent="0">
              <a:buNone/>
            </a:pPr>
            <a:r>
              <a:rPr lang="ru-RU" dirty="0" smtClean="0"/>
              <a:t>2.суставной </a:t>
            </a:r>
            <a:r>
              <a:rPr lang="ru-RU" dirty="0"/>
              <a:t>бугорок (</a:t>
            </a:r>
            <a:r>
              <a:rPr lang="en-US" dirty="0" err="1"/>
              <a:t>tuberculum</a:t>
            </a:r>
            <a:r>
              <a:rPr lang="en-US" dirty="0"/>
              <a:t> </a:t>
            </a:r>
            <a:r>
              <a:rPr lang="en-US" dirty="0" err="1"/>
              <a:t>articulare</a:t>
            </a:r>
            <a:r>
              <a:rPr lang="ru-RU" dirty="0"/>
              <a:t>); </a:t>
            </a:r>
            <a:endParaRPr lang="en-US" dirty="0" smtClean="0"/>
          </a:p>
          <a:p>
            <a:pPr marL="0" indent="0">
              <a:buNone/>
            </a:pPr>
            <a:r>
              <a:rPr lang="ru-RU" dirty="0" smtClean="0"/>
              <a:t>3.мыщелковый отросток (</a:t>
            </a:r>
            <a:r>
              <a:rPr lang="en-US" dirty="0" err="1" smtClean="0"/>
              <a:t>processus</a:t>
            </a:r>
            <a:r>
              <a:rPr lang="en-US" dirty="0" smtClean="0"/>
              <a:t> </a:t>
            </a:r>
            <a:r>
              <a:rPr lang="en-US" dirty="0" err="1" smtClean="0"/>
              <a:t>condylaris</a:t>
            </a:r>
            <a:r>
              <a:rPr lang="ru-RU" dirty="0" smtClean="0"/>
              <a:t>); </a:t>
            </a:r>
          </a:p>
          <a:p>
            <a:pPr marL="0" indent="0">
              <a:buNone/>
            </a:pPr>
            <a:r>
              <a:rPr lang="ru-RU" dirty="0" smtClean="0"/>
              <a:t>4.суставной диск (</a:t>
            </a:r>
            <a:r>
              <a:rPr lang="en-US" dirty="0" smtClean="0"/>
              <a:t>discus </a:t>
            </a:r>
            <a:r>
              <a:rPr lang="en-US" dirty="0" err="1" smtClean="0"/>
              <a:t>articularis</a:t>
            </a:r>
            <a:r>
              <a:rPr lang="ru-RU" dirty="0" smtClean="0"/>
              <a:t>); </a:t>
            </a:r>
            <a:endParaRPr lang="en-US" dirty="0" smtClean="0"/>
          </a:p>
          <a:p>
            <a:pPr marL="0" indent="0">
              <a:buNone/>
            </a:pPr>
            <a:r>
              <a:rPr lang="ru-RU" dirty="0" smtClean="0"/>
              <a:t>5.суставная </a:t>
            </a:r>
            <a:r>
              <a:rPr lang="ru-RU" dirty="0"/>
              <a:t>капсула (</a:t>
            </a:r>
            <a:r>
              <a:rPr lang="en-US" dirty="0" err="1"/>
              <a:t>capsula</a:t>
            </a:r>
            <a:r>
              <a:rPr lang="en-US" dirty="0"/>
              <a:t> </a:t>
            </a:r>
            <a:r>
              <a:rPr lang="en-US" dirty="0" err="1"/>
              <a:t>articularis</a:t>
            </a:r>
            <a:r>
              <a:rPr lang="ru-RU" dirty="0"/>
              <a:t>); </a:t>
            </a:r>
            <a:endParaRPr lang="en-US" dirty="0" smtClean="0"/>
          </a:p>
          <a:p>
            <a:pPr marL="0" indent="0">
              <a:buNone/>
            </a:pPr>
            <a:r>
              <a:rPr lang="ru-RU" dirty="0" smtClean="0"/>
              <a:t>6.нижнечелюстные </a:t>
            </a:r>
            <a:r>
              <a:rPr lang="ru-RU" dirty="0"/>
              <a:t>суставные связки (</a:t>
            </a:r>
            <a:r>
              <a:rPr lang="en-US" dirty="0" err="1"/>
              <a:t>ligamentarum</a:t>
            </a:r>
            <a:r>
              <a:rPr lang="en-US" dirty="0"/>
              <a:t> </a:t>
            </a:r>
            <a:r>
              <a:rPr lang="en-US" dirty="0" err="1"/>
              <a:t>articulationis</a:t>
            </a:r>
            <a:r>
              <a:rPr lang="en-US" dirty="0"/>
              <a:t> </a:t>
            </a:r>
            <a:r>
              <a:rPr lang="en-US" dirty="0" err="1"/>
              <a:t>mandibularis</a:t>
            </a:r>
            <a:r>
              <a:rPr lang="ru-RU" dirty="0"/>
              <a:t>).</a:t>
            </a:r>
          </a:p>
          <a:p>
            <a:endParaRPr lang="ru-RU" dirty="0"/>
          </a:p>
        </p:txBody>
      </p:sp>
      <p:pic>
        <p:nvPicPr>
          <p:cNvPr id="4" name="Picture 4" descr="Kiefergelenk2"/>
          <p:cNvPicPr>
            <a:picLocks noChangeAspect="1" noChangeArrowheads="1"/>
          </p:cNvPicPr>
          <p:nvPr/>
        </p:nvPicPr>
        <p:blipFill>
          <a:blip r:embed="rId2" cstate="print"/>
          <a:srcRect/>
          <a:stretch>
            <a:fillRect/>
          </a:stretch>
        </p:blipFill>
        <p:spPr>
          <a:xfrm>
            <a:off x="0" y="0"/>
            <a:ext cx="7537896" cy="3798233"/>
          </a:xfrm>
          <a:prstGeom prst="rect">
            <a:avLst/>
          </a:prstGeom>
          <a:noFill/>
          <a:ln/>
        </p:spPr>
      </p:pic>
    </p:spTree>
    <p:extLst>
      <p:ext uri="{BB962C8B-B14F-4D97-AF65-F5344CB8AC3E}">
        <p14:creationId xmlns:p14="http://schemas.microsoft.com/office/powerpoint/2010/main" val="3584490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116632"/>
            <a:ext cx="8712968" cy="6741368"/>
          </a:xfrm>
        </p:spPr>
        <p:txBody>
          <a:bodyPr>
            <a:normAutofit fontScale="55000" lnSpcReduction="20000"/>
          </a:bodyPr>
          <a:lstStyle/>
          <a:p>
            <a:pPr marL="0" indent="0" algn="ctr">
              <a:buNone/>
            </a:pPr>
            <a:r>
              <a:rPr lang="ru-RU" b="1" dirty="0"/>
              <a:t>Реактивные </a:t>
            </a:r>
            <a:r>
              <a:rPr lang="ru-RU" b="1" dirty="0" smtClean="0"/>
              <a:t>артриты</a:t>
            </a:r>
          </a:p>
          <a:p>
            <a:pPr marL="0" indent="0" algn="ctr">
              <a:buNone/>
            </a:pPr>
            <a:endParaRPr lang="ru-RU" dirty="0"/>
          </a:p>
          <a:p>
            <a:pPr marL="0" indent="0">
              <a:buNone/>
            </a:pPr>
            <a:r>
              <a:rPr lang="ru-RU" i="1" dirty="0"/>
              <a:t>Реактивные артриты</a:t>
            </a:r>
            <a:r>
              <a:rPr lang="ru-RU" dirty="0"/>
              <a:t> – группа воспалительных болезней суставов, при которых четко определяется патогенетическая связь с конкретной инфекцией, но в пораженном суставе возбудитель заболевания и соответствующие инфекционные агенты отсутствуют. </a:t>
            </a:r>
            <a:endParaRPr lang="ru-RU" dirty="0" smtClean="0"/>
          </a:p>
          <a:p>
            <a:pPr marL="0" indent="0">
              <a:buNone/>
            </a:pPr>
            <a:r>
              <a:rPr lang="ru-RU" i="1" dirty="0" smtClean="0"/>
              <a:t>Источники </a:t>
            </a:r>
            <a:r>
              <a:rPr lang="ru-RU" i="1" dirty="0"/>
              <a:t>поражения сустава:</a:t>
            </a:r>
            <a:r>
              <a:rPr lang="ru-RU" dirty="0"/>
              <a:t> стрептококковая, </a:t>
            </a:r>
            <a:r>
              <a:rPr lang="ru-RU" dirty="0" err="1"/>
              <a:t>хламидийная</a:t>
            </a:r>
            <a:r>
              <a:rPr lang="ru-RU" dirty="0" smtClean="0"/>
              <a:t>, </a:t>
            </a:r>
            <a:r>
              <a:rPr lang="ru-RU" dirty="0"/>
              <a:t>дизентерийная и </a:t>
            </a:r>
            <a:r>
              <a:rPr lang="ru-RU" dirty="0" err="1"/>
              <a:t>сальмонеллезная</a:t>
            </a:r>
            <a:r>
              <a:rPr lang="ru-RU" dirty="0"/>
              <a:t> инфекция, аденовирусная инфекция, </a:t>
            </a:r>
            <a:r>
              <a:rPr lang="ru-RU" dirty="0" err="1"/>
              <a:t>одонтогенная</a:t>
            </a:r>
            <a:r>
              <a:rPr lang="ru-RU" dirty="0"/>
              <a:t>  и носоглоточная инфекция.</a:t>
            </a:r>
          </a:p>
          <a:p>
            <a:pPr marL="0" indent="0">
              <a:buNone/>
            </a:pPr>
            <a:r>
              <a:rPr lang="ru-RU" dirty="0"/>
              <a:t> </a:t>
            </a:r>
          </a:p>
          <a:p>
            <a:pPr marL="0" indent="0">
              <a:buNone/>
            </a:pPr>
            <a:r>
              <a:rPr lang="ru-RU" i="1" dirty="0"/>
              <a:t>Клиническая картина: </a:t>
            </a:r>
            <a:endParaRPr lang="ru-RU" dirty="0"/>
          </a:p>
          <a:p>
            <a:pPr marL="0" lvl="0" indent="0">
              <a:buNone/>
            </a:pPr>
            <a:r>
              <a:rPr lang="ru-RU" dirty="0"/>
              <a:t>Хронологическая связь с инфекцией (возникают одновременно с эпизодом инфекции или спустя 1-2 недели).</a:t>
            </a:r>
          </a:p>
          <a:p>
            <a:pPr marL="0" lvl="0" indent="0">
              <a:buNone/>
            </a:pPr>
            <a:r>
              <a:rPr lang="ru-RU" dirty="0"/>
              <a:t>Наличие других признаков системного процесса.</a:t>
            </a:r>
          </a:p>
          <a:p>
            <a:pPr marL="0" lvl="0" indent="0">
              <a:buNone/>
            </a:pPr>
            <a:r>
              <a:rPr lang="ru-RU" dirty="0"/>
              <a:t>Острое начало, яркие клинические проявления, полное обратное развитие после устранения основной причины заболевания. </a:t>
            </a:r>
          </a:p>
          <a:p>
            <a:pPr marL="0" lvl="0" indent="0">
              <a:buNone/>
            </a:pPr>
            <a:r>
              <a:rPr lang="ru-RU" dirty="0"/>
              <a:t>При обострении дремлющей инфекции (ОРВИ, ангина и др.) возможны рецидивы реактивного процесса в суставах.</a:t>
            </a:r>
          </a:p>
          <a:p>
            <a:pPr marL="0" lvl="0" indent="0">
              <a:buNone/>
            </a:pPr>
            <a:r>
              <a:rPr lang="ru-RU" dirty="0"/>
              <a:t>При </a:t>
            </a:r>
            <a:r>
              <a:rPr lang="ru-RU" dirty="0" err="1"/>
              <a:t>сальмонеллезных</a:t>
            </a:r>
            <a:r>
              <a:rPr lang="ru-RU" dirty="0"/>
              <a:t>, </a:t>
            </a:r>
            <a:r>
              <a:rPr lang="ru-RU" dirty="0" smtClean="0"/>
              <a:t> </a:t>
            </a:r>
            <a:r>
              <a:rPr lang="ru-RU" dirty="0"/>
              <a:t>дизентерийных артритах суставному синдрому чаще предшествуют кишечные проявления.</a:t>
            </a:r>
          </a:p>
          <a:p>
            <a:pPr marL="0" indent="0">
              <a:buNone/>
            </a:pPr>
            <a:r>
              <a:rPr lang="ru-RU" dirty="0"/>
              <a:t>Отличается от септических более легким течением  и отсутствием признаков гнойного экссудата в суставной полости. </a:t>
            </a:r>
          </a:p>
          <a:p>
            <a:pPr marL="0" indent="0">
              <a:buNone/>
            </a:pPr>
            <a:r>
              <a:rPr lang="ru-RU" i="1" dirty="0"/>
              <a:t> </a:t>
            </a:r>
            <a:endParaRPr lang="ru-RU" dirty="0"/>
          </a:p>
          <a:p>
            <a:pPr marL="0" indent="0">
              <a:buNone/>
            </a:pPr>
            <a:r>
              <a:rPr lang="ru-RU" i="1" dirty="0"/>
              <a:t>Лечение</a:t>
            </a:r>
            <a:r>
              <a:rPr lang="ru-RU" dirty="0"/>
              <a:t> реактивных артритов соответствует лечению бактериальных артритов. Однако, назначение антибактериальных препаратов бывает целесообразным только при выявлении инфекционных очагов, поддерживающих реактивное воспаление в суставах.</a:t>
            </a:r>
          </a:p>
          <a:p>
            <a:pPr marL="0" indent="0">
              <a:buNone/>
            </a:pPr>
            <a:endParaRPr lang="ru-RU" dirty="0"/>
          </a:p>
        </p:txBody>
      </p:sp>
    </p:spTree>
    <p:extLst>
      <p:ext uri="{BB962C8B-B14F-4D97-AF65-F5344CB8AC3E}">
        <p14:creationId xmlns:p14="http://schemas.microsoft.com/office/powerpoint/2010/main" val="21987967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260648"/>
            <a:ext cx="8640960" cy="4320479"/>
          </a:xfrm>
        </p:spPr>
        <p:txBody>
          <a:bodyPr>
            <a:normAutofit fontScale="62500" lnSpcReduction="20000"/>
          </a:bodyPr>
          <a:lstStyle/>
          <a:p>
            <a:pPr marL="0" indent="0" algn="ctr">
              <a:buNone/>
            </a:pPr>
            <a:r>
              <a:rPr lang="ru-RU" b="1" dirty="0"/>
              <a:t>Неспецифические артриты</a:t>
            </a:r>
            <a:endParaRPr lang="ru-RU" dirty="0"/>
          </a:p>
          <a:p>
            <a:pPr marL="0" indent="0">
              <a:buNone/>
            </a:pPr>
            <a:r>
              <a:rPr lang="ru-RU" b="1" dirty="0"/>
              <a:t> </a:t>
            </a:r>
            <a:endParaRPr lang="ru-RU" dirty="0"/>
          </a:p>
          <a:p>
            <a:pPr marL="0" indent="0" algn="ctr">
              <a:buNone/>
            </a:pPr>
            <a:r>
              <a:rPr lang="ru-RU" dirty="0"/>
              <a:t>РЕВМАТИЧЕСКИЙ </a:t>
            </a:r>
            <a:r>
              <a:rPr lang="ru-RU" dirty="0" smtClean="0"/>
              <a:t>АРТРИТ</a:t>
            </a:r>
          </a:p>
          <a:p>
            <a:pPr marL="0" indent="0" algn="ctr">
              <a:buNone/>
            </a:pPr>
            <a:endParaRPr lang="ru-RU" dirty="0"/>
          </a:p>
          <a:p>
            <a:pPr marL="0" indent="0">
              <a:buNone/>
            </a:pPr>
            <a:r>
              <a:rPr lang="ru-RU" i="1" dirty="0"/>
              <a:t>Ревматизм</a:t>
            </a:r>
            <a:r>
              <a:rPr lang="ru-RU" dirty="0"/>
              <a:t> – инфекционно-аллергическое заболевание, характеризующееся поражением соединительной ткани с преимущественной локализацией процесса в сердце. Развивается через 1-6 недель после стрептококковой инфекции верхних дыхательных путей. </a:t>
            </a:r>
          </a:p>
          <a:p>
            <a:pPr marL="0" indent="0">
              <a:buNone/>
            </a:pPr>
            <a:r>
              <a:rPr lang="ru-RU" dirty="0"/>
              <a:t>Процесс обычно локализуется в обоих височно-нижнечелюстных суставах, протекает с периодическими обострениями, сопровождается субфебрильной температурой, болью в обеих височно-нижнечелюстных, а также других, особенно крупных суставах. Реакция со стороны околосуставных тканей выражена слабо. Функция сустава нарушается. Под влиянием комплексного лечения воспалительные явления быстро идут на убыль.</a:t>
            </a:r>
          </a:p>
          <a:p>
            <a:pPr marL="0" indent="0">
              <a:buNone/>
            </a:pPr>
            <a:r>
              <a:rPr lang="ru-RU" dirty="0"/>
              <a:t> </a:t>
            </a:r>
          </a:p>
        </p:txBody>
      </p:sp>
    </p:spTree>
    <p:extLst>
      <p:ext uri="{BB962C8B-B14F-4D97-AF65-F5344CB8AC3E}">
        <p14:creationId xmlns:p14="http://schemas.microsoft.com/office/powerpoint/2010/main" val="8152273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2948" y="0"/>
            <a:ext cx="9023548" cy="3789040"/>
          </a:xfrm>
        </p:spPr>
        <p:txBody>
          <a:bodyPr>
            <a:normAutofit fontScale="47500" lnSpcReduction="20000"/>
          </a:bodyPr>
          <a:lstStyle/>
          <a:p>
            <a:pPr marL="0" indent="0" algn="ctr">
              <a:buNone/>
            </a:pPr>
            <a:r>
              <a:rPr lang="ru-RU" dirty="0" smtClean="0"/>
              <a:t>РЕВМАТОИДНЫЙ </a:t>
            </a:r>
            <a:r>
              <a:rPr lang="ru-RU" dirty="0"/>
              <a:t>АРТРИТ</a:t>
            </a:r>
          </a:p>
          <a:p>
            <a:pPr marL="0" indent="0">
              <a:buNone/>
            </a:pPr>
            <a:r>
              <a:rPr lang="ru-RU" i="1" dirty="0"/>
              <a:t>Ревматоидный артрит</a:t>
            </a:r>
            <a:r>
              <a:rPr lang="ru-RU" dirty="0"/>
              <a:t> – хроническое аутоиммунное заболевание соединительной ткани с прогрессирующим поражением  преимущественно синовиальных суставов по типу эрозивно-деструктивного полиартрита.</a:t>
            </a:r>
          </a:p>
          <a:p>
            <a:pPr marL="0" indent="0">
              <a:buNone/>
            </a:pPr>
            <a:r>
              <a:rPr lang="ru-RU" dirty="0"/>
              <a:t>Клинико-морфологическая сущность ревматоидного артрита определяется поражением синовиальной оболочки суставов, разрушением суставного хряща и </a:t>
            </a:r>
            <a:r>
              <a:rPr lang="ru-RU" dirty="0" err="1"/>
              <a:t>субхондральной</a:t>
            </a:r>
            <a:r>
              <a:rPr lang="ru-RU" dirty="0"/>
              <a:t> кости. Системность заболевания определяется возникновением ревматоидных узелков, </a:t>
            </a:r>
            <a:r>
              <a:rPr lang="ru-RU" dirty="0" err="1"/>
              <a:t>генерализованной</a:t>
            </a:r>
            <a:r>
              <a:rPr lang="ru-RU" dirty="0"/>
              <a:t> </a:t>
            </a:r>
            <a:r>
              <a:rPr lang="ru-RU" dirty="0" err="1"/>
              <a:t>лимфаденопатией</a:t>
            </a:r>
            <a:r>
              <a:rPr lang="ru-RU" dirty="0"/>
              <a:t>, </a:t>
            </a:r>
            <a:r>
              <a:rPr lang="ru-RU" dirty="0" err="1"/>
              <a:t>спленомегалией</a:t>
            </a:r>
            <a:r>
              <a:rPr lang="ru-RU" dirty="0"/>
              <a:t>, </a:t>
            </a:r>
            <a:r>
              <a:rPr lang="ru-RU" dirty="0" err="1"/>
              <a:t>васкулитами</a:t>
            </a:r>
            <a:r>
              <a:rPr lang="ru-RU" dirty="0"/>
              <a:t>, миопатией.</a:t>
            </a:r>
          </a:p>
          <a:p>
            <a:pPr marL="0" indent="0">
              <a:buNone/>
            </a:pPr>
            <a:r>
              <a:rPr lang="ru-RU" dirty="0"/>
              <a:t>Болезнь начинается с симметричного поражения мелких суставов кистей и стоп, неуклонно прогрессирует, носит упорный характер, поражая все  суставы. </a:t>
            </a:r>
            <a:r>
              <a:rPr lang="ru-RU" dirty="0" smtClean="0"/>
              <a:t>Основные </a:t>
            </a:r>
            <a:r>
              <a:rPr lang="ru-RU" dirty="0"/>
              <a:t>клинические признаки: артралгия, утренняя скованность, шумовые реакции в области сустава, ограничение подвижности нижней челюсти, невозможность длительно пережевывать пищу. В дальнейшем возникают </a:t>
            </a:r>
            <a:r>
              <a:rPr lang="ru-RU" dirty="0" err="1"/>
              <a:t>окклюзионные</a:t>
            </a:r>
            <a:r>
              <a:rPr lang="ru-RU" dirty="0"/>
              <a:t> нарушения и изменения прикуса. </a:t>
            </a:r>
            <a:endParaRPr lang="ru-RU" dirty="0" smtClean="0"/>
          </a:p>
          <a:p>
            <a:pPr marL="0" indent="0">
              <a:buNone/>
            </a:pPr>
            <a:r>
              <a:rPr lang="ru-RU" dirty="0" smtClean="0"/>
              <a:t>Характерные </a:t>
            </a:r>
            <a:r>
              <a:rPr lang="ru-RU" dirty="0"/>
              <a:t>рентгенологические признаки – симметричный остеопороз суставных головок, сужение суставных щелей</a:t>
            </a:r>
            <a:r>
              <a:rPr lang="ru-RU" dirty="0" smtClean="0"/>
              <a:t>, </a:t>
            </a:r>
            <a:r>
              <a:rPr lang="ru-RU" dirty="0"/>
              <a:t>появление краевых </a:t>
            </a:r>
            <a:r>
              <a:rPr lang="ru-RU" dirty="0" err="1"/>
              <a:t>узур</a:t>
            </a:r>
            <a:r>
              <a:rPr lang="ru-RU" dirty="0"/>
              <a:t>, в дальнейшем изменяются размеры и форма суставных головок. </a:t>
            </a:r>
          </a:p>
          <a:p>
            <a:pPr marL="0" indent="0">
              <a:buNone/>
            </a:pPr>
            <a:r>
              <a:rPr lang="ru-RU" dirty="0"/>
              <a:t>Лабораторные показатели: гипохромная анемия, увеличение СОЭ, у 80% больных выявляется ревматоидный фактор.</a:t>
            </a:r>
          </a:p>
          <a:p>
            <a:pPr marL="0" indent="0">
              <a:buNone/>
            </a:pPr>
            <a:r>
              <a:rPr lang="ru-RU" dirty="0"/>
              <a:t>Лечение ревматоидных и ревматических артритов должно проводиться у ревматолога. </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3717032"/>
            <a:ext cx="7267575" cy="3159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48088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260648"/>
            <a:ext cx="8712968" cy="6480720"/>
          </a:xfrm>
        </p:spPr>
        <p:txBody>
          <a:bodyPr>
            <a:normAutofit fontScale="47500" lnSpcReduction="20000"/>
          </a:bodyPr>
          <a:lstStyle/>
          <a:p>
            <a:pPr marL="0" indent="0" algn="ctr">
              <a:buNone/>
            </a:pPr>
            <a:r>
              <a:rPr lang="ru-RU" b="1" dirty="0"/>
              <a:t>Специфические артриты</a:t>
            </a:r>
            <a:endParaRPr lang="ru-RU" dirty="0"/>
          </a:p>
          <a:p>
            <a:pPr marL="0" indent="0">
              <a:buNone/>
            </a:pPr>
            <a:r>
              <a:rPr lang="ru-RU" i="1" dirty="0"/>
              <a:t> </a:t>
            </a:r>
            <a:endParaRPr lang="ru-RU" dirty="0"/>
          </a:p>
          <a:p>
            <a:pPr marL="0" indent="0" algn="ctr">
              <a:buNone/>
            </a:pPr>
            <a:r>
              <a:rPr lang="ru-RU" dirty="0"/>
              <a:t>ТУБЕРКУЛЕЗНЫЙ АРТРИТ</a:t>
            </a:r>
          </a:p>
          <a:p>
            <a:pPr marL="0" indent="0">
              <a:buNone/>
            </a:pPr>
            <a:r>
              <a:rPr lang="ru-RU" i="1" dirty="0"/>
              <a:t>Туберкулезный артрит ВНЧС развивается в виде:</a:t>
            </a:r>
            <a:endParaRPr lang="ru-RU" dirty="0"/>
          </a:p>
          <a:p>
            <a:pPr marL="0" lvl="0" indent="0">
              <a:buNone/>
            </a:pPr>
            <a:r>
              <a:rPr lang="ru-RU" dirty="0" err="1"/>
              <a:t>бактериально</a:t>
            </a:r>
            <a:r>
              <a:rPr lang="ru-RU" dirty="0"/>
              <a:t> - метастатического процесса, при котором микробактерии туберкулеза попадают в синовиальную оболочку гематогенным путем из первичного очага в легком, кишечнике и т.д.; </a:t>
            </a:r>
          </a:p>
          <a:p>
            <a:pPr marL="0" lvl="0" indent="0">
              <a:buNone/>
            </a:pPr>
            <a:r>
              <a:rPr lang="ru-RU" dirty="0"/>
              <a:t>реактивного – при отсутствии специфической инфекции в полости сустава (</a:t>
            </a:r>
            <a:r>
              <a:rPr lang="ru-RU" dirty="0" err="1"/>
              <a:t>туберальный</a:t>
            </a:r>
            <a:r>
              <a:rPr lang="ru-RU" dirty="0"/>
              <a:t> артрит </a:t>
            </a:r>
            <a:r>
              <a:rPr lang="ru-RU" dirty="0" err="1"/>
              <a:t>Понсе</a:t>
            </a:r>
            <a:r>
              <a:rPr lang="ru-RU" dirty="0"/>
              <a:t>):</a:t>
            </a:r>
          </a:p>
          <a:p>
            <a:pPr marL="0" lvl="0" indent="0">
              <a:buNone/>
            </a:pPr>
            <a:r>
              <a:rPr lang="ru-RU" dirty="0"/>
              <a:t>костно-суставного, при котором туберкулезный процесс в суставе – продолжение туберкулезного остеомиелита суставной головки.</a:t>
            </a:r>
          </a:p>
          <a:p>
            <a:pPr marL="0" indent="0">
              <a:buNone/>
            </a:pPr>
            <a:r>
              <a:rPr lang="ru-RU" i="1" dirty="0"/>
              <a:t> </a:t>
            </a:r>
            <a:endParaRPr lang="ru-RU" dirty="0"/>
          </a:p>
          <a:p>
            <a:pPr marL="0" indent="0">
              <a:buNone/>
            </a:pPr>
            <a:r>
              <a:rPr lang="ru-RU" i="1" dirty="0"/>
              <a:t>Течение</a:t>
            </a:r>
            <a:r>
              <a:rPr lang="ru-RU" dirty="0"/>
              <a:t> туберкулезного процесса в суставах длительное, вялое. Сопровождается умеренными локальными болями, ограничением функции сустава. Возможно развитие абсцессов с образованием свищей на коже лица и наружного слухового прохода.</a:t>
            </a:r>
          </a:p>
          <a:p>
            <a:pPr marL="0" indent="0">
              <a:buNone/>
            </a:pPr>
            <a:r>
              <a:rPr lang="ru-RU" i="1" dirty="0"/>
              <a:t> </a:t>
            </a:r>
            <a:endParaRPr lang="ru-RU" dirty="0"/>
          </a:p>
          <a:p>
            <a:pPr marL="0" indent="0">
              <a:buNone/>
            </a:pPr>
            <a:r>
              <a:rPr lang="ru-RU" i="1" dirty="0"/>
              <a:t>Рентгенологические признаки:</a:t>
            </a:r>
            <a:r>
              <a:rPr lang="ru-RU" dirty="0"/>
              <a:t> </a:t>
            </a:r>
            <a:r>
              <a:rPr lang="ru-RU" dirty="0" smtClean="0"/>
              <a:t>очаговый </a:t>
            </a:r>
            <a:r>
              <a:rPr lang="ru-RU" dirty="0"/>
              <a:t>или диффузный остеопороз суставной </a:t>
            </a:r>
            <a:r>
              <a:rPr lang="ru-RU" dirty="0" smtClean="0"/>
              <a:t>головки,</a:t>
            </a:r>
            <a:r>
              <a:rPr lang="en-US" dirty="0" smtClean="0"/>
              <a:t> </a:t>
            </a:r>
            <a:r>
              <a:rPr lang="ru-RU" dirty="0" smtClean="0"/>
              <a:t>разрушение </a:t>
            </a:r>
            <a:r>
              <a:rPr lang="ru-RU" dirty="0"/>
              <a:t>кортикальных замыкающих пластинок, </a:t>
            </a:r>
            <a:r>
              <a:rPr lang="ru-RU" dirty="0" smtClean="0"/>
              <a:t>сужение </a:t>
            </a:r>
            <a:r>
              <a:rPr lang="ru-RU" dirty="0"/>
              <a:t>суставной щели, </a:t>
            </a:r>
            <a:r>
              <a:rPr lang="ru-RU" dirty="0" smtClean="0"/>
              <a:t>развитие </a:t>
            </a:r>
            <a:r>
              <a:rPr lang="ru-RU" dirty="0"/>
              <a:t>фиброзных спаек в суставе. </a:t>
            </a:r>
          </a:p>
          <a:p>
            <a:pPr marL="0" indent="0">
              <a:buNone/>
            </a:pPr>
            <a:endParaRPr lang="ru-RU" i="1" dirty="0" smtClean="0"/>
          </a:p>
          <a:p>
            <a:pPr marL="0" indent="0">
              <a:buNone/>
            </a:pPr>
            <a:r>
              <a:rPr lang="ru-RU" i="1" dirty="0" smtClean="0"/>
              <a:t>Диагностика</a:t>
            </a:r>
            <a:r>
              <a:rPr lang="ru-RU" dirty="0"/>
              <a:t>. Окончательное доказательство туберкулезного процесса в суставе – обнаружение микобактерий туберкулеза в суставной жидкости или характерных туберкулезных гранулем в синовиальной оболочке. </a:t>
            </a:r>
            <a:endParaRPr lang="ru-RU" dirty="0" smtClean="0"/>
          </a:p>
          <a:p>
            <a:pPr marL="0" indent="0">
              <a:buNone/>
            </a:pPr>
            <a:r>
              <a:rPr lang="ru-RU" i="1" dirty="0" smtClean="0"/>
              <a:t>Лечение. </a:t>
            </a:r>
            <a:r>
              <a:rPr lang="ru-RU" dirty="0" smtClean="0"/>
              <a:t>Должно </a:t>
            </a:r>
            <a:r>
              <a:rPr lang="ru-RU" dirty="0"/>
              <a:t>быть комплексным и включать консервативные и хирургические методы. Консервативное лечение проводится в специализированных </a:t>
            </a:r>
            <a:r>
              <a:rPr lang="ru-RU" dirty="0" err="1"/>
              <a:t>фтизиоортопедических</a:t>
            </a:r>
            <a:r>
              <a:rPr lang="ru-RU" dirty="0"/>
              <a:t> стационарах. На время проведения химиотерапии и других методов консервативного лечения больным показана иммобилизация нижней челюсти с разгрузкой сустава с последующим комплексом лечебной физкультуры, лечебным массажем лица и шеи.</a:t>
            </a:r>
          </a:p>
          <a:p>
            <a:pPr marL="0" indent="0">
              <a:buNone/>
            </a:pPr>
            <a:r>
              <a:rPr lang="ru-RU" i="1" dirty="0"/>
              <a:t>Хирургическое </a:t>
            </a:r>
            <a:r>
              <a:rPr lang="ru-RU" i="1" dirty="0" smtClean="0"/>
              <a:t>лечение: </a:t>
            </a:r>
            <a:r>
              <a:rPr lang="ru-RU" dirty="0" smtClean="0"/>
              <a:t>радикально-профилактические </a:t>
            </a:r>
            <a:r>
              <a:rPr lang="ru-RU" dirty="0"/>
              <a:t>операции (хирургическая обработка очага и ее тщательный </a:t>
            </a:r>
            <a:r>
              <a:rPr lang="ru-RU" dirty="0" err="1"/>
              <a:t>кюретаж</a:t>
            </a:r>
            <a:r>
              <a:rPr lang="ru-RU" dirty="0" smtClean="0"/>
              <a:t>); радикально-восстановительные </a:t>
            </a:r>
            <a:r>
              <a:rPr lang="ru-RU" dirty="0"/>
              <a:t>операции (удаление внутрисуставных тканей пораженных туберкулезным процессом с замещением дефекта с помощью аллопластики или </a:t>
            </a:r>
            <a:r>
              <a:rPr lang="ru-RU" dirty="0" err="1"/>
              <a:t>эндопротезов</a:t>
            </a:r>
            <a:r>
              <a:rPr lang="ru-RU" dirty="0"/>
              <a:t>).</a:t>
            </a:r>
          </a:p>
          <a:p>
            <a:pPr marL="0" indent="0">
              <a:buNone/>
            </a:pPr>
            <a:r>
              <a:rPr lang="ru-RU" dirty="0"/>
              <a:t>Оперативное лечение проводится челюстно-лицевыми хирургами, а сроки и возможности проведения их в условиях челюстно-лицевых стационарах определяются совместно с </a:t>
            </a:r>
            <a:r>
              <a:rPr lang="ru-RU" dirty="0" smtClean="0"/>
              <a:t>фтизиатрами.</a:t>
            </a:r>
            <a:endParaRPr lang="ru-RU" dirty="0"/>
          </a:p>
        </p:txBody>
      </p:sp>
    </p:spTree>
    <p:extLst>
      <p:ext uri="{BB962C8B-B14F-4D97-AF65-F5344CB8AC3E}">
        <p14:creationId xmlns:p14="http://schemas.microsoft.com/office/powerpoint/2010/main" val="22487723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332656"/>
            <a:ext cx="8892480" cy="6525344"/>
          </a:xfrm>
        </p:spPr>
        <p:txBody>
          <a:bodyPr>
            <a:normAutofit fontScale="55000" lnSpcReduction="20000"/>
          </a:bodyPr>
          <a:lstStyle/>
          <a:p>
            <a:pPr marL="0" indent="0" algn="ctr">
              <a:buNone/>
            </a:pPr>
            <a:r>
              <a:rPr lang="ru-RU" dirty="0"/>
              <a:t>АКТИНОМИКОТИЧЕСКИЙ АРТРИТ</a:t>
            </a:r>
          </a:p>
          <a:p>
            <a:pPr marL="0" indent="0">
              <a:buNone/>
            </a:pPr>
            <a:r>
              <a:rPr lang="ru-RU" dirty="0"/>
              <a:t> </a:t>
            </a:r>
          </a:p>
          <a:p>
            <a:pPr marL="0" indent="0">
              <a:buNone/>
            </a:pPr>
            <a:r>
              <a:rPr lang="ru-RU" dirty="0" err="1"/>
              <a:t>Актиномикотический</a:t>
            </a:r>
            <a:r>
              <a:rPr lang="ru-RU" dirty="0"/>
              <a:t> артрит с первичным вовлечением суставной капсулы является продолжением специфического процесса околосуставных мягких тканей, расположенных в околоушно-жевательной области. </a:t>
            </a:r>
          </a:p>
          <a:p>
            <a:pPr marL="0" indent="0">
              <a:buNone/>
            </a:pPr>
            <a:r>
              <a:rPr lang="ru-RU" i="1" dirty="0"/>
              <a:t>Клиника </a:t>
            </a:r>
            <a:r>
              <a:rPr lang="ru-RU" dirty="0"/>
              <a:t>соответствует вялотекущему процессу с наличием первичных плотных, длительно развивающихся инфильтратов, </a:t>
            </a:r>
            <a:r>
              <a:rPr lang="ru-RU" dirty="0" err="1"/>
              <a:t>синюшности</a:t>
            </a:r>
            <a:r>
              <a:rPr lang="ru-RU" dirty="0"/>
              <a:t> кожных покровов, контрактуры жевательных мышц, периодическим обострением процесса с образованием свищей с «пышными» грануляциями, при </a:t>
            </a:r>
            <a:r>
              <a:rPr lang="ru-RU" dirty="0" err="1"/>
              <a:t>абсцедировании</a:t>
            </a:r>
            <a:r>
              <a:rPr lang="ru-RU" dirty="0"/>
              <a:t> характерен </a:t>
            </a:r>
            <a:r>
              <a:rPr lang="ru-RU" dirty="0" err="1"/>
              <a:t>крошковатый</a:t>
            </a:r>
            <a:r>
              <a:rPr lang="ru-RU" dirty="0"/>
              <a:t> гной. При ликвидации патологического процесса развивается </a:t>
            </a:r>
            <a:r>
              <a:rPr lang="ru-RU" dirty="0" err="1"/>
              <a:t>тугоподвижность</a:t>
            </a:r>
            <a:r>
              <a:rPr lang="ru-RU" dirty="0"/>
              <a:t> в суставе за счет рубцевания капсулы.</a:t>
            </a:r>
          </a:p>
          <a:p>
            <a:pPr marL="0" indent="0">
              <a:buNone/>
            </a:pPr>
            <a:r>
              <a:rPr lang="ru-RU" i="1" dirty="0"/>
              <a:t>Рентгенологические признаки</a:t>
            </a:r>
            <a:r>
              <a:rPr lang="ru-RU" dirty="0"/>
              <a:t> появляются через 4-6 недель от начала заболевания. Наиболее характерный признак – формирование костной полости из несколько сливающихся очагов деструкции, с неровными, но довольно четкими контурами. Обширная </a:t>
            </a:r>
            <a:r>
              <a:rPr lang="ru-RU" dirty="0" err="1"/>
              <a:t>периостальная</a:t>
            </a:r>
            <a:r>
              <a:rPr lang="ru-RU" dirty="0"/>
              <a:t> реакция создает утолщение пораженного участка кости. Полость ограничивается массивным склеротическим валом. Вовлеченная в процесс суставная головка деформируется, имеются признаки ограничения функции сустава.</a:t>
            </a:r>
          </a:p>
          <a:p>
            <a:pPr marL="0" indent="0">
              <a:buNone/>
            </a:pPr>
            <a:r>
              <a:rPr lang="ru-RU" i="1" dirty="0"/>
              <a:t>Диагностика</a:t>
            </a:r>
            <a:r>
              <a:rPr lang="ru-RU" dirty="0"/>
              <a:t> затруднена. Для подтверждения диагноза необходимо получить друзы актиномицетов из суставной жидкости или в </a:t>
            </a:r>
            <a:r>
              <a:rPr lang="ru-RU" dirty="0" err="1"/>
              <a:t>биопсийном</a:t>
            </a:r>
            <a:r>
              <a:rPr lang="ru-RU" dirty="0"/>
              <a:t> материале из суставной капсулы. </a:t>
            </a:r>
          </a:p>
          <a:p>
            <a:pPr marL="0" indent="0">
              <a:buNone/>
            </a:pPr>
            <a:r>
              <a:rPr lang="ru-RU" i="1" dirty="0"/>
              <a:t>Лечение </a:t>
            </a:r>
            <a:r>
              <a:rPr lang="ru-RU" dirty="0"/>
              <a:t>должно быть комбинированным и включать в себя консервативные и хирургические методы. Основная цель консервативного лечения заключается в повышении специфической и неспецифической резистентности </a:t>
            </a:r>
            <a:r>
              <a:rPr lang="ru-RU" dirty="0" err="1"/>
              <a:t>макроорганизма</a:t>
            </a:r>
            <a:r>
              <a:rPr lang="ru-RU" dirty="0"/>
              <a:t>. Хирургическое лечение заключается в выскабливании костных очагов и длительное заполнение их марлевыми </a:t>
            </a:r>
            <a:r>
              <a:rPr lang="ru-RU" dirty="0" err="1"/>
              <a:t>йодоформными</a:t>
            </a:r>
            <a:r>
              <a:rPr lang="ru-RU" dirty="0"/>
              <a:t> дренажами. При стойкой утрате функции нижней челюсти за счет развития фиброзного анкилоза показаны резекция суставной головки, </a:t>
            </a:r>
            <a:r>
              <a:rPr lang="ru-RU" dirty="0" err="1"/>
              <a:t>эндопротезирование</a:t>
            </a:r>
            <a:r>
              <a:rPr lang="ru-RU" dirty="0"/>
              <a:t> и артропластика</a:t>
            </a:r>
            <a:r>
              <a:rPr lang="ru-RU" dirty="0" smtClean="0"/>
              <a:t>.</a:t>
            </a:r>
            <a:endParaRPr lang="ru-RU" dirty="0"/>
          </a:p>
        </p:txBody>
      </p:sp>
    </p:spTree>
    <p:extLst>
      <p:ext uri="{BB962C8B-B14F-4D97-AF65-F5344CB8AC3E}">
        <p14:creationId xmlns:p14="http://schemas.microsoft.com/office/powerpoint/2010/main" val="28760950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АРТРОПАТИИ</a:t>
            </a:r>
            <a:br>
              <a:rPr lang="ru-RU" dirty="0"/>
            </a:br>
            <a:endParaRPr lang="ru-RU" dirty="0"/>
          </a:p>
        </p:txBody>
      </p:sp>
      <p:sp>
        <p:nvSpPr>
          <p:cNvPr id="3" name="Объект 2"/>
          <p:cNvSpPr>
            <a:spLocks noGrp="1"/>
          </p:cNvSpPr>
          <p:nvPr>
            <p:ph idx="1"/>
          </p:nvPr>
        </p:nvSpPr>
        <p:spPr>
          <a:xfrm>
            <a:off x="323528" y="1600201"/>
            <a:ext cx="8640960" cy="3340968"/>
          </a:xfrm>
        </p:spPr>
        <p:txBody>
          <a:bodyPr>
            <a:normAutofit fontScale="70000" lnSpcReduction="20000"/>
          </a:bodyPr>
          <a:lstStyle/>
          <a:p>
            <a:pPr marL="0" indent="0">
              <a:buNone/>
            </a:pPr>
            <a:r>
              <a:rPr lang="ru-RU" dirty="0" smtClean="0"/>
              <a:t>Признаки </a:t>
            </a:r>
            <a:r>
              <a:rPr lang="ru-RU" dirty="0"/>
              <a:t>воспалительных или дегенеративно-дистрофических процессов, в том числе ВНЧС, могут быть обнаружены при многих болезнях, не относящихся к ревматическим. Суставной синдром в таких случаях рассматривается как вторичный. </a:t>
            </a:r>
            <a:endParaRPr lang="en-US" dirty="0" smtClean="0"/>
          </a:p>
          <a:p>
            <a:pPr marL="0" indent="0">
              <a:buNone/>
            </a:pPr>
            <a:r>
              <a:rPr lang="ru-RU" dirty="0" smtClean="0"/>
              <a:t>К </a:t>
            </a:r>
            <a:r>
              <a:rPr lang="ru-RU" dirty="0" err="1"/>
              <a:t>артропатиям</a:t>
            </a:r>
            <a:r>
              <a:rPr lang="ru-RU" dirty="0"/>
              <a:t> относят болезни суставов при аллергических состояниях; метаболических нарушениях; эндокринных заболеваниях; поражениях нервной системы; болезнях крови; при злокачественных опухолях; профессиональных заболеваниях; болезни Бека; гиповитаминозе С.</a:t>
            </a:r>
          </a:p>
          <a:p>
            <a:pPr marL="0" indent="0">
              <a:buNone/>
            </a:pPr>
            <a:r>
              <a:rPr lang="ru-RU" dirty="0"/>
              <a:t> </a:t>
            </a:r>
          </a:p>
          <a:p>
            <a:endParaRPr lang="ru-RU" dirty="0"/>
          </a:p>
        </p:txBody>
      </p:sp>
    </p:spTree>
    <p:extLst>
      <p:ext uri="{BB962C8B-B14F-4D97-AF65-F5344CB8AC3E}">
        <p14:creationId xmlns:p14="http://schemas.microsoft.com/office/powerpoint/2010/main" val="13457015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3709789"/>
            <a:ext cx="4105275" cy="315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Объект 2"/>
          <p:cNvSpPr>
            <a:spLocks noGrp="1"/>
          </p:cNvSpPr>
          <p:nvPr>
            <p:ph idx="1"/>
          </p:nvPr>
        </p:nvSpPr>
        <p:spPr>
          <a:xfrm>
            <a:off x="107505" y="116632"/>
            <a:ext cx="8785794" cy="6552728"/>
          </a:xfrm>
        </p:spPr>
        <p:txBody>
          <a:bodyPr>
            <a:normAutofit fontScale="47500" lnSpcReduction="20000"/>
          </a:bodyPr>
          <a:lstStyle/>
          <a:p>
            <a:pPr marL="0" indent="0" algn="ctr">
              <a:buNone/>
            </a:pPr>
            <a:r>
              <a:rPr lang="ru-RU" dirty="0"/>
              <a:t>ОСТЕОАРТРОЗЫ</a:t>
            </a:r>
            <a:endParaRPr lang="ru-RU" sz="2400" dirty="0"/>
          </a:p>
          <a:p>
            <a:pPr marL="0" indent="0">
              <a:buNone/>
            </a:pPr>
            <a:r>
              <a:rPr lang="ru-RU" i="1" dirty="0" err="1"/>
              <a:t>Остеоартрозы</a:t>
            </a:r>
            <a:r>
              <a:rPr lang="ru-RU" i="1" dirty="0"/>
              <a:t> </a:t>
            </a:r>
            <a:r>
              <a:rPr lang="ru-RU" dirty="0"/>
              <a:t>– дегенеративно-деструктивные заболевания суставов с первичным поражением суставного хряща, с последующей пролиферацией подлежащей костной ткани.</a:t>
            </a:r>
            <a:endParaRPr lang="ru-RU" sz="2400" dirty="0"/>
          </a:p>
          <a:p>
            <a:pPr marL="0" indent="0">
              <a:buNone/>
            </a:pPr>
            <a:r>
              <a:rPr lang="ru-RU" dirty="0"/>
              <a:t>Дегенерация суставного хряща при </a:t>
            </a:r>
            <a:r>
              <a:rPr lang="ru-RU" dirty="0" err="1"/>
              <a:t>остеоартрозе</a:t>
            </a:r>
            <a:r>
              <a:rPr lang="ru-RU" dirty="0"/>
              <a:t> происходит вследствие 2-х причин: чрезмерная механическая и функциональная перегрузка здорового хряща (превышающая физиологическую) и снижение резистентности суставного хряща к обычной физиологической нагрузке.</a:t>
            </a:r>
            <a:endParaRPr lang="ru-RU" sz="2400" dirty="0"/>
          </a:p>
          <a:p>
            <a:pPr marL="0" indent="0">
              <a:buNone/>
            </a:pPr>
            <a:r>
              <a:rPr lang="ru-RU" dirty="0"/>
              <a:t>Этиологические факторы </a:t>
            </a:r>
            <a:r>
              <a:rPr lang="ru-RU" dirty="0" err="1"/>
              <a:t>остеоартроза</a:t>
            </a:r>
            <a:r>
              <a:rPr lang="ru-RU" dirty="0"/>
              <a:t> можно подразделить на местные и общие. </a:t>
            </a:r>
            <a:endParaRPr lang="ru-RU" sz="2400" dirty="0"/>
          </a:p>
          <a:p>
            <a:pPr marL="0" indent="0">
              <a:buNone/>
            </a:pPr>
            <a:r>
              <a:rPr lang="ru-RU" i="1" dirty="0"/>
              <a:t> </a:t>
            </a:r>
            <a:endParaRPr lang="ru-RU" sz="2400" dirty="0"/>
          </a:p>
          <a:p>
            <a:pPr marL="0" indent="0">
              <a:buNone/>
            </a:pPr>
            <a:r>
              <a:rPr lang="ru-RU" i="1" dirty="0"/>
              <a:t>Местные факторы</a:t>
            </a:r>
            <a:r>
              <a:rPr lang="ru-RU" dirty="0"/>
              <a:t>.</a:t>
            </a:r>
            <a:endParaRPr lang="ru-RU" sz="2400" dirty="0"/>
          </a:p>
          <a:p>
            <a:pPr marL="0" lvl="0" indent="0">
              <a:buNone/>
            </a:pPr>
            <a:r>
              <a:rPr lang="ru-RU" dirty="0"/>
              <a:t>Длительно существующее нарушение окклюзии, при котором происходит приспособительное смещение суставной головки и появление повышенной нагрузки на определенную зону суставной впадины и суставной головки. Причиной патологической окклюзии в данном случае могут быть: изменение прикуса за счет патологической </a:t>
            </a:r>
            <a:r>
              <a:rPr lang="ru-RU" dirty="0" err="1"/>
              <a:t>стираемости</a:t>
            </a:r>
            <a:r>
              <a:rPr lang="ru-RU" dirty="0"/>
              <a:t> зубов, потеря группы зубов, дефекты ортопедического лечения, неправильное, одностороннее жевание.</a:t>
            </a:r>
            <a:endParaRPr lang="ru-RU" sz="2400" dirty="0"/>
          </a:p>
          <a:p>
            <a:pPr marL="0" lvl="0" indent="0">
              <a:buNone/>
            </a:pPr>
            <a:r>
              <a:rPr lang="ru-RU" dirty="0"/>
              <a:t>Травма сустава (ушиб, вывих, перелом);</a:t>
            </a:r>
            <a:endParaRPr lang="ru-RU" sz="2400" dirty="0"/>
          </a:p>
          <a:p>
            <a:pPr marL="0" lvl="0" indent="0">
              <a:buNone/>
            </a:pPr>
            <a:r>
              <a:rPr lang="ru-RU" dirty="0"/>
              <a:t>Перенесенные артриты;</a:t>
            </a:r>
            <a:endParaRPr lang="ru-RU" sz="2400" dirty="0"/>
          </a:p>
          <a:p>
            <a:pPr marL="0" lvl="0" indent="0">
              <a:buNone/>
            </a:pPr>
            <a:r>
              <a:rPr lang="ru-RU" dirty="0" err="1"/>
              <a:t>Гипермобильность</a:t>
            </a:r>
            <a:r>
              <a:rPr lang="ru-RU" dirty="0"/>
              <a:t> суставных головок при привычных вывихах;</a:t>
            </a:r>
            <a:endParaRPr lang="ru-RU" sz="2400" dirty="0"/>
          </a:p>
          <a:p>
            <a:pPr marL="0" lvl="0" indent="0">
              <a:buNone/>
            </a:pPr>
            <a:r>
              <a:rPr lang="ru-RU" dirty="0"/>
              <a:t>Вредные привычки – чрезмерное открывание рта при зевании, проведение резких движений нижней челюстью, вызывающих щелканье;</a:t>
            </a:r>
            <a:endParaRPr lang="ru-RU" sz="2400" dirty="0"/>
          </a:p>
          <a:p>
            <a:pPr marL="0" lvl="0" indent="0">
              <a:buNone/>
            </a:pPr>
            <a:r>
              <a:rPr lang="ru-RU" dirty="0"/>
              <a:t>Стойкая контрактура жевательных мышц.</a:t>
            </a:r>
            <a:endParaRPr lang="ru-RU" sz="2400" dirty="0"/>
          </a:p>
          <a:p>
            <a:pPr marL="0" indent="0">
              <a:buNone/>
            </a:pPr>
            <a:r>
              <a:rPr lang="ru-RU" i="1" dirty="0"/>
              <a:t> </a:t>
            </a:r>
            <a:endParaRPr lang="ru-RU" sz="2400" dirty="0"/>
          </a:p>
          <a:p>
            <a:pPr marL="0" indent="0">
              <a:buNone/>
            </a:pPr>
            <a:r>
              <a:rPr lang="ru-RU" i="1" dirty="0"/>
              <a:t>Общие факторы:</a:t>
            </a:r>
            <a:endParaRPr lang="ru-RU" sz="2400" dirty="0"/>
          </a:p>
          <a:p>
            <a:pPr marL="457200" lvl="1" indent="0">
              <a:buNone/>
            </a:pPr>
            <a:r>
              <a:rPr lang="ru-RU" dirty="0"/>
              <a:t>нарушение метаболизма;</a:t>
            </a:r>
            <a:endParaRPr lang="ru-RU" sz="2000" dirty="0"/>
          </a:p>
          <a:p>
            <a:pPr marL="457200" lvl="1" indent="0">
              <a:buNone/>
            </a:pPr>
            <a:r>
              <a:rPr lang="ru-RU" dirty="0"/>
              <a:t>эндокринные заболевания;</a:t>
            </a:r>
            <a:endParaRPr lang="ru-RU" sz="2000" dirty="0"/>
          </a:p>
          <a:p>
            <a:pPr marL="457200" lvl="1" indent="0">
              <a:buNone/>
            </a:pPr>
            <a:r>
              <a:rPr lang="ru-RU" dirty="0"/>
              <a:t>отягощенная наследственность;</a:t>
            </a:r>
            <a:endParaRPr lang="ru-RU" sz="2000" dirty="0"/>
          </a:p>
          <a:p>
            <a:pPr marL="457200" lvl="1" indent="0">
              <a:buNone/>
            </a:pPr>
            <a:r>
              <a:rPr lang="ru-RU" dirty="0"/>
              <a:t>нарушение местного и общего кровообращения;</a:t>
            </a:r>
            <a:endParaRPr lang="ru-RU" sz="2000" dirty="0"/>
          </a:p>
          <a:p>
            <a:pPr marL="457200" lvl="1" indent="0">
              <a:buNone/>
            </a:pPr>
            <a:r>
              <a:rPr lang="ru-RU" dirty="0"/>
              <a:t>врожденная несостоятельность хрящевой ткани; </a:t>
            </a:r>
            <a:endParaRPr lang="ru-RU" sz="2000" dirty="0"/>
          </a:p>
          <a:p>
            <a:pPr marL="457200" lvl="1" indent="0">
              <a:buNone/>
            </a:pPr>
            <a:r>
              <a:rPr lang="ru-RU" dirty="0"/>
              <a:t>патология ЦНС и периферических нервов, преимущественно с </a:t>
            </a:r>
            <a:r>
              <a:rPr lang="ru-RU" dirty="0" err="1"/>
              <a:t>гипертонусом</a:t>
            </a:r>
            <a:r>
              <a:rPr lang="ru-RU" dirty="0"/>
              <a:t> мышц. </a:t>
            </a:r>
            <a:endParaRPr lang="ru-RU" sz="2000" dirty="0"/>
          </a:p>
          <a:p>
            <a:endParaRPr lang="ru-RU" dirty="0"/>
          </a:p>
        </p:txBody>
      </p:sp>
    </p:spTree>
    <p:extLst>
      <p:ext uri="{BB962C8B-B14F-4D97-AF65-F5344CB8AC3E}">
        <p14:creationId xmlns:p14="http://schemas.microsoft.com/office/powerpoint/2010/main" val="29455558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fontScale="70000" lnSpcReduction="20000"/>
          </a:bodyPr>
          <a:lstStyle/>
          <a:p>
            <a:pPr marL="0" indent="0" algn="ctr">
              <a:buNone/>
            </a:pPr>
            <a:r>
              <a:rPr lang="ru-RU" dirty="0"/>
              <a:t>ОСТЕОАРТРОЗЫ</a:t>
            </a:r>
            <a:endParaRPr lang="ru-RU" sz="2400" dirty="0"/>
          </a:p>
          <a:p>
            <a:pPr marL="0" indent="0">
              <a:buNone/>
            </a:pPr>
            <a:r>
              <a:rPr lang="ru-RU" i="1" dirty="0" smtClean="0"/>
              <a:t>Различают</a:t>
            </a:r>
            <a:r>
              <a:rPr lang="ru-RU" i="1" dirty="0"/>
              <a:t>:</a:t>
            </a:r>
            <a:endParaRPr lang="ru-RU" dirty="0"/>
          </a:p>
          <a:p>
            <a:pPr marL="0" indent="0">
              <a:buNone/>
            </a:pPr>
            <a:r>
              <a:rPr lang="ru-RU" dirty="0"/>
              <a:t>1. Первичные и вторичные </a:t>
            </a:r>
            <a:r>
              <a:rPr lang="ru-RU" dirty="0" err="1"/>
              <a:t>остеоартрозы</a:t>
            </a:r>
            <a:r>
              <a:rPr lang="ru-RU" i="1" dirty="0"/>
              <a:t>. </a:t>
            </a:r>
            <a:r>
              <a:rPr lang="ru-RU" dirty="0"/>
              <a:t>Первичными считаются те, которые развиваются в ранее не измененном хряще на фоне чрезмерной механической нагрузки на сустав. Вторичные </a:t>
            </a:r>
            <a:r>
              <a:rPr lang="ru-RU" dirty="0" err="1"/>
              <a:t>остеоартрозы</a:t>
            </a:r>
            <a:r>
              <a:rPr lang="ru-RU" dirty="0"/>
              <a:t> развиваются в предварительно измененном хряще после ранее перенесенных артритов, травматических повреждений сустава.</a:t>
            </a:r>
          </a:p>
          <a:p>
            <a:pPr marL="0" indent="0">
              <a:buNone/>
            </a:pPr>
            <a:r>
              <a:rPr lang="ru-RU" dirty="0"/>
              <a:t>2. </a:t>
            </a:r>
            <a:r>
              <a:rPr lang="ru-RU" dirty="0" err="1"/>
              <a:t>Склерозирующие</a:t>
            </a:r>
            <a:r>
              <a:rPr lang="ru-RU" dirty="0"/>
              <a:t> и деформирующие </a:t>
            </a:r>
            <a:r>
              <a:rPr lang="ru-RU" dirty="0" err="1"/>
              <a:t>остеоартрозы</a:t>
            </a:r>
            <a:r>
              <a:rPr lang="ru-RU" dirty="0"/>
              <a:t>.</a:t>
            </a:r>
          </a:p>
          <a:p>
            <a:pPr marL="0" indent="0">
              <a:buNone/>
            </a:pPr>
            <a:r>
              <a:rPr lang="ru-RU" dirty="0"/>
              <a:t>При </a:t>
            </a:r>
            <a:r>
              <a:rPr lang="ru-RU" dirty="0" err="1"/>
              <a:t>склерозирующих</a:t>
            </a:r>
            <a:r>
              <a:rPr lang="ru-RU" dirty="0"/>
              <a:t> артрозах отмечается склероз в поверхностных и глубжележащих слоях губчатой кости элементов сустава. При деформирующих артрозах происходит деформация кости, которая часто сопровождается образованием на головке нижней челюсти костных разрастаний в виде шипов (экзостозы и остеофиты).  </a:t>
            </a:r>
          </a:p>
          <a:p>
            <a:endParaRPr lang="ru-RU" dirty="0"/>
          </a:p>
        </p:txBody>
      </p:sp>
    </p:spTree>
    <p:extLst>
      <p:ext uri="{BB962C8B-B14F-4D97-AF65-F5344CB8AC3E}">
        <p14:creationId xmlns:p14="http://schemas.microsoft.com/office/powerpoint/2010/main" val="18879469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116632"/>
            <a:ext cx="8964488" cy="6741368"/>
          </a:xfrm>
        </p:spPr>
        <p:txBody>
          <a:bodyPr>
            <a:normAutofit fontScale="55000" lnSpcReduction="20000"/>
          </a:bodyPr>
          <a:lstStyle/>
          <a:p>
            <a:pPr marL="0" indent="0" algn="ctr">
              <a:buNone/>
            </a:pPr>
            <a:r>
              <a:rPr lang="ru-RU" dirty="0"/>
              <a:t>ОСТЕОАРТРОЗЫ</a:t>
            </a:r>
            <a:endParaRPr lang="ru-RU" sz="2400" dirty="0"/>
          </a:p>
          <a:p>
            <a:pPr marL="0" indent="0">
              <a:buNone/>
            </a:pPr>
            <a:endParaRPr lang="en-US" i="1" dirty="0" smtClean="0"/>
          </a:p>
          <a:p>
            <a:pPr marL="0" indent="0">
              <a:buNone/>
            </a:pPr>
            <a:r>
              <a:rPr lang="ru-RU" i="1" dirty="0" smtClean="0"/>
              <a:t>Клиническая </a:t>
            </a:r>
            <a:r>
              <a:rPr lang="ru-RU" i="1" dirty="0"/>
              <a:t>картина.</a:t>
            </a:r>
            <a:r>
              <a:rPr lang="ru-RU" dirty="0"/>
              <a:t> </a:t>
            </a:r>
            <a:endParaRPr lang="en-US" dirty="0" smtClean="0"/>
          </a:p>
          <a:p>
            <a:pPr marL="0" indent="0">
              <a:buNone/>
            </a:pPr>
            <a:r>
              <a:rPr lang="ru-RU" dirty="0" smtClean="0"/>
              <a:t>Заболевание </a:t>
            </a:r>
            <a:r>
              <a:rPr lang="ru-RU" dirty="0"/>
              <a:t>начинается незаметно, протекает с медленным прогрессированием, вяло, без значительного нарушения функции. Первый симптом, заставивший пациента обратиться к врачу – хруст, щелканье в суставе. Периодически возникает боль. Отмечается механический характер боли, интенсивность которой усиливается к концу дня. Утром больной чувствует заметное улучшение. Типичны стартовые боли, возникающей при первых  движениях нижней челюсти, затем сустав, как бы, разрабатывается. Отмечается чувство усталости жевательных мышц и боль в височной области при приеме твердой пищи. При наличии суставной мышцы или остеофитов возможны симптомы блокады сустава с появлением резкой боли, которая спустя несколько минут исчезает и дальнейшее жевание становится безболезненным. При внешнем осмотре изменения контуров лица нет. При отсутствии </a:t>
            </a:r>
            <a:r>
              <a:rPr lang="ru-RU" dirty="0" err="1"/>
              <a:t>синовита</a:t>
            </a:r>
            <a:r>
              <a:rPr lang="ru-RU" dirty="0"/>
              <a:t> пальпация суставной головки безболезненна. При осмотре полости рта выявляется один из факторов патологической окклюзии. Движения нижней челюсти могут быть в полном объеме или слегка ограничены. При открывании рта нижняя челюсть совершает </a:t>
            </a:r>
            <a:r>
              <a:rPr lang="en-US" dirty="0"/>
              <a:t>S</a:t>
            </a:r>
            <a:r>
              <a:rPr lang="be-BY" dirty="0"/>
              <a:t>-образные </a:t>
            </a:r>
            <a:r>
              <a:rPr lang="ru-RU" dirty="0"/>
              <a:t>движения. При аускультации сустава определяется крепитация или хруст не только при открывании рта, но и при любых других движениях нижней челюсти. </a:t>
            </a:r>
            <a:endParaRPr lang="en-US" i="1" dirty="0" smtClean="0"/>
          </a:p>
          <a:p>
            <a:pPr marL="0" indent="0">
              <a:buNone/>
            </a:pPr>
            <a:r>
              <a:rPr lang="ru-RU" i="1" dirty="0" smtClean="0"/>
              <a:t>Рентгенологические </a:t>
            </a:r>
            <a:r>
              <a:rPr lang="ru-RU" i="1" dirty="0"/>
              <a:t>изменения.</a:t>
            </a:r>
            <a:r>
              <a:rPr lang="ru-RU" dirty="0"/>
              <a:t> </a:t>
            </a:r>
          </a:p>
          <a:p>
            <a:pPr marL="0" indent="0">
              <a:buNone/>
            </a:pPr>
            <a:r>
              <a:rPr lang="ru-RU" dirty="0"/>
              <a:t>При </a:t>
            </a:r>
            <a:r>
              <a:rPr lang="ru-RU" dirty="0" err="1"/>
              <a:t>склерозирующем</a:t>
            </a:r>
            <a:r>
              <a:rPr lang="ru-RU" dirty="0"/>
              <a:t> </a:t>
            </a:r>
            <a:r>
              <a:rPr lang="ru-RU" dirty="0" err="1"/>
              <a:t>остеоартрозе</a:t>
            </a:r>
            <a:r>
              <a:rPr lang="ru-RU" dirty="0"/>
              <a:t> преобладает сужение суставной </a:t>
            </a:r>
            <a:r>
              <a:rPr lang="ru-RU" dirty="0" smtClean="0"/>
              <a:t>щели, </a:t>
            </a:r>
            <a:r>
              <a:rPr lang="ru-RU" dirty="0"/>
              <a:t>незначительная деформация суставной головки. </a:t>
            </a:r>
          </a:p>
          <a:p>
            <a:pPr marL="0" indent="0">
              <a:buNone/>
            </a:pPr>
            <a:r>
              <a:rPr lang="ru-RU" dirty="0"/>
              <a:t>При деформирующем артрозе определяется резкая деформация суставной головки и бугорка за счет краевых костных разрастаний, остеофитов, </a:t>
            </a:r>
            <a:r>
              <a:rPr lang="ru-RU" dirty="0" err="1"/>
              <a:t>гиперостозов</a:t>
            </a:r>
            <a:r>
              <a:rPr lang="ru-RU" dirty="0" smtClean="0"/>
              <a:t>.</a:t>
            </a:r>
            <a:endParaRPr lang="ru-RU" dirty="0"/>
          </a:p>
        </p:txBody>
      </p:sp>
    </p:spTree>
    <p:extLst>
      <p:ext uri="{BB962C8B-B14F-4D97-AF65-F5344CB8AC3E}">
        <p14:creationId xmlns:p14="http://schemas.microsoft.com/office/powerpoint/2010/main" val="21479005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332656"/>
            <a:ext cx="8229600" cy="6336704"/>
          </a:xfrm>
        </p:spPr>
        <p:txBody>
          <a:bodyPr>
            <a:normAutofit fontScale="70000" lnSpcReduction="20000"/>
          </a:bodyPr>
          <a:lstStyle/>
          <a:p>
            <a:pPr marL="0" indent="0" algn="ctr">
              <a:buNone/>
            </a:pPr>
            <a:r>
              <a:rPr lang="ru-RU" dirty="0"/>
              <a:t>ОСТЕОАРТРОЗЫ</a:t>
            </a:r>
            <a:endParaRPr lang="ru-RU" sz="2400" dirty="0"/>
          </a:p>
          <a:p>
            <a:pPr marL="0" indent="0" algn="ctr">
              <a:buNone/>
            </a:pPr>
            <a:r>
              <a:rPr lang="ru-RU" i="1" dirty="0" smtClean="0"/>
              <a:t>Лечение</a:t>
            </a:r>
            <a:endParaRPr lang="ru-RU" dirty="0"/>
          </a:p>
          <a:p>
            <a:pPr marL="0" lvl="0" indent="0">
              <a:buNone/>
            </a:pPr>
            <a:r>
              <a:rPr lang="ru-RU" dirty="0"/>
              <a:t>Устранение патологической окклюзии. Пациенты с вторичной адентией должны получить внеочередное протезирование по медицинским показаниям.</a:t>
            </a:r>
          </a:p>
          <a:p>
            <a:pPr marL="0" lvl="0" indent="0">
              <a:buNone/>
            </a:pPr>
            <a:r>
              <a:rPr lang="ru-RU" dirty="0"/>
              <a:t>Диспансеризация у  челюстно-лицевого хирурга в поликлинике по месту жительства. </a:t>
            </a:r>
            <a:r>
              <a:rPr lang="ru-RU" dirty="0" smtClean="0"/>
              <a:t>Использование </a:t>
            </a:r>
            <a:r>
              <a:rPr lang="ru-RU" dirty="0" err="1"/>
              <a:t>хондропротекторов</a:t>
            </a:r>
            <a:r>
              <a:rPr lang="ru-RU" dirty="0"/>
              <a:t> (</a:t>
            </a:r>
            <a:r>
              <a:rPr lang="ru-RU" dirty="0" err="1"/>
              <a:t>румалон</a:t>
            </a:r>
            <a:r>
              <a:rPr lang="ru-RU" dirty="0"/>
              <a:t>, </a:t>
            </a:r>
            <a:r>
              <a:rPr lang="ru-RU" dirty="0" err="1"/>
              <a:t>артепарон</a:t>
            </a:r>
            <a:r>
              <a:rPr lang="ru-RU" dirty="0"/>
              <a:t>, </a:t>
            </a:r>
            <a:r>
              <a:rPr lang="ru-RU" dirty="0" err="1"/>
              <a:t>структум</a:t>
            </a:r>
            <a:r>
              <a:rPr lang="ru-RU" dirty="0"/>
              <a:t>), улучшающих обменные процессы в хряще. </a:t>
            </a:r>
          </a:p>
          <a:p>
            <a:pPr marL="0" lvl="0" indent="0">
              <a:buNone/>
            </a:pPr>
            <a:r>
              <a:rPr lang="ru-RU" dirty="0"/>
              <a:t>Использование биогенных стимуляторов как в сочетании с </a:t>
            </a:r>
            <a:r>
              <a:rPr lang="ru-RU" dirty="0" err="1"/>
              <a:t>хондропротекторами</a:t>
            </a:r>
            <a:r>
              <a:rPr lang="ru-RU" dirty="0"/>
              <a:t>, так и заменяя их. Из препаратов этой группы назначают </a:t>
            </a:r>
            <a:r>
              <a:rPr lang="ru-RU" dirty="0" err="1"/>
              <a:t>гумизоль</a:t>
            </a:r>
            <a:r>
              <a:rPr lang="ru-RU" dirty="0"/>
              <a:t>, </a:t>
            </a:r>
            <a:r>
              <a:rPr lang="ru-RU" dirty="0" err="1"/>
              <a:t>бешафит</a:t>
            </a:r>
            <a:r>
              <a:rPr lang="ru-RU" dirty="0" smtClean="0"/>
              <a:t>, </a:t>
            </a:r>
            <a:r>
              <a:rPr lang="ru-RU" dirty="0"/>
              <a:t>алое и др.</a:t>
            </a:r>
          </a:p>
          <a:p>
            <a:pPr marL="0" indent="0">
              <a:buNone/>
            </a:pPr>
            <a:r>
              <a:rPr lang="ru-RU" dirty="0"/>
              <a:t>В комплексную терапию целесообразно включать курсы витаминов А, Е,С, В, а так же </a:t>
            </a:r>
            <a:r>
              <a:rPr lang="ru-RU" dirty="0" err="1"/>
              <a:t>рибоксин</a:t>
            </a:r>
            <a:r>
              <a:rPr lang="ru-RU" dirty="0"/>
              <a:t>, АТФ.</a:t>
            </a:r>
          </a:p>
          <a:p>
            <a:pPr marL="0" indent="0">
              <a:buNone/>
            </a:pPr>
            <a:r>
              <a:rPr lang="ru-RU" dirty="0"/>
              <a:t>5. Физиотерапевтическое лечение (</a:t>
            </a:r>
            <a:r>
              <a:rPr lang="ru-RU" dirty="0" err="1"/>
              <a:t>озокеритные</a:t>
            </a:r>
            <a:r>
              <a:rPr lang="ru-RU" dirty="0"/>
              <a:t>, парафиновые, </a:t>
            </a:r>
            <a:r>
              <a:rPr lang="ru-RU" dirty="0" smtClean="0"/>
              <a:t>грязевые </a:t>
            </a:r>
            <a:r>
              <a:rPr lang="ru-RU" dirty="0"/>
              <a:t>аппликации; электрофорез с </a:t>
            </a:r>
            <a:r>
              <a:rPr lang="ru-RU" dirty="0" err="1"/>
              <a:t>ронидазой</a:t>
            </a:r>
            <a:r>
              <a:rPr lang="ru-RU" dirty="0"/>
              <a:t>; ультразвук; лазерная терапия; </a:t>
            </a:r>
            <a:r>
              <a:rPr lang="ru-RU" dirty="0" err="1"/>
              <a:t>магнитотерапия</a:t>
            </a:r>
            <a:r>
              <a:rPr lang="ru-RU" dirty="0"/>
              <a:t>). </a:t>
            </a:r>
          </a:p>
          <a:p>
            <a:pPr marL="0" lvl="0" indent="0">
              <a:buNone/>
            </a:pPr>
            <a:r>
              <a:rPr lang="ru-RU" dirty="0"/>
              <a:t>Вне стадии обострения в кожу околосуставной области втирают мази, содержащие змеиный или пчелиный яд: </a:t>
            </a:r>
            <a:r>
              <a:rPr lang="ru-RU" dirty="0" err="1"/>
              <a:t>вирапин</a:t>
            </a:r>
            <a:r>
              <a:rPr lang="ru-RU" dirty="0"/>
              <a:t>, </a:t>
            </a:r>
            <a:r>
              <a:rPr lang="ru-RU" dirty="0" err="1"/>
              <a:t>випротокс</a:t>
            </a:r>
            <a:r>
              <a:rPr lang="ru-RU" dirty="0"/>
              <a:t>, финалгон. Применяют повязки с медицинской желчью.</a:t>
            </a:r>
          </a:p>
          <a:p>
            <a:pPr marL="0" lvl="0" indent="0">
              <a:buNone/>
            </a:pPr>
            <a:r>
              <a:rPr lang="ru-RU" dirty="0"/>
              <a:t>Ограничение функции нижней </a:t>
            </a:r>
            <a:r>
              <a:rPr lang="ru-RU" dirty="0" smtClean="0"/>
              <a:t>челюсти. </a:t>
            </a:r>
            <a:endParaRPr lang="ru-RU" dirty="0"/>
          </a:p>
        </p:txBody>
      </p:sp>
    </p:spTree>
    <p:extLst>
      <p:ext uri="{BB962C8B-B14F-4D97-AF65-F5344CB8AC3E}">
        <p14:creationId xmlns:p14="http://schemas.microsoft.com/office/powerpoint/2010/main" val="16100794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2076" y="2708920"/>
            <a:ext cx="4415780" cy="4168184"/>
          </a:xfrm>
        </p:spPr>
        <p:txBody>
          <a:bodyPr>
            <a:normAutofit fontScale="55000" lnSpcReduction="20000"/>
          </a:bodyPr>
          <a:lstStyle/>
          <a:p>
            <a:r>
              <a:rPr lang="ru-RU" i="1" dirty="0"/>
              <a:t>Иннервация височно-нижнечелюстного сустава </a:t>
            </a:r>
            <a:r>
              <a:rPr lang="ru-RU" dirty="0"/>
              <a:t> в основном представлена чувствительными нервами:  ушно-височным нервом,  лицевым, задним глубоким височным. Капсула сустава иннервируется ветвями шейного сплетения. </a:t>
            </a:r>
            <a:endParaRPr lang="ru-RU" dirty="0" smtClean="0"/>
          </a:p>
          <a:p>
            <a:r>
              <a:rPr lang="ru-RU" i="1" dirty="0" smtClean="0"/>
              <a:t>Кровоснабжение </a:t>
            </a:r>
            <a:r>
              <a:rPr lang="ru-RU" i="1" dirty="0"/>
              <a:t>височно-нижнечелюстного сустава </a:t>
            </a:r>
            <a:r>
              <a:rPr lang="ru-RU" dirty="0"/>
              <a:t>осуществляется из бассейна наружной сонной артерии (поверхностная височная артерия, глубокая ушная артерия, задняя ушная артерия, передняя барабанная артерия, средняя артерия твердой мозговой оболочки, крыловидная артерия).</a:t>
            </a:r>
          </a:p>
          <a:p>
            <a:endParaRPr lang="ru-RU" dirty="0"/>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664" t="10532" r="3007"/>
          <a:stretch/>
        </p:blipFill>
        <p:spPr bwMode="auto">
          <a:xfrm>
            <a:off x="4283968" y="2888862"/>
            <a:ext cx="4887168" cy="1616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7650" t="8179"/>
          <a:stretch/>
        </p:blipFill>
        <p:spPr bwMode="auto">
          <a:xfrm>
            <a:off x="5076056" y="4611904"/>
            <a:ext cx="4067944" cy="2246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228" y="-99392"/>
            <a:ext cx="3581772" cy="3128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4480" y="108410"/>
            <a:ext cx="2759596" cy="2872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606743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20688"/>
            <a:ext cx="8229600" cy="796950"/>
          </a:xfrm>
        </p:spPr>
        <p:txBody>
          <a:bodyPr>
            <a:normAutofit fontScale="90000"/>
          </a:bodyPr>
          <a:lstStyle/>
          <a:p>
            <a:r>
              <a:rPr lang="ru-RU" b="1" dirty="0"/>
              <a:t>ВЫВИХИ ВИСОЧНО - НИЖНЕЧЕЛЮСТНОГО СУСТАВА</a:t>
            </a:r>
            <a:r>
              <a:rPr lang="ru-RU" dirty="0"/>
              <a:t/>
            </a:r>
            <a:br>
              <a:rPr lang="ru-RU" dirty="0"/>
            </a:br>
            <a:endParaRPr lang="ru-RU" dirty="0"/>
          </a:p>
        </p:txBody>
      </p:sp>
      <p:sp>
        <p:nvSpPr>
          <p:cNvPr id="3" name="Объект 2"/>
          <p:cNvSpPr>
            <a:spLocks noGrp="1"/>
          </p:cNvSpPr>
          <p:nvPr>
            <p:ph idx="1"/>
          </p:nvPr>
        </p:nvSpPr>
        <p:spPr>
          <a:xfrm>
            <a:off x="179512" y="1600200"/>
            <a:ext cx="8784976" cy="5141168"/>
          </a:xfrm>
        </p:spPr>
        <p:txBody>
          <a:bodyPr>
            <a:normAutofit fontScale="55000" lnSpcReduction="20000"/>
          </a:bodyPr>
          <a:lstStyle/>
          <a:p>
            <a:pPr marL="0" indent="0">
              <a:buNone/>
            </a:pPr>
            <a:r>
              <a:rPr lang="ru-RU" i="1" dirty="0"/>
              <a:t>Классификация вывихов.</a:t>
            </a:r>
            <a:endParaRPr lang="ru-RU" dirty="0"/>
          </a:p>
          <a:p>
            <a:pPr marL="0" indent="0">
              <a:buNone/>
            </a:pPr>
            <a:r>
              <a:rPr lang="ru-RU" dirty="0"/>
              <a:t>1. По механизму возникновения различают вывихи нижней челюсти </a:t>
            </a:r>
            <a:r>
              <a:rPr lang="ru-RU" i="1" dirty="0"/>
              <a:t>травматические (острые) и привычные.</a:t>
            </a:r>
            <a:endParaRPr lang="ru-RU" dirty="0"/>
          </a:p>
          <a:p>
            <a:pPr marL="0" indent="0">
              <a:buNone/>
            </a:pPr>
            <a:r>
              <a:rPr lang="ru-RU" dirty="0"/>
              <a:t>Острый травматический вывих нижней челюсти возникает в результате удара в область подбородка или тела челюсти, чрезмерного открывания рта во время крика, откусывания пищи, зевоте, удалении или лечении зубов, интубации трахеи</a:t>
            </a:r>
            <a:r>
              <a:rPr lang="ru-RU" dirty="0" smtClean="0"/>
              <a:t>.</a:t>
            </a:r>
          </a:p>
          <a:p>
            <a:pPr marL="0" indent="0">
              <a:buNone/>
            </a:pPr>
            <a:r>
              <a:rPr lang="ru-RU" dirty="0" smtClean="0"/>
              <a:t>Предрасполагающими </a:t>
            </a:r>
            <a:r>
              <a:rPr lang="ru-RU" dirty="0"/>
              <a:t>факторами для возникновения травматического вывиха являются: анатомо-физиологические особенности строения сустава, непрочность связочного аппарата сустава и суставной капсулы, несоответствие величины суставных поверхностей.</a:t>
            </a:r>
          </a:p>
          <a:p>
            <a:pPr marL="0" indent="0">
              <a:buNone/>
            </a:pPr>
            <a:r>
              <a:rPr lang="ru-RU" dirty="0"/>
              <a:t>2. В зависимости от направления смещения головки </a:t>
            </a:r>
            <a:r>
              <a:rPr lang="ru-RU" dirty="0" err="1"/>
              <a:t>мыщелкового</a:t>
            </a:r>
            <a:r>
              <a:rPr lang="ru-RU" dirty="0"/>
              <a:t> отростка нижней челюсти вывихи нижней челюсти подразделяют на: </a:t>
            </a:r>
            <a:r>
              <a:rPr lang="ru-RU" i="1" dirty="0"/>
              <a:t>передние, задние и боковые.</a:t>
            </a:r>
            <a:r>
              <a:rPr lang="ru-RU" dirty="0"/>
              <a:t> </a:t>
            </a:r>
          </a:p>
          <a:p>
            <a:pPr marL="0" indent="0">
              <a:buNone/>
            </a:pPr>
            <a:r>
              <a:rPr lang="ru-RU" dirty="0"/>
              <a:t>3. Вывихи могут быть </a:t>
            </a:r>
            <a:r>
              <a:rPr lang="ru-RU" i="1" dirty="0"/>
              <a:t>одно- и двусторонними. </a:t>
            </a:r>
            <a:r>
              <a:rPr lang="ru-RU" dirty="0"/>
              <a:t>Наиболее часто встречаются передние двусторонние травматические вывихи нижней челюсти за счет смещения головки </a:t>
            </a:r>
            <a:r>
              <a:rPr lang="ru-RU" dirty="0" err="1"/>
              <a:t>мыщелкового</a:t>
            </a:r>
            <a:r>
              <a:rPr lang="ru-RU" dirty="0"/>
              <a:t> отростка кпереди от суставного бугорка с двух сторон. Реже встречаются односторонние передние травматические вывихи нижней челюсти. Следует особо отметить, что боковые вывихи головки </a:t>
            </a:r>
            <a:r>
              <a:rPr lang="ru-RU" dirty="0" err="1"/>
              <a:t>мыщелкового</a:t>
            </a:r>
            <a:r>
              <a:rPr lang="ru-RU" dirty="0"/>
              <a:t> отростка (обычно вовнутрь) наблюдаются, как правило, при переломах </a:t>
            </a:r>
            <a:r>
              <a:rPr lang="ru-RU" dirty="0" err="1"/>
              <a:t>мыщелкового</a:t>
            </a:r>
            <a:r>
              <a:rPr lang="ru-RU" dirty="0"/>
              <a:t> отростка нижней челюсти.</a:t>
            </a:r>
          </a:p>
          <a:p>
            <a:endParaRPr lang="ru-RU" dirty="0"/>
          </a:p>
        </p:txBody>
      </p:sp>
    </p:spTree>
    <p:extLst>
      <p:ext uri="{BB962C8B-B14F-4D97-AF65-F5344CB8AC3E}">
        <p14:creationId xmlns:p14="http://schemas.microsoft.com/office/powerpoint/2010/main" val="31543238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64" y="188640"/>
            <a:ext cx="9031932" cy="3600400"/>
          </a:xfrm>
        </p:spPr>
        <p:txBody>
          <a:bodyPr>
            <a:normAutofit fontScale="55000" lnSpcReduction="20000"/>
          </a:bodyPr>
          <a:lstStyle/>
          <a:p>
            <a:pPr marL="0" indent="0" algn="ctr">
              <a:buNone/>
            </a:pPr>
            <a:r>
              <a:rPr lang="ru-RU" b="1" i="1" dirty="0"/>
              <a:t>Клиническая </a:t>
            </a:r>
            <a:r>
              <a:rPr lang="ru-RU" b="1" i="1" dirty="0" smtClean="0"/>
              <a:t>картина</a:t>
            </a:r>
            <a:endParaRPr lang="ru-RU" dirty="0"/>
          </a:p>
          <a:p>
            <a:pPr marL="0" indent="0">
              <a:buNone/>
            </a:pPr>
            <a:r>
              <a:rPr lang="ru-RU" dirty="0"/>
              <a:t>Острый травматический двусторонний передний вывих. </a:t>
            </a:r>
            <a:endParaRPr lang="ru-RU" dirty="0" smtClean="0"/>
          </a:p>
          <a:p>
            <a:pPr marL="0" indent="0">
              <a:buNone/>
            </a:pPr>
            <a:r>
              <a:rPr lang="ru-RU" dirty="0" smtClean="0"/>
              <a:t>Рот </a:t>
            </a:r>
            <a:r>
              <a:rPr lang="ru-RU" dirty="0"/>
              <a:t>больного открыт и самостоятельно закрыть его он не может. Нижняя челюсть смещена книзу, движения ее невозможны. Речь больного невнятная, имеется обильное слюнотечение. При пальпации впереди </a:t>
            </a:r>
            <a:r>
              <a:rPr lang="ru-RU" dirty="0" err="1"/>
              <a:t>козелка</a:t>
            </a:r>
            <a:r>
              <a:rPr lang="ru-RU" dirty="0"/>
              <a:t> ушной раковины с двух сторон определяется западение, а головки </a:t>
            </a:r>
            <a:r>
              <a:rPr lang="ru-RU" dirty="0" err="1"/>
              <a:t>мыщелковых</a:t>
            </a:r>
            <a:r>
              <a:rPr lang="ru-RU" dirty="0"/>
              <a:t> отростков нижней челюсти пальпируются под скуловыми дугами. Выражен болевой синдром. Рентгенологически головки </a:t>
            </a:r>
            <a:r>
              <a:rPr lang="ru-RU" dirty="0" err="1"/>
              <a:t>мыщелковых</a:t>
            </a:r>
            <a:r>
              <a:rPr lang="ru-RU" dirty="0"/>
              <a:t> отростков нижней челюсти с двух сторон расположены впереди от суставных бугорков височной кости. Переломы костной ткани, как правило, не выявляются.</a:t>
            </a:r>
          </a:p>
          <a:p>
            <a:pPr marL="0" indent="0">
              <a:buNone/>
            </a:pPr>
            <a:r>
              <a:rPr lang="ru-RU" i="1" dirty="0"/>
              <a:t>Острый травматический передний односторонний  вывих.</a:t>
            </a:r>
            <a:r>
              <a:rPr lang="ru-RU" dirty="0"/>
              <a:t> Возникает обычно в результате удара по телу нижней челюсти сбоку. Клинически, при этом, лицо больного асимметрично за счет смещения подбородка книзу и в «здоровую» сторону. Рот больного полуоткрыт, речь невнятная. Клинико-рентгенологически определяется передний вывих суставной головки нижней челюсти с одной стороны</a:t>
            </a:r>
            <a:r>
              <a:rPr lang="ru-RU" dirty="0" smtClean="0"/>
              <a:t>.</a:t>
            </a:r>
            <a:endParaRPr lang="en-US" dirty="0" smtClean="0"/>
          </a:p>
          <a:p>
            <a:pPr marL="0" indent="0">
              <a:buNone/>
            </a:pPr>
            <a:endParaRPr lang="en-US" b="1" dirty="0" smtClean="0"/>
          </a:p>
          <a:p>
            <a:pPr marL="0" indent="0">
              <a:buNone/>
            </a:pPr>
            <a:endParaRPr lang="ru-RU" dirty="0"/>
          </a:p>
          <a:p>
            <a:pPr marL="0" indent="0">
              <a:buNone/>
            </a:pPr>
            <a:endParaRPr lang="ru-RU" dirty="0"/>
          </a:p>
        </p:txBody>
      </p:sp>
      <p:pic>
        <p:nvPicPr>
          <p:cNvPr id="4" name="Picture 2" descr="C:\Users\admin\Desktop\foto point\3.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51917"/>
          <a:stretch/>
        </p:blipFill>
        <p:spPr bwMode="auto">
          <a:xfrm>
            <a:off x="2456" y="3925711"/>
            <a:ext cx="2448273" cy="2943617"/>
          </a:xfrm>
          <a:prstGeom prst="rect">
            <a:avLst/>
          </a:prstGeom>
          <a:noFill/>
          <a:extLst>
            <a:ext uri="{909E8E84-426E-40DD-AFC4-6F175D3DCCD1}">
              <a14:hiddenFill xmlns:a14="http://schemas.microsoft.com/office/drawing/2010/main">
                <a:solidFill>
                  <a:srgbClr val="FFFFFF"/>
                </a:solidFill>
              </a14:hiddenFill>
            </a:ext>
          </a:extLst>
        </p:spPr>
      </p:pic>
      <p:pic>
        <p:nvPicPr>
          <p:cNvPr id="6" name="Объект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622423" y="3937039"/>
            <a:ext cx="2932289" cy="2932289"/>
          </a:xfrm>
          <a:prstGeom prst="rect">
            <a:avLst/>
          </a:prstGeom>
          <a:noFill/>
          <a:ln>
            <a:noFill/>
          </a:ln>
        </p:spPr>
      </p:pic>
      <p:pic>
        <p:nvPicPr>
          <p:cNvPr id="5" name="Picture 3" descr="C:\Users\admin\Desktop\foto point\6.jpg"/>
          <p:cNvPicPr>
            <a:picLocks noChangeAspect="1" noChangeArrowheads="1"/>
          </p:cNvPicPr>
          <p:nvPr/>
        </p:nvPicPr>
        <p:blipFill>
          <a:blip r:embed="rId4" cstate="print">
            <a:extLst>
              <a:ext uri="{28A0092B-C50C-407E-A947-70E740481C1C}">
                <a14:useLocalDpi xmlns:a14="http://schemas.microsoft.com/office/drawing/2010/main" val="0"/>
              </a:ext>
            </a:extLst>
          </a:blip>
          <a:srcRect t="18571" b="11429"/>
          <a:stretch>
            <a:fillRect/>
          </a:stretch>
        </p:blipFill>
        <p:spPr bwMode="auto">
          <a:xfrm>
            <a:off x="5580112" y="3925710"/>
            <a:ext cx="3104436" cy="18772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93166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0003"/>
          <p:cNvPicPr>
            <a:picLocks noChangeAspect="1" noChangeArrowheads="1"/>
          </p:cNvPicPr>
          <p:nvPr/>
        </p:nvPicPr>
        <p:blipFill>
          <a:blip r:embed="rId2" cstate="print"/>
          <a:srcRect/>
          <a:stretch>
            <a:fillRect/>
          </a:stretch>
        </p:blipFill>
        <p:spPr>
          <a:xfrm>
            <a:off x="2891866" y="2708920"/>
            <a:ext cx="2716493" cy="1656184"/>
          </a:xfrm>
          <a:prstGeom prst="rect">
            <a:avLst/>
          </a:prstGeom>
        </p:spPr>
      </p:pic>
      <p:pic>
        <p:nvPicPr>
          <p:cNvPr id="5" name="Picture 7" descr="0004"/>
          <p:cNvPicPr>
            <a:picLocks noChangeAspect="1" noChangeArrowheads="1"/>
          </p:cNvPicPr>
          <p:nvPr/>
        </p:nvPicPr>
        <p:blipFill>
          <a:blip r:embed="rId3" cstate="print"/>
          <a:srcRect/>
          <a:stretch>
            <a:fillRect/>
          </a:stretch>
        </p:blipFill>
        <p:spPr>
          <a:xfrm>
            <a:off x="3275856" y="0"/>
            <a:ext cx="2330936" cy="1641932"/>
          </a:xfrm>
          <a:prstGeom prst="rect">
            <a:avLst/>
          </a:prstGeom>
          <a:noFill/>
          <a:ln/>
        </p:spPr>
      </p:pic>
      <p:sp>
        <p:nvSpPr>
          <p:cNvPr id="3" name="Объект 2"/>
          <p:cNvSpPr>
            <a:spLocks noGrp="1"/>
          </p:cNvSpPr>
          <p:nvPr>
            <p:ph idx="1"/>
          </p:nvPr>
        </p:nvSpPr>
        <p:spPr>
          <a:xfrm>
            <a:off x="0" y="404664"/>
            <a:ext cx="3707904" cy="6264696"/>
          </a:xfrm>
        </p:spPr>
        <p:txBody>
          <a:bodyPr>
            <a:noAutofit/>
          </a:bodyPr>
          <a:lstStyle/>
          <a:p>
            <a:pPr marL="0" indent="0">
              <a:buNone/>
            </a:pPr>
            <a:r>
              <a:rPr lang="ru-RU" sz="1600" b="1" dirty="0" smtClean="0"/>
              <a:t>Вправление </a:t>
            </a:r>
            <a:r>
              <a:rPr lang="ru-RU" sz="1600" b="1" dirty="0"/>
              <a:t>переднего вывиха по методу Гиппократа.</a:t>
            </a:r>
            <a:endParaRPr lang="ru-RU" sz="1600" dirty="0"/>
          </a:p>
          <a:p>
            <a:pPr marL="0" indent="0">
              <a:buNone/>
            </a:pPr>
            <a:r>
              <a:rPr lang="ru-RU" sz="1600" dirty="0"/>
              <a:t>Показано при переднем двустороннем вывихе.</a:t>
            </a:r>
          </a:p>
          <a:p>
            <a:pPr marL="0" indent="0">
              <a:buNone/>
            </a:pPr>
            <a:r>
              <a:rPr lang="ru-RU" sz="1600" i="1" dirty="0"/>
              <a:t>Методика:</a:t>
            </a:r>
            <a:endParaRPr lang="ru-RU" sz="1600" dirty="0"/>
          </a:p>
          <a:p>
            <a:pPr marL="0" lvl="0" indent="0">
              <a:buNone/>
            </a:pPr>
            <a:r>
              <a:rPr lang="ru-RU" sz="1600" dirty="0"/>
              <a:t>Больного усаживают на низкий стул или табуретку, так, чтобы затылочная область имела прочную опору.</a:t>
            </a:r>
          </a:p>
          <a:p>
            <a:pPr marL="0" lvl="0" indent="0">
              <a:buNone/>
            </a:pPr>
            <a:r>
              <a:rPr lang="ru-RU" sz="1600" dirty="0"/>
              <a:t>Врач становится лицом к больному.</a:t>
            </a:r>
          </a:p>
          <a:p>
            <a:pPr marL="0" lvl="0" indent="0">
              <a:buNone/>
            </a:pPr>
            <a:r>
              <a:rPr lang="ru-RU" sz="1600" dirty="0"/>
              <a:t>Обернутые салфетками или полотенцем большие пальцы обеих рук врач устанавливает на жевательные поверхности коренных зубов. Остальными пальцами он захватывает вывихнутую челюсть снизу.</a:t>
            </a:r>
          </a:p>
          <a:p>
            <a:pPr marL="0" lvl="0" indent="0">
              <a:buNone/>
            </a:pPr>
            <a:r>
              <a:rPr lang="ru-RU" sz="1600" dirty="0"/>
              <a:t>Производится движение челюсти вниз и назад.</a:t>
            </a:r>
          </a:p>
          <a:p>
            <a:pPr marL="0" lvl="0" indent="0">
              <a:buNone/>
            </a:pPr>
            <a:r>
              <a:rPr lang="ru-RU" sz="1600" dirty="0" smtClean="0"/>
              <a:t>Иммобилизация </a:t>
            </a:r>
            <a:r>
              <a:rPr lang="ru-RU" sz="1600" dirty="0"/>
              <a:t>челюсти на 10-15 </a:t>
            </a:r>
            <a:r>
              <a:rPr lang="ru-RU" sz="1600" dirty="0" smtClean="0"/>
              <a:t>дней. Исключение </a:t>
            </a:r>
            <a:r>
              <a:rPr lang="ru-RU" sz="1600" dirty="0"/>
              <a:t>приема </a:t>
            </a:r>
            <a:r>
              <a:rPr lang="ru-RU" sz="1600" dirty="0" smtClean="0"/>
              <a:t>твердой </a:t>
            </a:r>
            <a:r>
              <a:rPr lang="ru-RU" sz="1600" dirty="0"/>
              <a:t>пищи. </a:t>
            </a:r>
          </a:p>
        </p:txBody>
      </p:sp>
      <p:pic>
        <p:nvPicPr>
          <p:cNvPr id="4" name="Picture 2" descr="C:\Users\BRAVE\Desktop\Captură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80112" y="1"/>
            <a:ext cx="3563888" cy="256461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BRAVE\Desktop\Captură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0800000">
            <a:off x="5606792" y="2708920"/>
            <a:ext cx="3563888" cy="2492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11465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260648"/>
            <a:ext cx="8856984" cy="6597352"/>
          </a:xfrm>
        </p:spPr>
        <p:txBody>
          <a:bodyPr>
            <a:normAutofit fontScale="55000" lnSpcReduction="20000"/>
          </a:bodyPr>
          <a:lstStyle/>
          <a:p>
            <a:pPr marL="0" indent="0">
              <a:buNone/>
            </a:pPr>
            <a:r>
              <a:rPr lang="ru-RU" b="1" i="1" dirty="0"/>
              <a:t>Дифференциальная диагностика свежего переднего вывиха.</a:t>
            </a:r>
            <a:endParaRPr lang="ru-RU" dirty="0"/>
          </a:p>
          <a:p>
            <a:pPr marL="0" indent="0">
              <a:buNone/>
            </a:pPr>
            <a:r>
              <a:rPr lang="ru-RU" dirty="0"/>
              <a:t>Односторонний передний вывих нужно дифференцировать с односторонним переломом нижней челюсти, при котором отсутствует симптом выдвижения подбородка вперед и в здоровую сторону.</a:t>
            </a:r>
          </a:p>
          <a:p>
            <a:pPr marL="0" indent="0">
              <a:buNone/>
            </a:pPr>
            <a:r>
              <a:rPr lang="ru-RU" dirty="0"/>
              <a:t>Двусторонний передний вывих нижней челюсти необходимо отличать от двустороннего перелома </a:t>
            </a:r>
            <a:r>
              <a:rPr lang="ru-RU" dirty="0" err="1"/>
              <a:t>мыщелковых</a:t>
            </a:r>
            <a:r>
              <a:rPr lang="ru-RU" dirty="0"/>
              <a:t>  отростков или ветви челюсти  со смещением отломков. При этом рекомендуется учитывать следующие семь признаков:</a:t>
            </a:r>
          </a:p>
          <a:p>
            <a:pPr marL="0" indent="0">
              <a:buNone/>
            </a:pPr>
            <a:r>
              <a:rPr lang="ru-RU" dirty="0"/>
              <a:t>1. В обоих случаях прикус открытый, но при вывихе подбородок и вся фронтальная группа зубов выдвинуты вперед, а при переломе смещены кзади. При вывихе внешний вид лица больного – </a:t>
            </a:r>
            <a:r>
              <a:rPr lang="ru-RU" dirty="0" err="1"/>
              <a:t>прогенический</a:t>
            </a:r>
            <a:r>
              <a:rPr lang="ru-RU" dirty="0"/>
              <a:t>, а при переломе – прогнатический.</a:t>
            </a:r>
          </a:p>
          <a:p>
            <a:pPr marL="0" indent="0">
              <a:buNone/>
            </a:pPr>
            <a:r>
              <a:rPr lang="ru-RU" dirty="0"/>
              <a:t>2. У больного с переломом амплитуда движений челюсти больше, а ограничение открывания рта обусловлено болевыми ощущениями. При вывихе возможно лишь некоторое дополнительное открывание рта, хотя при попытках двигать нижней челюстью больной не испытывает значительных болевых ощущений.</a:t>
            </a:r>
          </a:p>
          <a:p>
            <a:pPr marL="0" indent="0">
              <a:buNone/>
            </a:pPr>
            <a:r>
              <a:rPr lang="ru-RU" dirty="0"/>
              <a:t>3. При переломе задние края ветви нижней челюсти располагаются более отвесно и </a:t>
            </a:r>
            <a:r>
              <a:rPr lang="ru-RU" dirty="0" err="1"/>
              <a:t>дистальнее</a:t>
            </a:r>
            <a:r>
              <a:rPr lang="ru-RU" dirty="0"/>
              <a:t>, чем при вывихе.</a:t>
            </a:r>
          </a:p>
          <a:p>
            <a:pPr marL="0" indent="0">
              <a:buNone/>
            </a:pPr>
            <a:r>
              <a:rPr lang="ru-RU" dirty="0"/>
              <a:t>4. При пальпации верхнего отдела заднего края ветви челюсти </a:t>
            </a:r>
            <a:r>
              <a:rPr lang="ru-RU" dirty="0" smtClean="0"/>
              <a:t>можно </a:t>
            </a:r>
            <a:r>
              <a:rPr lang="ru-RU" dirty="0"/>
              <a:t>выявить его деформацию и локализованную боль (в месте перелома кости), чего нет у больных с вывихом.</a:t>
            </a:r>
          </a:p>
          <a:p>
            <a:pPr marL="0" indent="0">
              <a:buNone/>
            </a:pPr>
            <a:r>
              <a:rPr lang="ru-RU" dirty="0"/>
              <a:t>5. При переломе и вывихе отсутствует ощущение подвижности </a:t>
            </a:r>
            <a:r>
              <a:rPr lang="ru-RU" dirty="0" smtClean="0"/>
              <a:t>головок </a:t>
            </a:r>
            <a:r>
              <a:rPr lang="ru-RU" dirty="0"/>
              <a:t>нижней челюсти при пальпации их через наружные слуховые проходы; однако при переломе (без вывиха суставной головки) отсутствует западение впереди </a:t>
            </a:r>
            <a:r>
              <a:rPr lang="ru-RU" dirty="0" err="1"/>
              <a:t>козелка</a:t>
            </a:r>
            <a:r>
              <a:rPr lang="ru-RU" dirty="0"/>
              <a:t>.</a:t>
            </a:r>
          </a:p>
          <a:p>
            <a:pPr marL="0" indent="0">
              <a:buNone/>
            </a:pPr>
            <a:r>
              <a:rPr lang="ru-RU" dirty="0"/>
              <a:t>6. </a:t>
            </a:r>
            <a:r>
              <a:rPr lang="ru-RU" dirty="0" err="1"/>
              <a:t>Рентгенографически</a:t>
            </a:r>
            <a:r>
              <a:rPr lang="ru-RU" dirty="0"/>
              <a:t> при переломе, не сопровождающемся </a:t>
            </a:r>
            <a:r>
              <a:rPr lang="ru-RU" dirty="0" smtClean="0"/>
              <a:t>вывихом</a:t>
            </a:r>
            <a:r>
              <a:rPr lang="ru-RU" dirty="0"/>
              <a:t>, головка нижней челюсти находится на своем обычном месте, а при вывихе она выходит из суставной ямки и располагается впереди суставного бугорка.</a:t>
            </a:r>
          </a:p>
          <a:p>
            <a:pPr marL="0" indent="0">
              <a:buNone/>
            </a:pPr>
            <a:r>
              <a:rPr lang="ru-RU" dirty="0"/>
              <a:t>7. При переломе, в отличие от вывиха, на рентгенограмме видна тень щели перелома.</a:t>
            </a:r>
          </a:p>
          <a:p>
            <a:pPr marL="0" indent="0">
              <a:buNone/>
            </a:pPr>
            <a:endParaRPr lang="ru-RU" dirty="0"/>
          </a:p>
        </p:txBody>
      </p:sp>
    </p:spTree>
    <p:extLst>
      <p:ext uri="{BB962C8B-B14F-4D97-AF65-F5344CB8AC3E}">
        <p14:creationId xmlns:p14="http://schemas.microsoft.com/office/powerpoint/2010/main" val="27580071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7504" y="116632"/>
            <a:ext cx="8856984" cy="6840760"/>
          </a:xfrm>
        </p:spPr>
        <p:txBody>
          <a:bodyPr>
            <a:normAutofit fontScale="62500" lnSpcReduction="20000"/>
          </a:bodyPr>
          <a:lstStyle/>
          <a:p>
            <a:pPr marL="0" indent="0">
              <a:buNone/>
            </a:pPr>
            <a:r>
              <a:rPr lang="ru-RU" b="1" i="1" dirty="0"/>
              <a:t>Задние травматические вывихи </a:t>
            </a:r>
            <a:r>
              <a:rPr lang="ru-RU" dirty="0"/>
              <a:t>нижней челюсти встречаются исключительно редко и протекают очень тяжело, так как могут дополнительно сопровождаться переломами костей основания черепа и повреждением лицевого нерва</a:t>
            </a:r>
            <a:r>
              <a:rPr lang="ru-RU" dirty="0" smtClean="0"/>
              <a:t>.</a:t>
            </a:r>
          </a:p>
          <a:p>
            <a:pPr marL="0" indent="0">
              <a:buNone/>
            </a:pPr>
            <a:r>
              <a:rPr lang="ru-RU" dirty="0" smtClean="0"/>
              <a:t> </a:t>
            </a:r>
            <a:r>
              <a:rPr lang="ru-RU" dirty="0"/>
              <a:t>Вывихи нижней челюсти кзади происходят в результате удара в подбородок в момент небольшого отведения челюсти, </a:t>
            </a:r>
            <a:r>
              <a:rPr lang="ru-RU" dirty="0" smtClean="0"/>
              <a:t>при </a:t>
            </a:r>
            <a:r>
              <a:rPr lang="ru-RU" dirty="0"/>
              <a:t>судорожной зевоте. В результате головка нижней челюсти устанавливается между нижнечелюстной ямкой и сосцевидным отростком височной кости, под нижней стенкой костной части слуховой трубы.</a:t>
            </a:r>
          </a:p>
          <a:p>
            <a:pPr marL="0" indent="0">
              <a:buNone/>
            </a:pPr>
            <a:r>
              <a:rPr lang="ru-RU" dirty="0"/>
              <a:t>Положение больных при заднем вывихе иногда вынужденное (сидя), так как из-за смещения нижней челюсти кзади возникает угроза дислокационной асфиксии. Рот больного закрыт, и открыть его он сам не может. Прикус дистальный. Возможно кровотечение из наружного слухового прохода с одной или двух сторон. Выражен болевой синдром. Окончательный диагноз заднего вывиха нижней челюсти ставится на основании клинико-рентгенологического обследования больного. </a:t>
            </a:r>
          </a:p>
          <a:p>
            <a:pPr marL="0" indent="0">
              <a:buNone/>
            </a:pPr>
            <a:endParaRPr lang="en-US" b="1" dirty="0" smtClean="0"/>
          </a:p>
          <a:p>
            <a:pPr marL="0" indent="0">
              <a:buNone/>
            </a:pPr>
            <a:r>
              <a:rPr lang="ru-RU" b="1" dirty="0" smtClean="0"/>
              <a:t>Методика </a:t>
            </a:r>
            <a:r>
              <a:rPr lang="ru-RU" b="1" dirty="0"/>
              <a:t>устранения заднего вывиха.</a:t>
            </a:r>
            <a:endParaRPr lang="ru-RU" dirty="0"/>
          </a:p>
          <a:p>
            <a:pPr marL="0" indent="0">
              <a:buNone/>
            </a:pPr>
            <a:r>
              <a:rPr lang="ru-RU" dirty="0"/>
              <a:t>Большие пальцы рук вводят в преддверие рта и помещают на наружной поверхности альвеолярных отростков у зубов мудрости и на косых линиях нижней челюсти. Остальными пальцами охватывают тело челюсти. Нажимом больших пальцев книзу и выдвижением нижней челюсти вперед суставные головки устанавливаются в правильное положение. После устранения вывиха применяют </a:t>
            </a:r>
            <a:r>
              <a:rPr lang="ru-RU" dirty="0" err="1"/>
              <a:t>иммобилизирующую</a:t>
            </a:r>
            <a:r>
              <a:rPr lang="ru-RU" dirty="0"/>
              <a:t> повязку на 2,5-3 недели.</a:t>
            </a:r>
          </a:p>
          <a:p>
            <a:pPr marL="0" indent="0">
              <a:buNone/>
            </a:pPr>
            <a:r>
              <a:rPr lang="ru-RU" dirty="0"/>
              <a:t> </a:t>
            </a:r>
          </a:p>
          <a:p>
            <a:endParaRPr lang="ru-RU" dirty="0"/>
          </a:p>
        </p:txBody>
      </p:sp>
    </p:spTree>
    <p:extLst>
      <p:ext uri="{BB962C8B-B14F-4D97-AF65-F5344CB8AC3E}">
        <p14:creationId xmlns:p14="http://schemas.microsoft.com/office/powerpoint/2010/main" val="32801543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260648"/>
            <a:ext cx="8686800" cy="6597352"/>
          </a:xfrm>
        </p:spPr>
        <p:txBody>
          <a:bodyPr>
            <a:normAutofit fontScale="62500" lnSpcReduction="20000"/>
          </a:bodyPr>
          <a:lstStyle/>
          <a:p>
            <a:pPr marL="0" indent="0">
              <a:buNone/>
            </a:pPr>
            <a:r>
              <a:rPr lang="ru-RU" b="1" i="1" dirty="0"/>
              <a:t>Привычный вывих</a:t>
            </a:r>
            <a:r>
              <a:rPr lang="ru-RU" b="1" dirty="0"/>
              <a:t> (подвывих)</a:t>
            </a:r>
            <a:r>
              <a:rPr lang="ru-RU" dirty="0"/>
              <a:t> нижней челюсти возникает обычно в результате  </a:t>
            </a:r>
            <a:r>
              <a:rPr lang="ru-RU" dirty="0" err="1"/>
              <a:t>перерастяжения</a:t>
            </a:r>
            <a:r>
              <a:rPr lang="ru-RU" dirty="0"/>
              <a:t> связочного аппарата и суставной капсулы ВНЧС. Он чаще встречается у девочек подросткового возраста и у женщин. Это обусловлено анатомическими особенностями строения ВНЧС у лиц женского пола (меньшая глубина суставной ямки, малая высота суставного бугорка, слабость связочного аппарата сустава и суставной капсулы). Однако привычный вывих нижней челюсти может развиться и у лиц мужского пола в результате неправильного лечения острого травматического вывиха. Обычно это связано с отсутствием или недостаточно длительной иммобилизацией нижней челюсти  после вправления вывиха.</a:t>
            </a:r>
          </a:p>
          <a:p>
            <a:pPr marL="0" indent="0">
              <a:buNone/>
            </a:pPr>
            <a:r>
              <a:rPr lang="ru-RU" dirty="0" smtClean="0"/>
              <a:t>Легко </a:t>
            </a:r>
            <a:r>
              <a:rPr lang="ru-RU" dirty="0"/>
              <a:t>возникает при широком открывании рта, откусывании или жевании пищи, лечении зубов и др. Он обычно сопровождается такими симптомами, как хруст и щелканье в суставе, девиацией нижней челюсти, нередко болью в области ВНЧС и др. Привычный вывих нижней челюсти легко вправляется самим больным без помощи врача. Во время его не происходит разрыва суставной капсулы и кровоизлияния в полость ВНЧС. </a:t>
            </a:r>
            <a:endParaRPr lang="ru-RU" dirty="0" smtClean="0"/>
          </a:p>
          <a:p>
            <a:pPr marL="0" indent="0">
              <a:buNone/>
            </a:pPr>
            <a:r>
              <a:rPr lang="ru-RU" dirty="0" smtClean="0"/>
              <a:t>Лечение </a:t>
            </a:r>
            <a:r>
              <a:rPr lang="ru-RU" dirty="0"/>
              <a:t>привычного вывиха нижней челюсти в детском и подростковом возрасте только консервативное, направленное на ограничение подвижности нижней челюсти и создания покоя в суставе. Используют </a:t>
            </a:r>
            <a:r>
              <a:rPr lang="ru-RU" dirty="0" err="1"/>
              <a:t>ортодонтические</a:t>
            </a:r>
            <a:r>
              <a:rPr lang="ru-RU" dirty="0"/>
              <a:t> и другие аппараты </a:t>
            </a:r>
            <a:r>
              <a:rPr lang="ru-RU" dirty="0" smtClean="0"/>
              <a:t>ограничивающие </a:t>
            </a:r>
            <a:r>
              <a:rPr lang="ru-RU" dirty="0"/>
              <a:t>открывание рта. При наличии клинико-рентгенологических признаков хронического артрита дополнительно проводят физиотерапевтическое и противовоспалительное лечение. </a:t>
            </a:r>
          </a:p>
        </p:txBody>
      </p:sp>
    </p:spTree>
    <p:extLst>
      <p:ext uri="{BB962C8B-B14F-4D97-AF65-F5344CB8AC3E}">
        <p14:creationId xmlns:p14="http://schemas.microsoft.com/office/powerpoint/2010/main" val="21726953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8229600" cy="796950"/>
          </a:xfrm>
        </p:spPr>
        <p:txBody>
          <a:bodyPr>
            <a:noAutofit/>
          </a:bodyPr>
          <a:lstStyle/>
          <a:p>
            <a:r>
              <a:rPr lang="ru-RU" sz="2800" dirty="0"/>
              <a:t>АНКИЛОЗ ВИСОЧНО-НИЖНЕЧЕЛЮСТНЫХ </a:t>
            </a:r>
            <a:r>
              <a:rPr lang="ru-RU" sz="2800" dirty="0" smtClean="0"/>
              <a:t>СУСТАВОВ</a:t>
            </a:r>
            <a:endParaRPr lang="ru-RU" sz="2800" dirty="0"/>
          </a:p>
        </p:txBody>
      </p:sp>
      <p:sp>
        <p:nvSpPr>
          <p:cNvPr id="3" name="Объект 2"/>
          <p:cNvSpPr>
            <a:spLocks noGrp="1"/>
          </p:cNvSpPr>
          <p:nvPr>
            <p:ph idx="1"/>
          </p:nvPr>
        </p:nvSpPr>
        <p:spPr>
          <a:xfrm>
            <a:off x="82236" y="836712"/>
            <a:ext cx="8882252" cy="6021288"/>
          </a:xfrm>
        </p:spPr>
        <p:txBody>
          <a:bodyPr>
            <a:normAutofit fontScale="55000" lnSpcReduction="20000"/>
          </a:bodyPr>
          <a:lstStyle/>
          <a:p>
            <a:pPr marL="0" indent="0">
              <a:buNone/>
            </a:pPr>
            <a:r>
              <a:rPr lang="ru-RU" i="1" dirty="0"/>
              <a:t> </a:t>
            </a:r>
            <a:endParaRPr lang="ru-RU" dirty="0"/>
          </a:p>
          <a:p>
            <a:pPr marL="0" indent="0">
              <a:buNone/>
            </a:pPr>
            <a:r>
              <a:rPr lang="ru-RU" i="1" dirty="0"/>
              <a:t>Анкилоз височно-нижнечелюстного сустава</a:t>
            </a:r>
            <a:r>
              <a:rPr lang="ru-RU" dirty="0"/>
              <a:t> – фиброзное или костное сращение суставных поверхностей, обусловливающее частичное или полное исчезновение суставной щели.</a:t>
            </a:r>
          </a:p>
          <a:p>
            <a:pPr marL="0" indent="0">
              <a:buNone/>
            </a:pPr>
            <a:r>
              <a:rPr lang="ru-RU" dirty="0"/>
              <a:t> </a:t>
            </a:r>
            <a:r>
              <a:rPr lang="ru-RU" i="1" dirty="0" smtClean="0"/>
              <a:t>Этиология. </a:t>
            </a:r>
            <a:r>
              <a:rPr lang="ru-RU" dirty="0" smtClean="0"/>
              <a:t>Причиной </a:t>
            </a:r>
            <a:r>
              <a:rPr lang="ru-RU" dirty="0"/>
              <a:t>внутрисуставных сращений могут быть инфекционные </a:t>
            </a:r>
            <a:r>
              <a:rPr lang="ru-RU" dirty="0" err="1"/>
              <a:t>остеоартриты</a:t>
            </a:r>
            <a:r>
              <a:rPr lang="ru-RU" dirty="0"/>
              <a:t> и травмы, в том числе </a:t>
            </a:r>
            <a:r>
              <a:rPr lang="ru-RU" dirty="0" smtClean="0"/>
              <a:t>родовые.</a:t>
            </a:r>
            <a:endParaRPr lang="ru-RU" dirty="0"/>
          </a:p>
          <a:p>
            <a:pPr marL="0" indent="0">
              <a:buNone/>
            </a:pPr>
            <a:r>
              <a:rPr lang="ru-RU" i="1" dirty="0"/>
              <a:t>Механизм развития костного анкилоза.</a:t>
            </a:r>
            <a:r>
              <a:rPr lang="ru-RU" dirty="0"/>
              <a:t> Сместившаяся головка нижней челюсти сохраняет </a:t>
            </a:r>
            <a:r>
              <a:rPr lang="ru-RU" dirty="0" err="1"/>
              <a:t>эпифизарные</a:t>
            </a:r>
            <a:r>
              <a:rPr lang="ru-RU" dirty="0"/>
              <a:t> зоны роста, продолжающие функционировать – продуцировать новую костную ткань, которая постепенно заполняет нижнечелюстную ямку, срастается с ней и приводит к анкилозу.</a:t>
            </a:r>
          </a:p>
          <a:p>
            <a:pPr marL="0" indent="0">
              <a:buNone/>
            </a:pPr>
            <a:r>
              <a:rPr lang="ru-RU" b="1" i="1" dirty="0" smtClean="0"/>
              <a:t>Классификация</a:t>
            </a:r>
            <a:endParaRPr lang="ru-RU" dirty="0"/>
          </a:p>
          <a:p>
            <a:pPr marL="0" indent="0">
              <a:buNone/>
            </a:pPr>
            <a:r>
              <a:rPr lang="ru-RU" i="1" dirty="0"/>
              <a:t>1. По этиологии:</a:t>
            </a:r>
            <a:endParaRPr lang="ru-RU" dirty="0"/>
          </a:p>
          <a:p>
            <a:pPr marL="0" lvl="0" indent="0">
              <a:buNone/>
            </a:pPr>
            <a:r>
              <a:rPr lang="ru-RU" dirty="0"/>
              <a:t>инфекционный, </a:t>
            </a:r>
            <a:r>
              <a:rPr lang="ru-RU" dirty="0" smtClean="0"/>
              <a:t>травматический</a:t>
            </a:r>
            <a:r>
              <a:rPr lang="ru-RU" dirty="0"/>
              <a:t>.</a:t>
            </a:r>
          </a:p>
          <a:p>
            <a:pPr marL="0" indent="0">
              <a:buNone/>
            </a:pPr>
            <a:r>
              <a:rPr lang="ru-RU" i="1" dirty="0"/>
              <a:t>2. По морфологическому </a:t>
            </a:r>
            <a:r>
              <a:rPr lang="ru-RU" i="1" dirty="0" smtClean="0"/>
              <a:t>субстрату:</a:t>
            </a:r>
            <a:endParaRPr lang="ru-RU" dirty="0"/>
          </a:p>
          <a:p>
            <a:pPr marL="0" lvl="0" indent="0">
              <a:buNone/>
            </a:pPr>
            <a:r>
              <a:rPr lang="ru-RU" dirty="0"/>
              <a:t>костный (чаще у детей и юношей), </a:t>
            </a:r>
          </a:p>
          <a:p>
            <a:pPr marL="0" lvl="0" indent="0">
              <a:buNone/>
            </a:pPr>
            <a:r>
              <a:rPr lang="ru-RU" dirty="0"/>
              <a:t>фиброзный (у лиц зрелого возраста).</a:t>
            </a:r>
          </a:p>
          <a:p>
            <a:pPr marL="0" indent="0">
              <a:buNone/>
            </a:pPr>
            <a:r>
              <a:rPr lang="ru-RU" i="1" dirty="0"/>
              <a:t>3. По локализации процесса:</a:t>
            </a:r>
            <a:endParaRPr lang="ru-RU" dirty="0"/>
          </a:p>
          <a:p>
            <a:pPr marL="0" lvl="0" indent="0">
              <a:buNone/>
            </a:pPr>
            <a:r>
              <a:rPr lang="ru-RU" dirty="0" smtClean="0"/>
              <a:t>односторонний, двусторонний</a:t>
            </a:r>
            <a:r>
              <a:rPr lang="ru-RU" dirty="0"/>
              <a:t>.</a:t>
            </a:r>
          </a:p>
          <a:p>
            <a:pPr marL="0" indent="0">
              <a:buNone/>
            </a:pPr>
            <a:r>
              <a:rPr lang="ru-RU" i="1" dirty="0"/>
              <a:t>4. По степени распространения спаек:</a:t>
            </a:r>
            <a:endParaRPr lang="ru-RU" dirty="0"/>
          </a:p>
          <a:p>
            <a:pPr marL="0" lvl="0" indent="0">
              <a:buNone/>
            </a:pPr>
            <a:r>
              <a:rPr lang="ru-RU" dirty="0"/>
              <a:t>неполный, или частичный, </a:t>
            </a:r>
          </a:p>
          <a:p>
            <a:pPr marL="0" lvl="0" indent="0">
              <a:buNone/>
            </a:pPr>
            <a:r>
              <a:rPr lang="ru-RU" dirty="0"/>
              <a:t>полный, или распространенный.</a:t>
            </a:r>
          </a:p>
          <a:p>
            <a:pPr marL="0" indent="0">
              <a:buNone/>
            </a:pPr>
            <a:r>
              <a:rPr lang="ru-RU" i="1" dirty="0"/>
              <a:t>5. По характеру сопутствующих изменений костей лица:</a:t>
            </a:r>
            <a:endParaRPr lang="ru-RU" dirty="0"/>
          </a:p>
          <a:p>
            <a:pPr marL="0" lvl="0" indent="0">
              <a:buNone/>
            </a:pPr>
            <a:r>
              <a:rPr lang="ru-RU" dirty="0"/>
              <a:t>с </a:t>
            </a:r>
            <a:r>
              <a:rPr lang="ru-RU" dirty="0" err="1"/>
              <a:t>микрогенией</a:t>
            </a:r>
            <a:r>
              <a:rPr lang="ru-RU" dirty="0" smtClean="0"/>
              <a:t>, без  </a:t>
            </a:r>
            <a:r>
              <a:rPr lang="ru-RU" dirty="0" err="1"/>
              <a:t>микрогении</a:t>
            </a:r>
            <a:r>
              <a:rPr lang="ru-RU" dirty="0" smtClean="0"/>
              <a:t>.</a:t>
            </a:r>
            <a:endParaRPr lang="ru-RU" dirty="0"/>
          </a:p>
        </p:txBody>
      </p:sp>
      <p:pic>
        <p:nvPicPr>
          <p:cNvPr id="4" name="Picture 3" descr="C:\Users\milu\Desktop\f1fcdbac8d4ceb843b224b30bba10e_thum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1347" y="4293096"/>
            <a:ext cx="2507125" cy="2564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3432" y="3262626"/>
            <a:ext cx="2497915" cy="2103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86051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188640"/>
            <a:ext cx="8712968" cy="4474046"/>
          </a:xfrm>
        </p:spPr>
        <p:txBody>
          <a:bodyPr>
            <a:normAutofit fontScale="55000" lnSpcReduction="20000"/>
          </a:bodyPr>
          <a:lstStyle/>
          <a:p>
            <a:pPr marL="0" indent="0">
              <a:buNone/>
            </a:pPr>
            <a:r>
              <a:rPr lang="ru-RU" b="1" i="1" dirty="0" smtClean="0"/>
              <a:t>Клиника</a:t>
            </a:r>
            <a:r>
              <a:rPr lang="ru-RU" dirty="0" smtClean="0"/>
              <a:t> </a:t>
            </a:r>
            <a:endParaRPr lang="en-US" dirty="0" smtClean="0"/>
          </a:p>
          <a:p>
            <a:pPr marL="0" indent="0">
              <a:buNone/>
            </a:pPr>
            <a:r>
              <a:rPr lang="ru-RU" dirty="0" smtClean="0"/>
              <a:t>Симптомом </a:t>
            </a:r>
            <a:r>
              <a:rPr lang="ru-RU" dirty="0"/>
              <a:t>анкилоза является стойкое полное или частичное ограничение раскрывания </a:t>
            </a:r>
            <a:r>
              <a:rPr lang="ru-RU" dirty="0" smtClean="0"/>
              <a:t>рта. </a:t>
            </a:r>
            <a:endParaRPr lang="ru-RU" dirty="0"/>
          </a:p>
          <a:p>
            <a:pPr marL="0" indent="0">
              <a:buNone/>
            </a:pPr>
            <a:r>
              <a:rPr lang="ru-RU" dirty="0"/>
              <a:t>Степень подвижности головки нижней челюсти определяется путем ее пальпации впереди </a:t>
            </a:r>
            <a:r>
              <a:rPr lang="ru-RU" dirty="0" err="1"/>
              <a:t>козелка</a:t>
            </a:r>
            <a:r>
              <a:rPr lang="ru-RU" dirty="0"/>
              <a:t> уха и через переднюю стенку наружного слухового прохода. При фиброзном анкилозе определяется едва заметная подвижность головки нижней челюсти, чего нет при синостозе.</a:t>
            </a:r>
          </a:p>
          <a:p>
            <a:pPr marL="0" indent="0">
              <a:buNone/>
            </a:pPr>
            <a:r>
              <a:rPr lang="ru-RU" dirty="0"/>
              <a:t>При обследовании взрослого больного, у которого анкилоз развился в детском возрасте, обнаруживают выраженную задержку роста пораженной половины нижней челюсти и всей соответствующей половины лица. Однако и у детей с анкилозами заметна </a:t>
            </a:r>
            <a:r>
              <a:rPr lang="ru-RU" dirty="0" err="1"/>
              <a:t>ассиметрия</a:t>
            </a:r>
            <a:r>
              <a:rPr lang="ru-RU" dirty="0"/>
              <a:t>  лица вследствие смещения подбородка и кончика носа в больную сторону, уменьшения всех размеров пораженной половины тела и ветви нижней челюсти (односторонняя </a:t>
            </a:r>
            <a:r>
              <a:rPr lang="ru-RU" dirty="0" err="1"/>
              <a:t>микрогения</a:t>
            </a:r>
            <a:r>
              <a:rPr lang="ru-RU" dirty="0"/>
              <a:t> или </a:t>
            </a:r>
            <a:r>
              <a:rPr lang="ru-RU" dirty="0" err="1"/>
              <a:t>мандибулярная</a:t>
            </a:r>
            <a:r>
              <a:rPr lang="ru-RU" dirty="0"/>
              <a:t> </a:t>
            </a:r>
            <a:r>
              <a:rPr lang="ru-RU" dirty="0" err="1"/>
              <a:t>ретрогнатия</a:t>
            </a:r>
            <a:r>
              <a:rPr lang="ru-RU" dirty="0"/>
              <a:t>). К тому же ушная раковина на больной стороне может быть расположена ниже, чем на здоровой. </a:t>
            </a:r>
            <a:r>
              <a:rPr lang="ru-RU" dirty="0" smtClean="0"/>
              <a:t>Подбородок </a:t>
            </a:r>
            <a:r>
              <a:rPr lang="ru-RU" dirty="0"/>
              <a:t>смещен в больную </a:t>
            </a:r>
            <a:r>
              <a:rPr lang="ru-RU" dirty="0" smtClean="0"/>
              <a:t>сторону.</a:t>
            </a:r>
            <a:endParaRPr lang="ru-RU" dirty="0"/>
          </a:p>
          <a:p>
            <a:pPr marL="0" indent="0">
              <a:buNone/>
            </a:pPr>
            <a:r>
              <a:rPr lang="ru-RU" dirty="0"/>
              <a:t>Если в детском возрасте поражаются оба сустава, развивается двусторонняя </a:t>
            </a:r>
            <a:r>
              <a:rPr lang="ru-RU" dirty="0" err="1"/>
              <a:t>микрогения</a:t>
            </a:r>
            <a:r>
              <a:rPr lang="ru-RU" dirty="0"/>
              <a:t>, характеризующаяся так называемым птичьим лицом, т.е. резким недоразвитием всего нижнего отдела лица</a:t>
            </a:r>
            <a:r>
              <a:rPr lang="ru-RU" dirty="0" smtClean="0"/>
              <a:t>.</a:t>
            </a:r>
            <a:endParaRPr lang="ru-RU" dirty="0"/>
          </a:p>
        </p:txBody>
      </p:sp>
      <p:pic>
        <p:nvPicPr>
          <p:cNvPr id="5" name="Picture 4" descr="ANd9GcSyEhmHuwMGdyFLQFC6-hMl_XBnUCO2Cy1k_oKHC0x7RWeExJV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4486" y="4662686"/>
            <a:ext cx="2952750" cy="217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Содержимое 3" descr="anchilozzz fot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95836" y="4635699"/>
            <a:ext cx="2868612" cy="220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C:\Users\Конструкторша\Desktop\viorica\anchil costnii.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623" y="4635699"/>
            <a:ext cx="2640013" cy="220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13774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1"/>
            <a:ext cx="5338272" cy="6687461"/>
          </a:xfrm>
        </p:spPr>
        <p:txBody>
          <a:bodyPr>
            <a:noAutofit/>
          </a:bodyPr>
          <a:lstStyle/>
          <a:p>
            <a:pPr marL="0" indent="0" algn="ctr">
              <a:buNone/>
            </a:pPr>
            <a:r>
              <a:rPr lang="ru-RU" sz="1800" b="1" i="1" dirty="0" smtClean="0"/>
              <a:t>Клиника</a:t>
            </a:r>
            <a:r>
              <a:rPr lang="ru-RU" sz="1800" dirty="0" smtClean="0"/>
              <a:t> </a:t>
            </a:r>
            <a:endParaRPr lang="en-US" sz="1800" dirty="0" smtClean="0"/>
          </a:p>
          <a:p>
            <a:pPr marL="0" indent="0">
              <a:buNone/>
            </a:pPr>
            <a:r>
              <a:rPr lang="ru-RU" sz="1800" dirty="0" smtClean="0"/>
              <a:t>В </a:t>
            </a:r>
            <a:r>
              <a:rPr lang="ru-RU" sz="1800" dirty="0"/>
              <a:t>случае развития анкилоза у взрослого человека, у которого уже закончилось  формирование скелета, задержка в развитии нижней челюсти незначительная или совершенно отсутствует.</a:t>
            </a:r>
          </a:p>
          <a:p>
            <a:pPr marL="0" indent="0">
              <a:buNone/>
            </a:pPr>
            <a:r>
              <a:rPr lang="ru-RU" sz="1800" dirty="0"/>
              <a:t>В результате длительного </a:t>
            </a:r>
            <a:r>
              <a:rPr lang="ru-RU" sz="1800" dirty="0" err="1"/>
              <a:t>анкилозирования</a:t>
            </a:r>
            <a:r>
              <a:rPr lang="ru-RU" sz="1800" dirty="0"/>
              <a:t> </a:t>
            </a:r>
            <a:r>
              <a:rPr lang="ru-RU" sz="1800" dirty="0" smtClean="0"/>
              <a:t>нарушается </a:t>
            </a:r>
            <a:r>
              <a:rPr lang="ru-RU" sz="1800" dirty="0"/>
              <a:t>функция питания и речи, особенно при двусторонних фиброзных и костных </a:t>
            </a:r>
            <a:r>
              <a:rPr lang="ru-RU" sz="1800" dirty="0" smtClean="0"/>
              <a:t>анкилозах. Невозможность </a:t>
            </a:r>
            <a:r>
              <a:rPr lang="ru-RU" sz="1800" dirty="0"/>
              <a:t>нормального приема и разжевывания пищи приводит к появлению гингивита, патологических </a:t>
            </a:r>
            <a:r>
              <a:rPr lang="ru-RU" sz="1800" dirty="0" err="1"/>
              <a:t>десневых</a:t>
            </a:r>
            <a:r>
              <a:rPr lang="ru-RU" sz="1800" dirty="0"/>
              <a:t> карманов, к отложению большого количества зубного камня, множественному поражению зубов кариозным процессом и веерообразному смещению зубов. Такие больные, как правило, ослабленные, </a:t>
            </a:r>
            <a:r>
              <a:rPr lang="ru-RU" sz="1800" dirty="0" smtClean="0"/>
              <a:t>истощенные. Речь </a:t>
            </a:r>
            <a:r>
              <a:rPr lang="ru-RU" sz="1800" dirty="0"/>
              <a:t>больных с анкилозом нарушена и затруднена.</a:t>
            </a:r>
          </a:p>
          <a:p>
            <a:pPr marL="0" indent="0">
              <a:buNone/>
            </a:pPr>
            <a:r>
              <a:rPr lang="ru-RU" sz="1800" dirty="0"/>
              <a:t>Недоразвитие челюсти приводит к западению языка во время сна на спине, </a:t>
            </a:r>
            <a:r>
              <a:rPr lang="ru-RU" sz="1800" dirty="0" smtClean="0"/>
              <a:t>и </a:t>
            </a:r>
            <a:r>
              <a:rPr lang="ru-RU" sz="1800" dirty="0"/>
              <a:t>сон сопровождается сильнейшим храпом. Постоянное недосыпание приводит к истощению нервной системы, больной становится раздражительным, худеет и теряет работоспособность</a:t>
            </a:r>
            <a:r>
              <a:rPr lang="ru-RU" sz="1400" dirty="0"/>
              <a:t>. </a:t>
            </a:r>
          </a:p>
        </p:txBody>
      </p:sp>
      <p:pic>
        <p:nvPicPr>
          <p:cNvPr id="5" name="Picture 4" descr="a7s1"/>
          <p:cNvPicPr>
            <a:picLocks noChangeAspect="1" noChangeArrowheads="1"/>
          </p:cNvPicPr>
          <p:nvPr/>
        </p:nvPicPr>
        <p:blipFill>
          <a:blip r:embed="rId2">
            <a:lum bright="-6000" contrast="30000"/>
            <a:extLst>
              <a:ext uri="{28A0092B-C50C-407E-A947-70E740481C1C}">
                <a14:useLocalDpi xmlns:a14="http://schemas.microsoft.com/office/drawing/2010/main" val="0"/>
              </a:ext>
            </a:extLst>
          </a:blip>
          <a:srcRect/>
          <a:stretch>
            <a:fillRect/>
          </a:stretch>
        </p:blipFill>
        <p:spPr bwMode="auto">
          <a:xfrm>
            <a:off x="5338272" y="332657"/>
            <a:ext cx="3790571" cy="3672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D:\omf\kdo04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7708" y="4221088"/>
            <a:ext cx="3805728" cy="2466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99590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332657"/>
            <a:ext cx="8712968" cy="3817068"/>
          </a:xfrm>
        </p:spPr>
        <p:txBody>
          <a:bodyPr>
            <a:normAutofit fontScale="55000" lnSpcReduction="20000"/>
          </a:bodyPr>
          <a:lstStyle/>
          <a:p>
            <a:pPr marL="0" indent="0">
              <a:buNone/>
            </a:pPr>
            <a:r>
              <a:rPr lang="ru-RU" b="1" i="1" dirty="0"/>
              <a:t>Рентгенологические признаки</a:t>
            </a:r>
            <a:r>
              <a:rPr lang="ru-RU" b="1" dirty="0"/>
              <a:t> </a:t>
            </a:r>
            <a:r>
              <a:rPr lang="ru-RU" dirty="0"/>
              <a:t>костного анкилоза: полное или частичное отсутствие суставной щели, перехода структуры одной кости в другую и отсутствие изображения контуров тех отделов костей, которые образуют сочленение.</a:t>
            </a:r>
          </a:p>
          <a:p>
            <a:pPr marL="0" indent="0">
              <a:buNone/>
            </a:pPr>
            <a:r>
              <a:rPr lang="ru-RU" dirty="0"/>
              <a:t>Если анкилоз развился в раннем детстве, на рентгенограмме будет определяться укорочение и утолщение </a:t>
            </a:r>
            <a:r>
              <a:rPr lang="ru-RU" dirty="0" err="1"/>
              <a:t>мыщелкового</a:t>
            </a:r>
            <a:r>
              <a:rPr lang="ru-RU" dirty="0"/>
              <a:t> отростка, «шпора» в области угла нижней челюсти, наличие непрорезавшихся моляров в области  ветви  нижней челюсти.</a:t>
            </a:r>
          </a:p>
          <a:p>
            <a:pPr marL="0" indent="0">
              <a:buNone/>
            </a:pPr>
            <a:r>
              <a:rPr lang="ru-RU" dirty="0"/>
              <a:t>Вырезка нижней челюсти уменьшена, сливается с отростками ветви нижней челюсти или имеет остроугольную форму.</a:t>
            </a:r>
          </a:p>
          <a:p>
            <a:pPr marL="0" indent="0">
              <a:buNone/>
            </a:pPr>
            <a:r>
              <a:rPr lang="ru-RU" dirty="0"/>
              <a:t>При фиброзном анкилозе суставная полость сужена, однако на большем или даже  на всем своем протяжении она достаточно четко </a:t>
            </a:r>
            <a:r>
              <a:rPr lang="ru-RU" dirty="0" err="1"/>
              <a:t>контурируется</a:t>
            </a:r>
            <a:r>
              <a:rPr lang="ru-RU" dirty="0"/>
              <a:t>. Головка и шейка нижней челюсти при неосложненном фиброзном анкилозе могут несколько утолщаться или сохранять свою нормальную форму. При осложненном (т.е. при вторичном деформирующем артрозе) головка нижней челюсти либо уже разрушена, либо представляет собой бесформенный конгломерат разросшейся костной ткани, отделенный от височной кости узкой полоской суставной полости.</a:t>
            </a:r>
          </a:p>
          <a:p>
            <a:pPr marL="0" indent="0">
              <a:buNone/>
            </a:pPr>
            <a:endParaRPr lang="ru-RU" dirty="0"/>
          </a:p>
        </p:txBody>
      </p:sp>
      <p:pic>
        <p:nvPicPr>
          <p:cNvPr id="4" name="Picture 2" descr="D:\omf\images.jpg"/>
          <p:cNvPicPr>
            <a:picLocks noChangeAspect="1" noChangeArrowheads="1"/>
          </p:cNvPicPr>
          <p:nvPr/>
        </p:nvPicPr>
        <p:blipFill>
          <a:blip r:embed="rId2">
            <a:extLst>
              <a:ext uri="{28A0092B-C50C-407E-A947-70E740481C1C}">
                <a14:useLocalDpi xmlns:a14="http://schemas.microsoft.com/office/drawing/2010/main" val="0"/>
              </a:ext>
            </a:extLst>
          </a:blip>
          <a:srcRect t="14874" b="17183"/>
          <a:stretch>
            <a:fillRect/>
          </a:stretch>
        </p:blipFill>
        <p:spPr bwMode="auto">
          <a:xfrm>
            <a:off x="0" y="4149725"/>
            <a:ext cx="5940425" cy="270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D:\omf\100_3779-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1863" y="4133850"/>
            <a:ext cx="3132137" cy="272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50075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620688"/>
            <a:ext cx="8496944" cy="5505475"/>
          </a:xfrm>
        </p:spPr>
        <p:txBody>
          <a:bodyPr>
            <a:normAutofit fontScale="70000" lnSpcReduction="20000"/>
          </a:bodyPr>
          <a:lstStyle/>
          <a:p>
            <a:pPr marL="0" indent="0">
              <a:buNone/>
            </a:pPr>
            <a:r>
              <a:rPr lang="ru-RU" i="1" dirty="0"/>
              <a:t>Отличительные особенности височно-нижнечелюстного сустава</a:t>
            </a:r>
            <a:r>
              <a:rPr lang="ru-RU" i="1" dirty="0" smtClean="0"/>
              <a:t>:</a:t>
            </a:r>
          </a:p>
          <a:p>
            <a:pPr marL="0" indent="0">
              <a:buNone/>
            </a:pPr>
            <a:endParaRPr lang="ru-RU" dirty="0"/>
          </a:p>
          <a:p>
            <a:pPr marL="0" indent="0">
              <a:buNone/>
            </a:pPr>
            <a:r>
              <a:rPr lang="ru-RU" dirty="0"/>
              <a:t>1. Сочленяющие поверхности его покрыты не гиалиновым, а тонким и непрочным соединительнотканным хрящом. Этим определяется частая ранимость сустава, склонность к быстрому расплавлению хряща под влиянием  воспаления и замещению его рубцовой или костной тканью (анкилозы); </a:t>
            </a:r>
          </a:p>
          <a:p>
            <a:pPr marL="0" indent="0">
              <a:buNone/>
            </a:pPr>
            <a:r>
              <a:rPr lang="ru-RU" dirty="0"/>
              <a:t>2. Капсула сустава имеет неоднородное строение: спереди она </a:t>
            </a:r>
            <a:r>
              <a:rPr lang="ru-RU" dirty="0" smtClean="0"/>
              <a:t>тонкая</a:t>
            </a:r>
            <a:r>
              <a:rPr lang="ru-RU" dirty="0"/>
              <a:t>, свободная  и легко растягивается, а сзади значительно утолщена; растяжимость и непрочность переднего отдела капсулы  определяют легкость, с которой происходит </a:t>
            </a:r>
            <a:r>
              <a:rPr lang="ru-RU" dirty="0" err="1"/>
              <a:t>вывихивание</a:t>
            </a:r>
            <a:r>
              <a:rPr lang="ru-RU" dirty="0"/>
              <a:t> суставной головки кпереди; </a:t>
            </a:r>
          </a:p>
          <a:p>
            <a:pPr marL="0" indent="0">
              <a:buNone/>
            </a:pPr>
            <a:r>
              <a:rPr lang="ru-RU" dirty="0"/>
              <a:t>3. Снаружи сустав укреплен прочной связкой (</a:t>
            </a:r>
            <a:r>
              <a:rPr lang="en-US" dirty="0" err="1"/>
              <a:t>lig</a:t>
            </a:r>
            <a:r>
              <a:rPr lang="ru-RU" dirty="0"/>
              <a:t>. </a:t>
            </a:r>
            <a:r>
              <a:rPr lang="en-US" dirty="0" err="1"/>
              <a:t>laterale</a:t>
            </a:r>
            <a:r>
              <a:rPr lang="ru-RU" dirty="0"/>
              <a:t>). Благодаря такой структуре связка надежно защищает сустав снаружи и препятствует чрезмерному опусканию суставной головки вниз, а также смещению ее наружу и внутрь (при ударах); </a:t>
            </a:r>
          </a:p>
          <a:p>
            <a:pPr marL="0" indent="0">
              <a:buNone/>
            </a:pPr>
            <a:r>
              <a:rPr lang="ru-RU" dirty="0"/>
              <a:t>4. В полости сустава располагается суставной диск (</a:t>
            </a:r>
            <a:r>
              <a:rPr lang="en-US" dirty="0"/>
              <a:t>discus </a:t>
            </a:r>
            <a:r>
              <a:rPr lang="en-US" dirty="0" err="1"/>
              <a:t>articularis</a:t>
            </a:r>
            <a:r>
              <a:rPr lang="ru-RU" dirty="0"/>
              <a:t>)</a:t>
            </a:r>
            <a:r>
              <a:rPr lang="be-BY" dirty="0"/>
              <a:t>,</a:t>
            </a:r>
            <a:r>
              <a:rPr lang="ru-RU" dirty="0"/>
              <a:t> обеспечивающий конгруэнтность суставных поверхностей. </a:t>
            </a:r>
          </a:p>
          <a:p>
            <a:endParaRPr lang="ru-RU" dirty="0"/>
          </a:p>
        </p:txBody>
      </p:sp>
    </p:spTree>
    <p:extLst>
      <p:ext uri="{BB962C8B-B14F-4D97-AF65-F5344CB8AC3E}">
        <p14:creationId xmlns:p14="http://schemas.microsoft.com/office/powerpoint/2010/main" val="28151081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15008" y="116632"/>
            <a:ext cx="8928992" cy="4032447"/>
          </a:xfrm>
        </p:spPr>
        <p:txBody>
          <a:bodyPr>
            <a:noAutofit/>
          </a:bodyPr>
          <a:lstStyle/>
          <a:p>
            <a:pPr marL="0" indent="0" algn="ctr">
              <a:buNone/>
            </a:pPr>
            <a:r>
              <a:rPr lang="ru-RU" sz="1400" b="1" dirty="0"/>
              <a:t>Лечение </a:t>
            </a:r>
            <a:endParaRPr lang="ru-RU" sz="1400" dirty="0"/>
          </a:p>
          <a:p>
            <a:pPr marL="0" indent="0">
              <a:buNone/>
            </a:pPr>
            <a:r>
              <a:rPr lang="ru-RU" sz="1400" dirty="0"/>
              <a:t>Задачей хирурга является восстановление подвижности нижней челюсти, а при сочетании анкилоза с </a:t>
            </a:r>
            <a:r>
              <a:rPr lang="ru-RU" sz="1400" dirty="0" err="1"/>
              <a:t>микрогенией</a:t>
            </a:r>
            <a:r>
              <a:rPr lang="ru-RU" sz="1400" dirty="0"/>
              <a:t> (</a:t>
            </a:r>
            <a:r>
              <a:rPr lang="ru-RU" sz="1400" dirty="0" err="1"/>
              <a:t>ретрогнатией</a:t>
            </a:r>
            <a:r>
              <a:rPr lang="ru-RU" sz="1400" dirty="0"/>
              <a:t>) – исправление формы лица.</a:t>
            </a:r>
          </a:p>
          <a:p>
            <a:pPr marL="0" indent="0">
              <a:buNone/>
            </a:pPr>
            <a:r>
              <a:rPr lang="ru-RU" sz="1400" dirty="0"/>
              <a:t>Лечение </a:t>
            </a:r>
            <a:r>
              <a:rPr lang="ru-RU" sz="1400" i="1" dirty="0"/>
              <a:t>фиброзного</a:t>
            </a:r>
            <a:r>
              <a:rPr lang="ru-RU" sz="1400" dirty="0"/>
              <a:t> анкилоза следует начинать с консервативных мероприятий. В начальной стадии заболевания следует использовать физиотерапевтические методы (</a:t>
            </a:r>
            <a:r>
              <a:rPr lang="ru-RU" sz="1400" dirty="0" err="1"/>
              <a:t>фонофорез</a:t>
            </a:r>
            <a:r>
              <a:rPr lang="ru-RU" sz="1400" dirty="0"/>
              <a:t>, ультразвук), рассасывающие медикаментозные средства (раствор калия йодида, </a:t>
            </a:r>
            <a:r>
              <a:rPr lang="ru-RU" sz="1400" dirty="0" err="1"/>
              <a:t>лидаза</a:t>
            </a:r>
            <a:r>
              <a:rPr lang="ru-RU" sz="1400" dirty="0"/>
              <a:t>, </a:t>
            </a:r>
            <a:r>
              <a:rPr lang="ru-RU" sz="1400" dirty="0" err="1" smtClean="0"/>
              <a:t>гиалуронидаза</a:t>
            </a:r>
            <a:r>
              <a:rPr lang="ru-RU" sz="1400" dirty="0" smtClean="0"/>
              <a:t>). При </a:t>
            </a:r>
            <a:r>
              <a:rPr lang="ru-RU" sz="1400" dirty="0"/>
              <a:t>недостаточном эффекте терапии возможно проведение насильственного открывания рта (редрессация) в сочетании с указанными методами лечения и механотерапией.</a:t>
            </a:r>
          </a:p>
          <a:p>
            <a:pPr marL="0" indent="0">
              <a:buNone/>
            </a:pPr>
            <a:r>
              <a:rPr lang="ru-RU" sz="1400" dirty="0"/>
              <a:t>Лечение </a:t>
            </a:r>
            <a:r>
              <a:rPr lang="ru-RU" sz="1400" i="1" dirty="0"/>
              <a:t>костного</a:t>
            </a:r>
            <a:r>
              <a:rPr lang="ru-RU" sz="1400" dirty="0"/>
              <a:t> анкилоза осуществляется только хирургическим путем, дополнительно назначая </a:t>
            </a:r>
            <a:r>
              <a:rPr lang="ru-RU" sz="1400" dirty="0" err="1"/>
              <a:t>ортодонтические</a:t>
            </a:r>
            <a:r>
              <a:rPr lang="ru-RU" sz="1400" dirty="0"/>
              <a:t> и ортопедические мероприятия.</a:t>
            </a:r>
          </a:p>
          <a:p>
            <a:pPr marL="0" indent="0">
              <a:buNone/>
            </a:pPr>
            <a:r>
              <a:rPr lang="ru-RU" sz="1400" dirty="0"/>
              <a:t>Все современные хирургические методы, применяемые для лечения анкилоза, можно разделить на следующие основные группы:</a:t>
            </a:r>
          </a:p>
          <a:p>
            <a:pPr marL="0" lvl="0" indent="0">
              <a:buNone/>
            </a:pPr>
            <a:r>
              <a:rPr lang="ru-RU" sz="1400" dirty="0"/>
              <a:t>Экзартикуляция головки нижней челюсти, всего </a:t>
            </a:r>
            <a:r>
              <a:rPr lang="ru-RU" sz="1400" dirty="0" err="1"/>
              <a:t>мыщелкового</a:t>
            </a:r>
            <a:r>
              <a:rPr lang="ru-RU" sz="1400" dirty="0"/>
              <a:t> отростка или </a:t>
            </a:r>
            <a:r>
              <a:rPr lang="ru-RU" sz="1400" dirty="0" err="1"/>
              <a:t>мыщелкового</a:t>
            </a:r>
            <a:r>
              <a:rPr lang="ru-RU" sz="1400" dirty="0"/>
              <a:t> и венечного отростков вместе с нижерасположенным участком ветви челюсти и последующая их замена </a:t>
            </a:r>
            <a:r>
              <a:rPr lang="ru-RU" sz="1400" dirty="0" err="1"/>
              <a:t>ауто</a:t>
            </a:r>
            <a:r>
              <a:rPr lang="ru-RU" sz="1400" dirty="0"/>
              <a:t>-, алло- или </a:t>
            </a:r>
            <a:r>
              <a:rPr lang="ru-RU" sz="1400" dirty="0" err="1"/>
              <a:t>ксеногенным</a:t>
            </a:r>
            <a:r>
              <a:rPr lang="ru-RU" sz="1400" dirty="0"/>
              <a:t> костным или костно-хрящевым трансплантатом, металлическим, металлокерамическим или другим эксплантатом;</a:t>
            </a:r>
          </a:p>
          <a:p>
            <a:pPr marL="0" lvl="0" indent="0">
              <a:buNone/>
            </a:pPr>
            <a:r>
              <a:rPr lang="ru-RU" sz="1400" dirty="0"/>
              <a:t>Остеотомия по линии бывшей полости сустава или в зоне верхней трети ветви нижней челюсти с последующим моделированием головки нижней челюсти и покрытием ее </a:t>
            </a:r>
            <a:r>
              <a:rPr lang="ru-RU" sz="1400" dirty="0" smtClean="0"/>
              <a:t>колпачком-прокладкой</a:t>
            </a:r>
            <a:r>
              <a:rPr lang="ru-RU" sz="1400" dirty="0"/>
              <a:t>;</a:t>
            </a:r>
          </a:p>
          <a:p>
            <a:pPr marL="0" lvl="0" indent="0">
              <a:buNone/>
            </a:pPr>
            <a:r>
              <a:rPr lang="ru-RU" sz="1400" dirty="0"/>
              <a:t>Рассечение или разрыв рубцов, образовавшихся внутри суставной капсулы, низведение </a:t>
            </a:r>
            <a:r>
              <a:rPr lang="ru-RU" sz="1400" dirty="0" err="1"/>
              <a:t>мыщелкового</a:t>
            </a:r>
            <a:r>
              <a:rPr lang="ru-RU" sz="1400" dirty="0"/>
              <a:t> отростка вниз, интерпозиция </a:t>
            </a:r>
            <a:r>
              <a:rPr lang="ru-RU" sz="1400" dirty="0" err="1"/>
              <a:t>остеотомированных</a:t>
            </a:r>
            <a:r>
              <a:rPr lang="ru-RU" sz="1400" dirty="0"/>
              <a:t> фрагментов различными </a:t>
            </a:r>
            <a:r>
              <a:rPr lang="ru-RU" sz="1400" dirty="0" smtClean="0"/>
              <a:t>биоматериалам. </a:t>
            </a:r>
            <a:endParaRPr lang="ru-RU" sz="14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539553" y="4830870"/>
            <a:ext cx="4968551" cy="2027130"/>
          </a:xfrm>
          <a:prstGeom prst="rect">
            <a:avLst/>
          </a:prstGeom>
          <a:noFill/>
        </p:spPr>
      </p:pic>
    </p:spTree>
    <p:extLst>
      <p:ext uri="{BB962C8B-B14F-4D97-AF65-F5344CB8AC3E}">
        <p14:creationId xmlns:p14="http://schemas.microsoft.com/office/powerpoint/2010/main" val="862945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74638"/>
            <a:ext cx="8435280" cy="634082"/>
          </a:xfrm>
        </p:spPr>
        <p:txBody>
          <a:bodyPr>
            <a:normAutofit fontScale="90000"/>
          </a:bodyPr>
          <a:lstStyle/>
          <a:p>
            <a:r>
              <a:rPr lang="be-BY" b="1" dirty="0"/>
              <a:t>Болевой синдром дисфункции </a:t>
            </a:r>
            <a:r>
              <a:rPr lang="be-BY" b="1" dirty="0" smtClean="0"/>
              <a:t>ВНЧС</a:t>
            </a:r>
            <a:endParaRPr lang="ru-RU" dirty="0"/>
          </a:p>
        </p:txBody>
      </p:sp>
      <p:sp>
        <p:nvSpPr>
          <p:cNvPr id="3" name="Объект 2"/>
          <p:cNvSpPr>
            <a:spLocks noGrp="1"/>
          </p:cNvSpPr>
          <p:nvPr>
            <p:ph idx="1"/>
          </p:nvPr>
        </p:nvSpPr>
        <p:spPr>
          <a:xfrm>
            <a:off x="323528" y="1052736"/>
            <a:ext cx="8640960" cy="5616624"/>
          </a:xfrm>
        </p:spPr>
        <p:txBody>
          <a:bodyPr>
            <a:normAutofit fontScale="62500" lnSpcReduction="20000"/>
          </a:bodyPr>
          <a:lstStyle/>
          <a:p>
            <a:pPr marL="0" indent="0">
              <a:buNone/>
            </a:pPr>
            <a:r>
              <a:rPr lang="be-BY" dirty="0"/>
              <a:t>Встречается примерно в 80% случаев патологии суставов. </a:t>
            </a:r>
            <a:endParaRPr lang="ru-RU" dirty="0"/>
          </a:p>
          <a:p>
            <a:pPr marL="0" indent="0">
              <a:buNone/>
            </a:pPr>
            <a:r>
              <a:rPr lang="be-BY" dirty="0" smtClean="0"/>
              <a:t>Патология </a:t>
            </a:r>
            <a:r>
              <a:rPr lang="be-BY" dirty="0"/>
              <a:t>в области ВНЧС возникает вследствие мышечного спазма (миогенный характер болей) или травмирования мягкотканных структур сустава, изменившей свое положение головкой мыщелкового отростка (артрогенный характер болей). </a:t>
            </a:r>
            <a:endParaRPr lang="be-BY" dirty="0" smtClean="0"/>
          </a:p>
          <a:p>
            <a:pPr marL="0" indent="0">
              <a:buNone/>
            </a:pPr>
            <a:r>
              <a:rPr lang="be-BY" dirty="0" smtClean="0"/>
              <a:t>Дискоординация </a:t>
            </a:r>
            <a:r>
              <a:rPr lang="be-BY" dirty="0"/>
              <a:t>деятельности мышц является результатом нарушения окклюзии вследствие патологии прикуса или потери моляров, нерационального протезирования, травмы мыщцы в результате резкого перенапряжения при откусывании твердой пищи, психоэмоционального возбуждения или  развития миозита.</a:t>
            </a:r>
            <a:endParaRPr lang="ru-RU" dirty="0"/>
          </a:p>
          <a:p>
            <a:pPr marL="0" indent="0">
              <a:buNone/>
            </a:pPr>
            <a:r>
              <a:rPr lang="be-BY" dirty="0"/>
              <a:t>Причинами дискоординации движений диска и головки или чрезмерного их перемещения могут стать острая или хроническая травма, потеря моляров, нарушения прикуса, несбалансированная мышечная активность. </a:t>
            </a:r>
            <a:endParaRPr lang="en-US" dirty="0"/>
          </a:p>
          <a:p>
            <a:pPr marL="0" indent="0">
              <a:buNone/>
            </a:pPr>
            <a:r>
              <a:rPr lang="be-BY" dirty="0" smtClean="0"/>
              <a:t>Это </a:t>
            </a:r>
            <a:r>
              <a:rPr lang="be-BY" dirty="0"/>
              <a:t>приводит к изменениям проприоцептивной информации из тканей пародонта, а следовательно, к изменению тонуса мышц с последующим изменением соотношения элементов ВНЧС.</a:t>
            </a:r>
            <a:endParaRPr lang="ru-RU" dirty="0"/>
          </a:p>
          <a:p>
            <a:pPr marL="0" indent="0">
              <a:buNone/>
            </a:pPr>
            <a:r>
              <a:rPr lang="be-BY" i="1" dirty="0" smtClean="0"/>
              <a:t>Клинические </a:t>
            </a:r>
            <a:r>
              <a:rPr lang="be-BY" i="1" dirty="0"/>
              <a:t>проявления.</a:t>
            </a:r>
            <a:r>
              <a:rPr lang="be-BY" b="1" dirty="0"/>
              <a:t> </a:t>
            </a:r>
            <a:r>
              <a:rPr lang="be-BY" dirty="0"/>
              <a:t>Боли в области сочленений, связанные с движениями нижней челюсти, чувство напряжения и стягивания по ходу жевательных мышц, шумовые явления – щелчки, треск, хлопанье - при открывании и закрывании рта, ограничение и нарушение экскурсии нижней челюсти в разных фазах ее движений. </a:t>
            </a:r>
            <a:endParaRPr lang="ru-RU" dirty="0"/>
          </a:p>
        </p:txBody>
      </p:sp>
    </p:spTree>
    <p:extLst>
      <p:ext uri="{BB962C8B-B14F-4D97-AF65-F5344CB8AC3E}">
        <p14:creationId xmlns:p14="http://schemas.microsoft.com/office/powerpoint/2010/main" val="39080720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260648"/>
            <a:ext cx="8856984" cy="6480720"/>
          </a:xfrm>
        </p:spPr>
        <p:txBody>
          <a:bodyPr>
            <a:normAutofit fontScale="62500" lnSpcReduction="20000"/>
          </a:bodyPr>
          <a:lstStyle/>
          <a:p>
            <a:pPr marL="0" indent="0" algn="ctr">
              <a:buNone/>
            </a:pPr>
            <a:r>
              <a:rPr lang="be-BY" sz="2900" i="1" dirty="0" smtClean="0"/>
              <a:t>Лечение</a:t>
            </a:r>
            <a:endParaRPr lang="ru-RU" sz="2900" dirty="0"/>
          </a:p>
          <a:p>
            <a:pPr marL="0" indent="0">
              <a:buNone/>
            </a:pPr>
            <a:r>
              <a:rPr lang="be-BY" sz="2900" dirty="0"/>
              <a:t>Для определения тактики лечения важно выделить следующие группы больных при дисфункциях ВНЧС:</a:t>
            </a:r>
            <a:endParaRPr lang="ru-RU" sz="2900" dirty="0"/>
          </a:p>
          <a:p>
            <a:pPr marL="0" lvl="0" indent="0">
              <a:buNone/>
            </a:pPr>
            <a:r>
              <a:rPr lang="be-BY" sz="2900" dirty="0"/>
              <a:t>с окклюзионными нарушениями;</a:t>
            </a:r>
            <a:endParaRPr lang="ru-RU" sz="2900" dirty="0"/>
          </a:p>
          <a:p>
            <a:pPr marL="0" lvl="0" indent="0">
              <a:buNone/>
            </a:pPr>
            <a:r>
              <a:rPr lang="be-BY" sz="2900" dirty="0"/>
              <a:t>с внутренними нарушениями функций ВНЧС;</a:t>
            </a:r>
            <a:endParaRPr lang="ru-RU" sz="2900" dirty="0"/>
          </a:p>
          <a:p>
            <a:pPr marL="0" lvl="0" indent="0">
              <a:buNone/>
            </a:pPr>
            <a:r>
              <a:rPr lang="be-BY" sz="2900" dirty="0"/>
              <a:t>с психическими заболеваниями;</a:t>
            </a:r>
            <a:endParaRPr lang="ru-RU" sz="2900" dirty="0"/>
          </a:p>
          <a:p>
            <a:pPr marL="0" lvl="0" indent="0">
              <a:buNone/>
            </a:pPr>
            <a:r>
              <a:rPr lang="be-BY" sz="2900" dirty="0"/>
              <a:t>с хроническими стрессами.</a:t>
            </a:r>
            <a:endParaRPr lang="ru-RU" sz="2900" dirty="0"/>
          </a:p>
          <a:p>
            <a:pPr marL="0" indent="0">
              <a:buNone/>
            </a:pPr>
            <a:r>
              <a:rPr lang="be-BY" sz="2900" i="1" dirty="0"/>
              <a:t>Принципы лечения.</a:t>
            </a:r>
            <a:endParaRPr lang="ru-RU" sz="2900" dirty="0"/>
          </a:p>
          <a:p>
            <a:pPr marL="0" lvl="1" indent="0">
              <a:buNone/>
            </a:pPr>
            <a:r>
              <a:rPr lang="be-BY" sz="2900" dirty="0"/>
              <a:t>Купирование болевых ощущений. При миогенном характере болей основным методом лечения является медикаментозная </a:t>
            </a:r>
            <a:r>
              <a:rPr lang="be-BY" sz="2900" dirty="0" smtClean="0"/>
              <a:t>терапия. </a:t>
            </a:r>
            <a:r>
              <a:rPr lang="be-BY" sz="2900" dirty="0"/>
              <a:t>Для релаксации мышц и снятия психоэмоционального напряжения назначают транквилизаторы (элениум, фенозепам и др.) 1 раз в день за 1 ч. до сна.</a:t>
            </a:r>
            <a:endParaRPr lang="ru-RU" sz="2900" dirty="0"/>
          </a:p>
          <a:p>
            <a:pPr marL="0" lvl="1" indent="0">
              <a:buNone/>
            </a:pPr>
            <a:r>
              <a:rPr lang="be-BY" sz="2900" dirty="0"/>
              <a:t>Физиотерапевтическое лечение (магнитотерапия, </a:t>
            </a:r>
            <a:r>
              <a:rPr lang="be-BY" sz="2900" dirty="0" smtClean="0"/>
              <a:t>лазеротерапия</a:t>
            </a:r>
            <a:r>
              <a:rPr lang="be-BY" sz="2900" dirty="0"/>
              <a:t>).</a:t>
            </a:r>
            <a:endParaRPr lang="ru-RU" sz="2900" dirty="0"/>
          </a:p>
          <a:p>
            <a:pPr marL="0" lvl="1" indent="0">
              <a:buNone/>
            </a:pPr>
            <a:r>
              <a:rPr lang="be-BY" sz="2900" dirty="0"/>
              <a:t>Массаж и миогимнастика (выполнение пассивных и активных движений).</a:t>
            </a:r>
            <a:endParaRPr lang="ru-RU" sz="2900" dirty="0"/>
          </a:p>
          <a:p>
            <a:pPr marL="0" lvl="1" indent="0">
              <a:buNone/>
            </a:pPr>
            <a:r>
              <a:rPr lang="be-BY" sz="2900" dirty="0"/>
              <a:t>Устранение внутрисуставных нарушений</a:t>
            </a:r>
            <a:r>
              <a:rPr lang="be-BY" sz="2900" dirty="0" smtClean="0"/>
              <a:t>. </a:t>
            </a:r>
            <a:endParaRPr lang="ru-RU" sz="2900" dirty="0"/>
          </a:p>
          <a:p>
            <a:pPr marL="0" lvl="1" indent="0">
              <a:buNone/>
            </a:pPr>
            <a:r>
              <a:rPr lang="be-BY" sz="2900" dirty="0"/>
              <a:t>Коррекция окклюзионных взаимоотношений  и нормализация высоты прикуса с помощью ортопедических мероприятий и разгрузка сустава с помощью шинирования и накусочных пластинок.   </a:t>
            </a:r>
            <a:endParaRPr lang="ru-RU" sz="2900" dirty="0"/>
          </a:p>
          <a:p>
            <a:pPr marL="0" lvl="1" indent="0">
              <a:buNone/>
            </a:pPr>
            <a:r>
              <a:rPr lang="be-BY" sz="2900" dirty="0"/>
              <a:t>Коррекция психических нарушений. Наиболее сложно лечить больных с дисфункциями на фоне психических отклонений. Особенностью таких больных является то, что на явные признаки дисфункции наслаивается  обострение психического статуса, неудовлетворенность результатами лечения, претензии к врачу. Необходимо: установление контакта с больным, консультация психоневролога или психиатра и проведение медикаментозного </a:t>
            </a:r>
            <a:r>
              <a:rPr lang="be-BY" sz="2900" dirty="0" smtClean="0"/>
              <a:t>лечения. </a:t>
            </a:r>
            <a:endParaRPr lang="ru-RU" sz="2900" dirty="0"/>
          </a:p>
          <a:p>
            <a:pPr marL="0" indent="0">
              <a:buNone/>
            </a:pPr>
            <a:endParaRPr lang="ru-RU" dirty="0"/>
          </a:p>
        </p:txBody>
      </p:sp>
    </p:spTree>
    <p:extLst>
      <p:ext uri="{BB962C8B-B14F-4D97-AF65-F5344CB8AC3E}">
        <p14:creationId xmlns:p14="http://schemas.microsoft.com/office/powerpoint/2010/main" val="42470187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be-BY" b="1" dirty="0"/>
              <a:t>Контрактура нижней челюсти</a:t>
            </a:r>
            <a:endParaRPr lang="ru-RU" dirty="0"/>
          </a:p>
        </p:txBody>
      </p:sp>
      <p:sp>
        <p:nvSpPr>
          <p:cNvPr id="3" name="Объект 2"/>
          <p:cNvSpPr>
            <a:spLocks noGrp="1"/>
          </p:cNvSpPr>
          <p:nvPr>
            <p:ph idx="1"/>
          </p:nvPr>
        </p:nvSpPr>
        <p:spPr>
          <a:xfrm>
            <a:off x="179512" y="1600200"/>
            <a:ext cx="8712968" cy="4349080"/>
          </a:xfrm>
        </p:spPr>
        <p:txBody>
          <a:bodyPr>
            <a:normAutofit fontScale="62500" lnSpcReduction="20000"/>
          </a:bodyPr>
          <a:lstStyle/>
          <a:p>
            <a:pPr marL="0" indent="0">
              <a:buNone/>
            </a:pPr>
            <a:r>
              <a:rPr lang="be-BY" dirty="0"/>
              <a:t>Под контрактурой подразумевается резкое ограничение подвижности нижней челюсти вследствие патологических изменений мягких тканей, функционально связанных с ВНЧС. </a:t>
            </a:r>
            <a:endParaRPr lang="ru-RU" dirty="0"/>
          </a:p>
          <a:p>
            <a:pPr marL="0" indent="0">
              <a:buNone/>
            </a:pPr>
            <a:r>
              <a:rPr lang="be-BY" dirty="0" smtClean="0"/>
              <a:t>Различают </a:t>
            </a:r>
            <a:r>
              <a:rPr lang="be-BY" dirty="0"/>
              <a:t>воспалительные, рубцовые и послеинъекционные  контрактуры нижней челюсти. Также выделяют контрактуры центрального присхождения, связанные с повреждением центральных структур тройничного нерва (нейроинфекции).</a:t>
            </a:r>
            <a:endParaRPr lang="ru-RU" dirty="0"/>
          </a:p>
          <a:p>
            <a:pPr marL="0" indent="0">
              <a:buNone/>
            </a:pPr>
            <a:r>
              <a:rPr lang="be-BY" dirty="0"/>
              <a:t>У больных, которым вместо анестетика ошибочно введены раздражающие вещества, имеющиеся в кабинете стоматолога (перекись водорода, нашатырный спирт), на месте введения возникают некроз тканей и последующее рубцевание. В результате нарушения техники мандибулярной или торусальной анестезии, происходит повреждение нервов или мышц, образование гематом в крыловидно-челюстном пространстве. Спаечный процесс в мышце, между мышцей и надкостницей создает условия для развития стойкой контрактуры нижней челюсти. </a:t>
            </a:r>
            <a:endParaRPr lang="ru-RU" dirty="0"/>
          </a:p>
        </p:txBody>
      </p:sp>
    </p:spTree>
    <p:extLst>
      <p:ext uri="{BB962C8B-B14F-4D97-AF65-F5344CB8AC3E}">
        <p14:creationId xmlns:p14="http://schemas.microsoft.com/office/powerpoint/2010/main" val="24736069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332656"/>
            <a:ext cx="8229600" cy="5793507"/>
          </a:xfrm>
        </p:spPr>
        <p:txBody>
          <a:bodyPr>
            <a:normAutofit fontScale="62500" lnSpcReduction="20000"/>
          </a:bodyPr>
          <a:lstStyle/>
          <a:p>
            <a:r>
              <a:rPr lang="be-BY" i="1" dirty="0"/>
              <a:t>Клинические проявления</a:t>
            </a:r>
            <a:r>
              <a:rPr lang="be-BY" dirty="0"/>
              <a:t>. Отмечается резкое ограничение открывания рта (до 1-1,5 см). При внешнем осмотре иногда отмечается увеличение объема мягких тканей в области проекции жевательной мышцы с одной стороны (больные с оссифицирующим миозитом и воспалительными процессами) или наличие рубцово-измененных тканей средней зоны лица или полости рта. При пальпации ВНЧС клинически не определяется изменений формы и положения суставных головок мыщелковых </a:t>
            </a:r>
            <a:r>
              <a:rPr lang="be-BY" dirty="0" smtClean="0"/>
              <a:t>отростков. </a:t>
            </a:r>
            <a:r>
              <a:rPr lang="be-BY" dirty="0"/>
              <a:t>Клинически выявляются только незначительные перемещения головок мыщелкового отростка в суставной ямке. Объем боковых движений нижней челюсти в стороны сохраняется с некоторым ограничением на стороне контрактуры. Прикус у всех больных не нарушен. Такой симптом, как ограничение открывания рта, требует тщательного обследования больных для исключения острых одонтогенных воспалительных процессов в клетчаточных пространствах (абсцесс, флегмона), онкологических заболеваний, поражения элементов сочленения в виде фиброзного или костного </a:t>
            </a:r>
            <a:r>
              <a:rPr lang="be-BY" dirty="0" smtClean="0"/>
              <a:t>анкилозирования.</a:t>
            </a:r>
            <a:endParaRPr lang="ru-RU" dirty="0"/>
          </a:p>
          <a:p>
            <a:r>
              <a:rPr lang="be-BY" dirty="0"/>
              <a:t>Дифференциальной диагностике способствуют тщательное клиническое и рентгенологическое исследование зубочелюстной системы. Как правило, при рентгенологическом исследовании у больных этой группы изменений костных структур нижней челюсти и ВНЧС не обнаруживается. </a:t>
            </a:r>
            <a:endParaRPr lang="ru-RU" dirty="0"/>
          </a:p>
        </p:txBody>
      </p:sp>
    </p:spTree>
    <p:extLst>
      <p:ext uri="{BB962C8B-B14F-4D97-AF65-F5344CB8AC3E}">
        <p14:creationId xmlns:p14="http://schemas.microsoft.com/office/powerpoint/2010/main" val="1569927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graphicFrame>
        <p:nvGraphicFramePr>
          <p:cNvPr id="4" name="Объект 3"/>
          <p:cNvGraphicFramePr>
            <a:graphicFrameLocks noGrp="1"/>
          </p:cNvGraphicFramePr>
          <p:nvPr>
            <p:ph idx="1"/>
            <p:extLst>
              <p:ext uri="{D42A27DB-BD31-4B8C-83A1-F6EECF244321}">
                <p14:modId xmlns:p14="http://schemas.microsoft.com/office/powerpoint/2010/main" val="2930825937"/>
              </p:ext>
            </p:extLst>
          </p:nvPr>
        </p:nvGraphicFramePr>
        <p:xfrm>
          <a:off x="5559" y="1"/>
          <a:ext cx="9138441" cy="7322124"/>
        </p:xfrm>
        <a:graphic>
          <a:graphicData uri="http://schemas.openxmlformats.org/drawingml/2006/table">
            <a:tbl>
              <a:tblPr firstRow="1" firstCol="1" lastRow="1" lastCol="1" bandRow="1" bandCol="1">
                <a:tableStyleId>{5C22544A-7EE6-4342-B048-85BDC9FD1C3A}</a:tableStyleId>
              </a:tblPr>
              <a:tblGrid>
                <a:gridCol w="2064922">
                  <a:extLst>
                    <a:ext uri="{9D8B030D-6E8A-4147-A177-3AD203B41FA5}">
                      <a16:colId xmlns:a16="http://schemas.microsoft.com/office/drawing/2014/main" val="20000"/>
                    </a:ext>
                  </a:extLst>
                </a:gridCol>
                <a:gridCol w="1914647">
                  <a:extLst>
                    <a:ext uri="{9D8B030D-6E8A-4147-A177-3AD203B41FA5}">
                      <a16:colId xmlns:a16="http://schemas.microsoft.com/office/drawing/2014/main" val="20001"/>
                    </a:ext>
                  </a:extLst>
                </a:gridCol>
                <a:gridCol w="2955138">
                  <a:extLst>
                    <a:ext uri="{9D8B030D-6E8A-4147-A177-3AD203B41FA5}">
                      <a16:colId xmlns:a16="http://schemas.microsoft.com/office/drawing/2014/main" val="20002"/>
                    </a:ext>
                  </a:extLst>
                </a:gridCol>
                <a:gridCol w="2203734">
                  <a:extLst>
                    <a:ext uri="{9D8B030D-6E8A-4147-A177-3AD203B41FA5}">
                      <a16:colId xmlns:a16="http://schemas.microsoft.com/office/drawing/2014/main" val="20003"/>
                    </a:ext>
                  </a:extLst>
                </a:gridCol>
              </a:tblGrid>
              <a:tr h="502176">
                <a:tc>
                  <a:txBody>
                    <a:bodyPr/>
                    <a:lstStyle/>
                    <a:p>
                      <a:pPr algn="ctr">
                        <a:spcAft>
                          <a:spcPts val="0"/>
                        </a:spcAft>
                      </a:pPr>
                      <a:r>
                        <a:rPr lang="be-BY" sz="1400" dirty="0">
                          <a:effectLst/>
                        </a:rPr>
                        <a:t>Симптом</a:t>
                      </a:r>
                      <a:endParaRPr lang="ru-RU" sz="1400" dirty="0">
                        <a:effectLst/>
                        <a:latin typeface="Times New Roman"/>
                        <a:ea typeface="Times New Roman"/>
                      </a:endParaRPr>
                    </a:p>
                  </a:txBody>
                  <a:tcPr marL="18775" marR="18775" marT="0" marB="0"/>
                </a:tc>
                <a:tc>
                  <a:txBody>
                    <a:bodyPr/>
                    <a:lstStyle/>
                    <a:p>
                      <a:pPr algn="ctr">
                        <a:spcAft>
                          <a:spcPts val="0"/>
                        </a:spcAft>
                      </a:pPr>
                      <a:r>
                        <a:rPr lang="be-BY" sz="1400">
                          <a:effectLst/>
                        </a:rPr>
                        <a:t>Рубцовая контрактура нижней челюсти</a:t>
                      </a:r>
                      <a:endParaRPr lang="ru-RU" sz="1400">
                        <a:effectLst/>
                        <a:latin typeface="Times New Roman"/>
                        <a:ea typeface="Times New Roman"/>
                      </a:endParaRPr>
                    </a:p>
                  </a:txBody>
                  <a:tcPr marL="18775" marR="18775" marT="0" marB="0"/>
                </a:tc>
                <a:tc>
                  <a:txBody>
                    <a:bodyPr/>
                    <a:lstStyle/>
                    <a:p>
                      <a:pPr algn="ctr">
                        <a:spcAft>
                          <a:spcPts val="0"/>
                        </a:spcAft>
                      </a:pPr>
                      <a:r>
                        <a:rPr lang="be-BY" sz="1400" dirty="0">
                          <a:effectLst/>
                        </a:rPr>
                        <a:t>Анкилоз ВНЧС</a:t>
                      </a:r>
                      <a:endParaRPr lang="ru-RU" sz="1400" dirty="0">
                        <a:effectLst/>
                        <a:latin typeface="Times New Roman"/>
                        <a:ea typeface="Times New Roman"/>
                      </a:endParaRPr>
                    </a:p>
                  </a:txBody>
                  <a:tcPr marL="18775" marR="18775" marT="0" marB="0"/>
                </a:tc>
                <a:tc>
                  <a:txBody>
                    <a:bodyPr/>
                    <a:lstStyle/>
                    <a:p>
                      <a:pPr algn="ctr">
                        <a:spcAft>
                          <a:spcPts val="0"/>
                        </a:spcAft>
                      </a:pPr>
                      <a:r>
                        <a:rPr lang="be-BY" sz="1400">
                          <a:effectLst/>
                        </a:rPr>
                        <a:t>Дисфункция ВНЧС</a:t>
                      </a:r>
                      <a:endParaRPr lang="ru-RU" sz="1400">
                        <a:effectLst/>
                        <a:latin typeface="Times New Roman"/>
                        <a:ea typeface="Times New Roman"/>
                      </a:endParaRPr>
                    </a:p>
                  </a:txBody>
                  <a:tcPr marL="18775" marR="18775" marT="0" marB="0"/>
                </a:tc>
                <a:extLst>
                  <a:ext uri="{0D108BD9-81ED-4DB2-BD59-A6C34878D82A}">
                    <a16:rowId xmlns:a16="http://schemas.microsoft.com/office/drawing/2014/main" val="10000"/>
                  </a:ext>
                </a:extLst>
              </a:tr>
              <a:tr h="471307">
                <a:tc>
                  <a:txBody>
                    <a:bodyPr/>
                    <a:lstStyle/>
                    <a:p>
                      <a:pPr>
                        <a:spcAft>
                          <a:spcPts val="0"/>
                        </a:spcAft>
                      </a:pPr>
                      <a:r>
                        <a:rPr lang="be-BY" sz="1400" dirty="0">
                          <a:effectLst/>
                        </a:rPr>
                        <a:t>Стойкое сведение челюстей</a:t>
                      </a:r>
                      <a:endParaRPr lang="ru-RU" sz="1400" dirty="0">
                        <a:effectLst/>
                        <a:latin typeface="Times New Roman"/>
                        <a:ea typeface="Times New Roman"/>
                      </a:endParaRPr>
                    </a:p>
                  </a:txBody>
                  <a:tcPr marL="18775" marR="18775" marT="0" marB="0"/>
                </a:tc>
                <a:tc>
                  <a:txBody>
                    <a:bodyPr/>
                    <a:lstStyle/>
                    <a:p>
                      <a:pPr>
                        <a:spcAft>
                          <a:spcPts val="0"/>
                        </a:spcAft>
                      </a:pPr>
                      <a:r>
                        <a:rPr lang="be-BY" sz="1400">
                          <a:effectLst/>
                        </a:rPr>
                        <a:t>Наблюдается</a:t>
                      </a:r>
                      <a:endParaRPr lang="ru-RU" sz="1400">
                        <a:effectLst/>
                        <a:latin typeface="Times New Roman"/>
                        <a:ea typeface="Times New Roman"/>
                      </a:endParaRPr>
                    </a:p>
                  </a:txBody>
                  <a:tcPr marL="18775" marR="18775" marT="0" marB="0"/>
                </a:tc>
                <a:tc>
                  <a:txBody>
                    <a:bodyPr/>
                    <a:lstStyle/>
                    <a:p>
                      <a:pPr>
                        <a:spcAft>
                          <a:spcPts val="0"/>
                        </a:spcAft>
                      </a:pPr>
                      <a:r>
                        <a:rPr lang="be-BY" sz="1400">
                          <a:effectLst/>
                        </a:rPr>
                        <a:t>Наблюдается</a:t>
                      </a:r>
                      <a:endParaRPr lang="ru-RU" sz="1400">
                        <a:effectLst/>
                        <a:latin typeface="Times New Roman"/>
                        <a:ea typeface="Times New Roman"/>
                      </a:endParaRPr>
                    </a:p>
                  </a:txBody>
                  <a:tcPr marL="18775" marR="18775" marT="0" marB="0"/>
                </a:tc>
                <a:tc>
                  <a:txBody>
                    <a:bodyPr/>
                    <a:lstStyle/>
                    <a:p>
                      <a:pPr>
                        <a:spcAft>
                          <a:spcPts val="0"/>
                        </a:spcAft>
                      </a:pPr>
                      <a:r>
                        <a:rPr lang="be-BY" sz="1400">
                          <a:effectLst/>
                        </a:rPr>
                        <a:t>Ограничение открывания рта</a:t>
                      </a:r>
                      <a:endParaRPr lang="ru-RU" sz="1400">
                        <a:effectLst/>
                        <a:latin typeface="Times New Roman"/>
                        <a:ea typeface="Times New Roman"/>
                      </a:endParaRPr>
                    </a:p>
                  </a:txBody>
                  <a:tcPr marL="18775" marR="18775" marT="0" marB="0"/>
                </a:tc>
                <a:extLst>
                  <a:ext uri="{0D108BD9-81ED-4DB2-BD59-A6C34878D82A}">
                    <a16:rowId xmlns:a16="http://schemas.microsoft.com/office/drawing/2014/main" val="10001"/>
                  </a:ext>
                </a:extLst>
              </a:tr>
              <a:tr h="1004352">
                <a:tc>
                  <a:txBody>
                    <a:bodyPr/>
                    <a:lstStyle/>
                    <a:p>
                      <a:pPr>
                        <a:spcAft>
                          <a:spcPts val="0"/>
                        </a:spcAft>
                      </a:pPr>
                      <a:r>
                        <a:rPr lang="be-BY" sz="1400" dirty="0">
                          <a:effectLst/>
                        </a:rPr>
                        <a:t>Боковые движе-ния нижней че-люсти</a:t>
                      </a:r>
                      <a:endParaRPr lang="ru-RU" sz="1400" dirty="0">
                        <a:effectLst/>
                        <a:latin typeface="Times New Roman"/>
                        <a:ea typeface="Times New Roman"/>
                      </a:endParaRPr>
                    </a:p>
                  </a:txBody>
                  <a:tcPr marL="18775" marR="18775" marT="0" marB="0"/>
                </a:tc>
                <a:tc>
                  <a:txBody>
                    <a:bodyPr/>
                    <a:lstStyle/>
                    <a:p>
                      <a:pPr>
                        <a:spcAft>
                          <a:spcPts val="0"/>
                        </a:spcAft>
                      </a:pPr>
                      <a:r>
                        <a:rPr lang="be-BY" sz="1400" dirty="0">
                          <a:effectLst/>
                        </a:rPr>
                        <a:t>Возможны в обе стороны</a:t>
                      </a:r>
                      <a:endParaRPr lang="ru-RU" sz="1400" dirty="0">
                        <a:effectLst/>
                        <a:latin typeface="Times New Roman"/>
                        <a:ea typeface="Times New Roman"/>
                      </a:endParaRPr>
                    </a:p>
                  </a:txBody>
                  <a:tcPr marL="18775" marR="18775" marT="0" marB="0"/>
                </a:tc>
                <a:tc>
                  <a:txBody>
                    <a:bodyPr/>
                    <a:lstStyle/>
                    <a:p>
                      <a:pPr>
                        <a:spcAft>
                          <a:spcPts val="0"/>
                        </a:spcAft>
                      </a:pPr>
                      <a:r>
                        <a:rPr lang="be-BY" sz="1400" dirty="0">
                          <a:effectLst/>
                        </a:rPr>
                        <a:t>Отсутствуют или только ограни-чены при двусто-роннем анкилозе. При односторон-нем поражении челюсть смеща-ется в сторону поражения</a:t>
                      </a:r>
                      <a:endParaRPr lang="ru-RU" sz="1400" dirty="0">
                        <a:effectLst/>
                        <a:latin typeface="Times New Roman"/>
                        <a:ea typeface="Times New Roman"/>
                      </a:endParaRPr>
                    </a:p>
                  </a:txBody>
                  <a:tcPr marL="18775" marR="18775" marT="0" marB="0"/>
                </a:tc>
                <a:tc>
                  <a:txBody>
                    <a:bodyPr/>
                    <a:lstStyle/>
                    <a:p>
                      <a:pPr>
                        <a:spcAft>
                          <a:spcPts val="0"/>
                        </a:spcAft>
                      </a:pPr>
                      <a:r>
                        <a:rPr lang="be-BY" sz="1400">
                          <a:effectLst/>
                        </a:rPr>
                        <a:t>Возможны дви-жения в обе сто-роны</a:t>
                      </a:r>
                      <a:endParaRPr lang="ru-RU" sz="1400">
                        <a:effectLst/>
                        <a:latin typeface="Times New Roman"/>
                        <a:ea typeface="Times New Roman"/>
                      </a:endParaRPr>
                    </a:p>
                  </a:txBody>
                  <a:tcPr marL="18775" marR="18775" marT="0" marB="0"/>
                </a:tc>
                <a:extLst>
                  <a:ext uri="{0D108BD9-81ED-4DB2-BD59-A6C34878D82A}">
                    <a16:rowId xmlns:a16="http://schemas.microsoft.com/office/drawing/2014/main" val="10002"/>
                  </a:ext>
                </a:extLst>
              </a:tr>
              <a:tr h="942614">
                <a:tc>
                  <a:txBody>
                    <a:bodyPr/>
                    <a:lstStyle/>
                    <a:p>
                      <a:pPr>
                        <a:spcAft>
                          <a:spcPts val="0"/>
                        </a:spcAft>
                      </a:pPr>
                      <a:r>
                        <a:rPr lang="be-BY" sz="1400">
                          <a:effectLst/>
                        </a:rPr>
                        <a:t>Асимметрия</a:t>
                      </a:r>
                      <a:endParaRPr lang="ru-RU" sz="1400">
                        <a:effectLst/>
                        <a:latin typeface="Times New Roman"/>
                        <a:ea typeface="Times New Roman"/>
                      </a:endParaRPr>
                    </a:p>
                  </a:txBody>
                  <a:tcPr marL="18775" marR="18775" marT="0" marB="0"/>
                </a:tc>
                <a:tc>
                  <a:txBody>
                    <a:bodyPr/>
                    <a:lstStyle/>
                    <a:p>
                      <a:pPr>
                        <a:spcAft>
                          <a:spcPts val="0"/>
                        </a:spcAft>
                      </a:pPr>
                      <a:r>
                        <a:rPr lang="be-BY" sz="1400" dirty="0">
                          <a:effectLst/>
                        </a:rPr>
                        <a:t>Отсутствует или встречается крайне редко</a:t>
                      </a:r>
                      <a:endParaRPr lang="ru-RU" sz="1400" dirty="0">
                        <a:effectLst/>
                        <a:latin typeface="Times New Roman"/>
                        <a:ea typeface="Times New Roman"/>
                      </a:endParaRPr>
                    </a:p>
                  </a:txBody>
                  <a:tcPr marL="18775" marR="18775" marT="0" marB="0"/>
                </a:tc>
                <a:tc>
                  <a:txBody>
                    <a:bodyPr/>
                    <a:lstStyle/>
                    <a:p>
                      <a:pPr>
                        <a:spcAft>
                          <a:spcPts val="0"/>
                        </a:spcAft>
                      </a:pPr>
                      <a:r>
                        <a:rPr lang="be-BY" sz="1400" dirty="0">
                          <a:effectLst/>
                        </a:rPr>
                        <a:t>При развитии анкилоза в дет-стве. Обусловле-на недоразвити-ем нижней че-люсти на стороне поражения</a:t>
                      </a:r>
                      <a:endParaRPr lang="ru-RU" sz="1400" dirty="0">
                        <a:effectLst/>
                        <a:latin typeface="Times New Roman"/>
                        <a:ea typeface="Times New Roman"/>
                      </a:endParaRPr>
                    </a:p>
                  </a:txBody>
                  <a:tcPr marL="18775" marR="18775" marT="0" marB="0"/>
                </a:tc>
                <a:tc>
                  <a:txBody>
                    <a:bodyPr/>
                    <a:lstStyle/>
                    <a:p>
                      <a:pPr>
                        <a:spcAft>
                          <a:spcPts val="0"/>
                        </a:spcAft>
                      </a:pPr>
                      <a:r>
                        <a:rPr lang="be-BY" sz="1400">
                          <a:effectLst/>
                        </a:rPr>
                        <a:t>Отсутствует</a:t>
                      </a:r>
                      <a:endParaRPr lang="ru-RU" sz="1400">
                        <a:effectLst/>
                        <a:latin typeface="Times New Roman"/>
                        <a:ea typeface="Times New Roman"/>
                      </a:endParaRPr>
                    </a:p>
                  </a:txBody>
                  <a:tcPr marL="18775" marR="18775" marT="0" marB="0"/>
                </a:tc>
                <a:extLst>
                  <a:ext uri="{0D108BD9-81ED-4DB2-BD59-A6C34878D82A}">
                    <a16:rowId xmlns:a16="http://schemas.microsoft.com/office/drawing/2014/main" val="10003"/>
                  </a:ext>
                </a:extLst>
              </a:tr>
              <a:tr h="301305">
                <a:tc>
                  <a:txBody>
                    <a:bodyPr/>
                    <a:lstStyle/>
                    <a:p>
                      <a:pPr>
                        <a:spcAft>
                          <a:spcPts val="0"/>
                        </a:spcAft>
                      </a:pPr>
                      <a:r>
                        <a:rPr lang="be-BY" sz="1400">
                          <a:effectLst/>
                        </a:rPr>
                        <a:t>Дефект тканей лица</a:t>
                      </a:r>
                      <a:endParaRPr lang="ru-RU" sz="1400">
                        <a:effectLst/>
                        <a:latin typeface="Times New Roman"/>
                        <a:ea typeface="Times New Roman"/>
                      </a:endParaRPr>
                    </a:p>
                  </a:txBody>
                  <a:tcPr marL="18775" marR="18775" marT="0" marB="0"/>
                </a:tc>
                <a:tc>
                  <a:txBody>
                    <a:bodyPr/>
                    <a:lstStyle/>
                    <a:p>
                      <a:pPr>
                        <a:spcAft>
                          <a:spcPts val="0"/>
                        </a:spcAft>
                      </a:pPr>
                      <a:r>
                        <a:rPr lang="be-BY" sz="1400">
                          <a:effectLst/>
                        </a:rPr>
                        <a:t>Может наблюдаться</a:t>
                      </a:r>
                      <a:endParaRPr lang="ru-RU" sz="1400">
                        <a:effectLst/>
                        <a:latin typeface="Times New Roman"/>
                        <a:ea typeface="Times New Roman"/>
                      </a:endParaRPr>
                    </a:p>
                  </a:txBody>
                  <a:tcPr marL="18775" marR="18775" marT="0" marB="0"/>
                </a:tc>
                <a:tc>
                  <a:txBody>
                    <a:bodyPr/>
                    <a:lstStyle/>
                    <a:p>
                      <a:pPr>
                        <a:spcAft>
                          <a:spcPts val="0"/>
                        </a:spcAft>
                      </a:pPr>
                      <a:r>
                        <a:rPr lang="be-BY" sz="1400" dirty="0">
                          <a:effectLst/>
                        </a:rPr>
                        <a:t>Обычно отсутствует</a:t>
                      </a:r>
                      <a:endParaRPr lang="ru-RU" sz="1400" dirty="0">
                        <a:effectLst/>
                        <a:latin typeface="Times New Roman"/>
                        <a:ea typeface="Times New Roman"/>
                      </a:endParaRPr>
                    </a:p>
                  </a:txBody>
                  <a:tcPr marL="18775" marR="18775" marT="0" marB="0"/>
                </a:tc>
                <a:tc>
                  <a:txBody>
                    <a:bodyPr/>
                    <a:lstStyle/>
                    <a:p>
                      <a:pPr>
                        <a:spcAft>
                          <a:spcPts val="0"/>
                        </a:spcAft>
                      </a:pPr>
                      <a:r>
                        <a:rPr lang="be-BY" sz="1400">
                          <a:effectLst/>
                        </a:rPr>
                        <a:t>Обычно отсутствует</a:t>
                      </a:r>
                      <a:endParaRPr lang="ru-RU" sz="1400">
                        <a:effectLst/>
                        <a:latin typeface="Times New Roman"/>
                        <a:ea typeface="Times New Roman"/>
                      </a:endParaRPr>
                    </a:p>
                  </a:txBody>
                  <a:tcPr marL="18775" marR="18775" marT="0" marB="0"/>
                </a:tc>
                <a:extLst>
                  <a:ext uri="{0D108BD9-81ED-4DB2-BD59-A6C34878D82A}">
                    <a16:rowId xmlns:a16="http://schemas.microsoft.com/office/drawing/2014/main" val="10004"/>
                  </a:ext>
                </a:extLst>
              </a:tr>
              <a:tr h="471307">
                <a:tc>
                  <a:txBody>
                    <a:bodyPr/>
                    <a:lstStyle/>
                    <a:p>
                      <a:pPr>
                        <a:spcAft>
                          <a:spcPts val="0"/>
                        </a:spcAft>
                      </a:pPr>
                      <a:r>
                        <a:rPr lang="be-BY" sz="1400">
                          <a:effectLst/>
                        </a:rPr>
                        <a:t>Рубцовые измене</a:t>
                      </a:r>
                      <a:r>
                        <a:rPr lang="ru-RU" sz="1400">
                          <a:effectLst/>
                        </a:rPr>
                        <a:t>-</a:t>
                      </a:r>
                      <a:r>
                        <a:rPr lang="be-BY" sz="1400">
                          <a:effectLst/>
                        </a:rPr>
                        <a:t>ния в полости рта</a:t>
                      </a:r>
                      <a:endParaRPr lang="ru-RU" sz="1400">
                        <a:effectLst/>
                        <a:latin typeface="Times New Roman"/>
                        <a:ea typeface="Times New Roman"/>
                      </a:endParaRPr>
                    </a:p>
                  </a:txBody>
                  <a:tcPr marL="18775" marR="18775" marT="0" marB="0"/>
                </a:tc>
                <a:tc>
                  <a:txBody>
                    <a:bodyPr/>
                    <a:lstStyle/>
                    <a:p>
                      <a:pPr>
                        <a:spcAft>
                          <a:spcPts val="0"/>
                        </a:spcAft>
                      </a:pPr>
                      <a:r>
                        <a:rPr lang="be-BY" sz="1400">
                          <a:effectLst/>
                        </a:rPr>
                        <a:t>Встречаются часто</a:t>
                      </a:r>
                      <a:endParaRPr lang="ru-RU" sz="1400">
                        <a:effectLst/>
                        <a:latin typeface="Times New Roman"/>
                        <a:ea typeface="Times New Roman"/>
                      </a:endParaRPr>
                    </a:p>
                  </a:txBody>
                  <a:tcPr marL="18775" marR="18775" marT="0" marB="0"/>
                </a:tc>
                <a:tc>
                  <a:txBody>
                    <a:bodyPr/>
                    <a:lstStyle/>
                    <a:p>
                      <a:pPr>
                        <a:spcAft>
                          <a:spcPts val="0"/>
                        </a:spcAft>
                      </a:pPr>
                      <a:r>
                        <a:rPr lang="be-BY" sz="1400" dirty="0">
                          <a:effectLst/>
                        </a:rPr>
                        <a:t>Отсутствует</a:t>
                      </a:r>
                      <a:endParaRPr lang="ru-RU" sz="1400" dirty="0">
                        <a:effectLst/>
                        <a:latin typeface="Times New Roman"/>
                        <a:ea typeface="Times New Roman"/>
                      </a:endParaRPr>
                    </a:p>
                  </a:txBody>
                  <a:tcPr marL="18775" marR="18775" marT="0" marB="0"/>
                </a:tc>
                <a:tc>
                  <a:txBody>
                    <a:bodyPr/>
                    <a:lstStyle/>
                    <a:p>
                      <a:pPr>
                        <a:spcAft>
                          <a:spcPts val="0"/>
                        </a:spcAft>
                      </a:pPr>
                      <a:r>
                        <a:rPr lang="be-BY" sz="1400">
                          <a:effectLst/>
                        </a:rPr>
                        <a:t>Отсутствует</a:t>
                      </a:r>
                      <a:endParaRPr lang="ru-RU" sz="1400">
                        <a:effectLst/>
                        <a:latin typeface="Times New Roman"/>
                        <a:ea typeface="Times New Roman"/>
                      </a:endParaRPr>
                    </a:p>
                  </a:txBody>
                  <a:tcPr marL="18775" marR="18775" marT="0" marB="0"/>
                </a:tc>
                <a:extLst>
                  <a:ext uri="{0D108BD9-81ED-4DB2-BD59-A6C34878D82A}">
                    <a16:rowId xmlns:a16="http://schemas.microsoft.com/office/drawing/2014/main" val="10005"/>
                  </a:ext>
                </a:extLst>
              </a:tr>
              <a:tr h="706960">
                <a:tc>
                  <a:txBody>
                    <a:bodyPr/>
                    <a:lstStyle/>
                    <a:p>
                      <a:pPr>
                        <a:spcAft>
                          <a:spcPts val="0"/>
                        </a:spcAft>
                      </a:pPr>
                      <a:r>
                        <a:rPr lang="be-BY" sz="1400" dirty="0">
                          <a:effectLst/>
                        </a:rPr>
                        <a:t>Изменения прикуса</a:t>
                      </a:r>
                      <a:endParaRPr lang="ru-RU" sz="1400" dirty="0">
                        <a:effectLst/>
                        <a:latin typeface="Times New Roman"/>
                        <a:ea typeface="Times New Roman"/>
                      </a:endParaRPr>
                    </a:p>
                  </a:txBody>
                  <a:tcPr marL="18775" marR="18775" marT="0" marB="0"/>
                </a:tc>
                <a:tc>
                  <a:txBody>
                    <a:bodyPr/>
                    <a:lstStyle/>
                    <a:p>
                      <a:pPr>
                        <a:spcAft>
                          <a:spcPts val="0"/>
                        </a:spcAft>
                      </a:pPr>
                      <a:r>
                        <a:rPr lang="be-BY" sz="1400">
                          <a:effectLst/>
                        </a:rPr>
                        <a:t>Обычно отсутствуют</a:t>
                      </a:r>
                      <a:endParaRPr lang="ru-RU" sz="1400">
                        <a:effectLst/>
                        <a:latin typeface="Times New Roman"/>
                        <a:ea typeface="Times New Roman"/>
                      </a:endParaRPr>
                    </a:p>
                  </a:txBody>
                  <a:tcPr marL="18775" marR="18775" marT="0" marB="0"/>
                </a:tc>
                <a:tc>
                  <a:txBody>
                    <a:bodyPr/>
                    <a:lstStyle/>
                    <a:p>
                      <a:pPr>
                        <a:spcAft>
                          <a:spcPts val="0"/>
                        </a:spcAft>
                      </a:pPr>
                      <a:r>
                        <a:rPr lang="be-BY" sz="1400" dirty="0">
                          <a:effectLst/>
                        </a:rPr>
                        <a:t>Встречается часто вследствие недоразвития нижней челюсти при развитии анкилоза в детстве</a:t>
                      </a:r>
                      <a:endParaRPr lang="ru-RU" sz="1400" dirty="0">
                        <a:effectLst/>
                        <a:latin typeface="Times New Roman"/>
                        <a:ea typeface="Times New Roman"/>
                      </a:endParaRPr>
                    </a:p>
                  </a:txBody>
                  <a:tcPr marL="18775" marR="18775" marT="0" marB="0"/>
                </a:tc>
                <a:tc>
                  <a:txBody>
                    <a:bodyPr/>
                    <a:lstStyle/>
                    <a:p>
                      <a:pPr>
                        <a:spcAft>
                          <a:spcPts val="0"/>
                        </a:spcAft>
                      </a:pPr>
                      <a:r>
                        <a:rPr lang="be-BY" sz="1400" dirty="0">
                          <a:effectLst/>
                        </a:rPr>
                        <a:t>Обычно отсутствует</a:t>
                      </a:r>
                      <a:endParaRPr lang="ru-RU" sz="1400" dirty="0">
                        <a:effectLst/>
                        <a:latin typeface="Times New Roman"/>
                        <a:ea typeface="Times New Roman"/>
                      </a:endParaRPr>
                    </a:p>
                  </a:txBody>
                  <a:tcPr marL="18775" marR="18775" marT="0" marB="0"/>
                </a:tc>
                <a:extLst>
                  <a:ext uri="{0D108BD9-81ED-4DB2-BD59-A6C34878D82A}">
                    <a16:rowId xmlns:a16="http://schemas.microsoft.com/office/drawing/2014/main" val="10006"/>
                  </a:ext>
                </a:extLst>
              </a:tr>
              <a:tr h="942614">
                <a:tc>
                  <a:txBody>
                    <a:bodyPr/>
                    <a:lstStyle/>
                    <a:p>
                      <a:pPr>
                        <a:spcAft>
                          <a:spcPts val="0"/>
                        </a:spcAft>
                      </a:pPr>
                      <a:r>
                        <a:rPr lang="be-BY" sz="1400">
                          <a:effectLst/>
                        </a:rPr>
                        <a:t>Изменения эле</a:t>
                      </a:r>
                      <a:r>
                        <a:rPr lang="ru-RU" sz="1400">
                          <a:effectLst/>
                        </a:rPr>
                        <a:t>-</a:t>
                      </a:r>
                      <a:r>
                        <a:rPr lang="be-BY" sz="1400">
                          <a:effectLst/>
                        </a:rPr>
                        <a:t>ментов ВНЧС, выявляемые при рентгенологи</a:t>
                      </a:r>
                      <a:r>
                        <a:rPr lang="ru-RU" sz="1400">
                          <a:effectLst/>
                        </a:rPr>
                        <a:t>-</a:t>
                      </a:r>
                      <a:r>
                        <a:rPr lang="be-BY" sz="1400">
                          <a:effectLst/>
                        </a:rPr>
                        <a:t>ческом иссле-довании</a:t>
                      </a:r>
                      <a:endParaRPr lang="ru-RU" sz="1400">
                        <a:effectLst/>
                        <a:latin typeface="Times New Roman"/>
                        <a:ea typeface="Times New Roman"/>
                      </a:endParaRPr>
                    </a:p>
                  </a:txBody>
                  <a:tcPr marL="18775" marR="18775" marT="0" marB="0"/>
                </a:tc>
                <a:tc>
                  <a:txBody>
                    <a:bodyPr/>
                    <a:lstStyle/>
                    <a:p>
                      <a:pPr>
                        <a:spcAft>
                          <a:spcPts val="0"/>
                        </a:spcAft>
                      </a:pPr>
                      <a:r>
                        <a:rPr lang="be-BY" sz="1400">
                          <a:effectLst/>
                        </a:rPr>
                        <a:t>Обычно отсут-ствуют, но голов</a:t>
                      </a:r>
                      <a:r>
                        <a:rPr lang="ru-RU" sz="1400">
                          <a:effectLst/>
                        </a:rPr>
                        <a:t>-</a:t>
                      </a:r>
                      <a:r>
                        <a:rPr lang="be-BY" sz="1400">
                          <a:effectLst/>
                        </a:rPr>
                        <a:t>ки неподвижны</a:t>
                      </a:r>
                      <a:endParaRPr lang="ru-RU" sz="1400">
                        <a:effectLst/>
                        <a:latin typeface="Times New Roman"/>
                        <a:ea typeface="Times New Roman"/>
                      </a:endParaRPr>
                    </a:p>
                  </a:txBody>
                  <a:tcPr marL="18775" marR="18775" marT="0" marB="0"/>
                </a:tc>
                <a:tc>
                  <a:txBody>
                    <a:bodyPr/>
                    <a:lstStyle/>
                    <a:p>
                      <a:pPr>
                        <a:spcAft>
                          <a:spcPts val="0"/>
                        </a:spcAft>
                      </a:pPr>
                      <a:r>
                        <a:rPr lang="be-BY" sz="1400" dirty="0">
                          <a:effectLst/>
                        </a:rPr>
                        <a:t>Деформация сус-тавных головок, на-личие костных массивов, отсутствие рентгеновской суставной щели</a:t>
                      </a:r>
                      <a:endParaRPr lang="ru-RU" sz="1400" dirty="0">
                        <a:effectLst/>
                        <a:latin typeface="Times New Roman"/>
                        <a:ea typeface="Times New Roman"/>
                      </a:endParaRPr>
                    </a:p>
                  </a:txBody>
                  <a:tcPr marL="18775" marR="18775" marT="0" marB="0"/>
                </a:tc>
                <a:tc>
                  <a:txBody>
                    <a:bodyPr/>
                    <a:lstStyle/>
                    <a:p>
                      <a:pPr>
                        <a:spcAft>
                          <a:spcPts val="0"/>
                        </a:spcAft>
                      </a:pPr>
                      <a:r>
                        <a:rPr lang="be-BY" sz="1400">
                          <a:effectLst/>
                        </a:rPr>
                        <a:t>Смещение сус</a:t>
                      </a:r>
                      <a:r>
                        <a:rPr lang="ru-RU" sz="1400">
                          <a:effectLst/>
                        </a:rPr>
                        <a:t>-</a:t>
                      </a:r>
                      <a:r>
                        <a:rPr lang="be-BY" sz="1400">
                          <a:effectLst/>
                        </a:rPr>
                        <a:t>тавной головки кзади. Анатоми</a:t>
                      </a:r>
                      <a:r>
                        <a:rPr lang="ru-RU" sz="1400">
                          <a:effectLst/>
                        </a:rPr>
                        <a:t>-</a:t>
                      </a:r>
                      <a:r>
                        <a:rPr lang="be-BY" sz="1400">
                          <a:effectLst/>
                        </a:rPr>
                        <a:t>чески может быть не изменена</a:t>
                      </a:r>
                      <a:endParaRPr lang="ru-RU" sz="1400">
                        <a:effectLst/>
                        <a:latin typeface="Times New Roman"/>
                        <a:ea typeface="Times New Roman"/>
                      </a:endParaRPr>
                    </a:p>
                  </a:txBody>
                  <a:tcPr marL="18775" marR="18775" marT="0" marB="0"/>
                </a:tc>
                <a:extLst>
                  <a:ext uri="{0D108BD9-81ED-4DB2-BD59-A6C34878D82A}">
                    <a16:rowId xmlns:a16="http://schemas.microsoft.com/office/drawing/2014/main" val="10007"/>
                  </a:ext>
                </a:extLst>
              </a:tr>
              <a:tr h="706960">
                <a:tc>
                  <a:txBody>
                    <a:bodyPr/>
                    <a:lstStyle/>
                    <a:p>
                      <a:pPr>
                        <a:spcAft>
                          <a:spcPts val="0"/>
                        </a:spcAft>
                      </a:pPr>
                      <a:r>
                        <a:rPr lang="be-BY" sz="1400">
                          <a:effectLst/>
                        </a:rPr>
                        <a:t>Рентгенологичес</a:t>
                      </a:r>
                      <a:r>
                        <a:rPr lang="ru-RU" sz="1400">
                          <a:effectLst/>
                        </a:rPr>
                        <a:t>-</a:t>
                      </a:r>
                      <a:r>
                        <a:rPr lang="be-BY" sz="1400">
                          <a:effectLst/>
                        </a:rPr>
                        <a:t>кие изменения в околочелюстных тканях</a:t>
                      </a:r>
                      <a:endParaRPr lang="ru-RU" sz="1400">
                        <a:effectLst/>
                        <a:latin typeface="Times New Roman"/>
                        <a:ea typeface="Times New Roman"/>
                      </a:endParaRPr>
                    </a:p>
                  </a:txBody>
                  <a:tcPr marL="18775" marR="18775" marT="0" marB="0"/>
                </a:tc>
                <a:tc>
                  <a:txBody>
                    <a:bodyPr/>
                    <a:lstStyle/>
                    <a:p>
                      <a:pPr>
                        <a:spcAft>
                          <a:spcPts val="0"/>
                        </a:spcAft>
                      </a:pPr>
                      <a:r>
                        <a:rPr lang="be-BY" sz="1400">
                          <a:effectLst/>
                        </a:rPr>
                        <a:t>Могут иметь место при оссифицирую-щих миозитах</a:t>
                      </a:r>
                      <a:endParaRPr lang="ru-RU" sz="1400">
                        <a:effectLst/>
                        <a:latin typeface="Times New Roman"/>
                        <a:ea typeface="Times New Roman"/>
                      </a:endParaRPr>
                    </a:p>
                  </a:txBody>
                  <a:tcPr marL="18775" marR="18775" marT="0" marB="0"/>
                </a:tc>
                <a:tc>
                  <a:txBody>
                    <a:bodyPr/>
                    <a:lstStyle/>
                    <a:p>
                      <a:pPr>
                        <a:spcAft>
                          <a:spcPts val="0"/>
                        </a:spcAft>
                      </a:pPr>
                      <a:r>
                        <a:rPr lang="be-BY" sz="1400" dirty="0">
                          <a:effectLst/>
                        </a:rPr>
                        <a:t>Могут выявля</a:t>
                      </a:r>
                      <a:r>
                        <a:rPr lang="ru-RU" sz="1400" dirty="0">
                          <a:effectLst/>
                        </a:rPr>
                        <a:t>-</a:t>
                      </a:r>
                      <a:r>
                        <a:rPr lang="be-BY" sz="1400" dirty="0">
                          <a:effectLst/>
                        </a:rPr>
                        <a:t>ться костные тяжи в окружаю</a:t>
                      </a:r>
                      <a:r>
                        <a:rPr lang="ru-RU" sz="1400" dirty="0">
                          <a:effectLst/>
                        </a:rPr>
                        <a:t>-</a:t>
                      </a:r>
                      <a:r>
                        <a:rPr lang="be-BY" sz="1400" dirty="0">
                          <a:effectLst/>
                        </a:rPr>
                        <a:t>щих сустав тка</a:t>
                      </a:r>
                      <a:r>
                        <a:rPr lang="ru-RU" sz="1400" dirty="0">
                          <a:effectLst/>
                        </a:rPr>
                        <a:t>-</a:t>
                      </a:r>
                      <a:r>
                        <a:rPr lang="be-BY" sz="1400" dirty="0">
                          <a:effectLst/>
                        </a:rPr>
                        <a:t>нях</a:t>
                      </a:r>
                      <a:endParaRPr lang="ru-RU" sz="1400" dirty="0">
                        <a:effectLst/>
                        <a:latin typeface="Times New Roman"/>
                        <a:ea typeface="Times New Roman"/>
                      </a:endParaRPr>
                    </a:p>
                  </a:txBody>
                  <a:tcPr marL="18775" marR="18775" marT="0" marB="0"/>
                </a:tc>
                <a:tc>
                  <a:txBody>
                    <a:bodyPr/>
                    <a:lstStyle/>
                    <a:p>
                      <a:pPr>
                        <a:spcAft>
                          <a:spcPts val="0"/>
                        </a:spcAft>
                      </a:pPr>
                      <a:r>
                        <a:rPr lang="be-BY" sz="1400">
                          <a:effectLst/>
                        </a:rPr>
                        <a:t>Отсутствуют</a:t>
                      </a:r>
                      <a:endParaRPr lang="ru-RU" sz="1400">
                        <a:effectLst/>
                        <a:latin typeface="Times New Roman"/>
                        <a:ea typeface="Times New Roman"/>
                      </a:endParaRPr>
                    </a:p>
                  </a:txBody>
                  <a:tcPr marL="18775" marR="18775" marT="0" marB="0"/>
                </a:tc>
                <a:extLst>
                  <a:ext uri="{0D108BD9-81ED-4DB2-BD59-A6C34878D82A}">
                    <a16:rowId xmlns:a16="http://schemas.microsoft.com/office/drawing/2014/main" val="10008"/>
                  </a:ext>
                </a:extLst>
              </a:tr>
              <a:tr h="1272529">
                <a:tc>
                  <a:txBody>
                    <a:bodyPr/>
                    <a:lstStyle/>
                    <a:p>
                      <a:pPr>
                        <a:lnSpc>
                          <a:spcPct val="90000"/>
                        </a:lnSpc>
                        <a:spcAft>
                          <a:spcPts val="0"/>
                        </a:spcAft>
                      </a:pPr>
                      <a:r>
                        <a:rPr lang="be-BY" sz="1400">
                          <a:effectLst/>
                        </a:rPr>
                        <a:t>Биоэлектрическая активность жева-тельных мышц</a:t>
                      </a:r>
                      <a:endParaRPr lang="ru-RU" sz="1400">
                        <a:effectLst/>
                        <a:latin typeface="Times New Roman"/>
                        <a:ea typeface="Times New Roman"/>
                      </a:endParaRPr>
                    </a:p>
                  </a:txBody>
                  <a:tcPr marL="18775" marR="18775" marT="0" marB="0"/>
                </a:tc>
                <a:tc>
                  <a:txBody>
                    <a:bodyPr/>
                    <a:lstStyle/>
                    <a:p>
                      <a:pPr>
                        <a:lnSpc>
                          <a:spcPct val="90000"/>
                        </a:lnSpc>
                        <a:spcAft>
                          <a:spcPts val="0"/>
                        </a:spcAft>
                      </a:pPr>
                      <a:r>
                        <a:rPr lang="be-BY" sz="1400">
                          <a:effectLst/>
                        </a:rPr>
                        <a:t>Понижение активности с обеих сторон, более выражен-ное на стороне поражения</a:t>
                      </a:r>
                      <a:endParaRPr lang="ru-RU" sz="1400">
                        <a:effectLst/>
                        <a:latin typeface="Times New Roman"/>
                        <a:ea typeface="Times New Roman"/>
                      </a:endParaRPr>
                    </a:p>
                  </a:txBody>
                  <a:tcPr marL="18775" marR="18775" marT="0" marB="0"/>
                </a:tc>
                <a:tc>
                  <a:txBody>
                    <a:bodyPr/>
                    <a:lstStyle/>
                    <a:p>
                      <a:pPr>
                        <a:lnSpc>
                          <a:spcPct val="90000"/>
                        </a:lnSpc>
                        <a:spcAft>
                          <a:spcPts val="0"/>
                        </a:spcAft>
                      </a:pPr>
                      <a:r>
                        <a:rPr lang="be-BY" sz="1400" dirty="0">
                          <a:effectLst/>
                        </a:rPr>
                        <a:t>Снижение актив-ности с двух сторон при дву</a:t>
                      </a:r>
                      <a:r>
                        <a:rPr lang="ru-RU" sz="1400" dirty="0">
                          <a:effectLst/>
                        </a:rPr>
                        <a:t>-</a:t>
                      </a:r>
                      <a:r>
                        <a:rPr lang="be-BY" sz="1400" dirty="0">
                          <a:effectLst/>
                        </a:rPr>
                        <a:t>стороннем про</a:t>
                      </a:r>
                      <a:r>
                        <a:rPr lang="ru-RU" sz="1400" dirty="0">
                          <a:effectLst/>
                        </a:rPr>
                        <a:t>-</a:t>
                      </a:r>
                      <a:r>
                        <a:rPr lang="be-BY" sz="1400" dirty="0">
                          <a:effectLst/>
                        </a:rPr>
                        <a:t>цессе. Повышение ак</a:t>
                      </a:r>
                      <a:r>
                        <a:rPr lang="ru-RU" sz="1400" dirty="0">
                          <a:effectLst/>
                        </a:rPr>
                        <a:t>-</a:t>
                      </a:r>
                      <a:r>
                        <a:rPr lang="be-BY" sz="1400" dirty="0">
                          <a:effectLst/>
                        </a:rPr>
                        <a:t>тивности на здо</a:t>
                      </a:r>
                      <a:r>
                        <a:rPr lang="ru-RU" sz="1400" dirty="0">
                          <a:effectLst/>
                        </a:rPr>
                        <a:t>-</a:t>
                      </a:r>
                      <a:r>
                        <a:rPr lang="be-BY" sz="1400" dirty="0">
                          <a:effectLst/>
                        </a:rPr>
                        <a:t>ровой стороне по отношению к пораженной при одностороннем процессе</a:t>
                      </a:r>
                      <a:endParaRPr lang="ru-RU" sz="1400" dirty="0">
                        <a:effectLst/>
                        <a:latin typeface="Times New Roman"/>
                        <a:ea typeface="Times New Roman"/>
                      </a:endParaRPr>
                    </a:p>
                  </a:txBody>
                  <a:tcPr marL="18775" marR="18775" marT="0" marB="0"/>
                </a:tc>
                <a:tc>
                  <a:txBody>
                    <a:bodyPr/>
                    <a:lstStyle/>
                    <a:p>
                      <a:pPr>
                        <a:lnSpc>
                          <a:spcPct val="90000"/>
                        </a:lnSpc>
                        <a:spcAft>
                          <a:spcPts val="0"/>
                        </a:spcAft>
                      </a:pPr>
                      <a:r>
                        <a:rPr lang="be-BY" sz="1400" dirty="0">
                          <a:effectLst/>
                        </a:rPr>
                        <a:t>Обычно отсутствует</a:t>
                      </a:r>
                      <a:endParaRPr lang="ru-RU" sz="1400" dirty="0">
                        <a:effectLst/>
                        <a:latin typeface="Times New Roman"/>
                        <a:ea typeface="Times New Roman"/>
                      </a:endParaRPr>
                    </a:p>
                  </a:txBody>
                  <a:tcPr marL="18775" marR="18775" marT="0" marB="0"/>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3657103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260648"/>
            <a:ext cx="8229600" cy="6480720"/>
          </a:xfrm>
        </p:spPr>
        <p:txBody>
          <a:bodyPr>
            <a:normAutofit fontScale="62500" lnSpcReduction="20000"/>
          </a:bodyPr>
          <a:lstStyle/>
          <a:p>
            <a:pPr marL="0" indent="0" algn="ctr">
              <a:buNone/>
            </a:pPr>
            <a:r>
              <a:rPr lang="be-BY" i="1" dirty="0" smtClean="0"/>
              <a:t>Лечение</a:t>
            </a:r>
            <a:r>
              <a:rPr lang="be-BY" dirty="0" smtClean="0"/>
              <a:t> </a:t>
            </a:r>
            <a:endParaRPr lang="en-US" dirty="0" smtClean="0"/>
          </a:p>
          <a:p>
            <a:pPr marL="0" indent="0">
              <a:buNone/>
            </a:pPr>
            <a:r>
              <a:rPr lang="be-BY" dirty="0" smtClean="0"/>
              <a:t>Вид </a:t>
            </a:r>
            <a:r>
              <a:rPr lang="be-BY" dirty="0"/>
              <a:t>и характер лечебных мероприятий зависят от локализации рубцово-измененных тканей и продолжительности болезни с момента появления ограничения открывания рта до обращения за медицинской помощью.</a:t>
            </a:r>
            <a:endParaRPr lang="ru-RU" dirty="0"/>
          </a:p>
          <a:p>
            <a:pPr marL="0" indent="0">
              <a:buNone/>
            </a:pPr>
            <a:r>
              <a:rPr lang="be-BY" dirty="0"/>
              <a:t>При оссифицирующем миозите жевательной мышцы удаляют оссифицированный участок мышцы и избыток костной ткани вместе с надкостницей в области ветви нижней челюсти.</a:t>
            </a:r>
            <a:endParaRPr lang="ru-RU" dirty="0"/>
          </a:p>
          <a:p>
            <a:pPr marL="0" indent="0">
              <a:buNone/>
            </a:pPr>
            <a:r>
              <a:rPr lang="be-BY" dirty="0"/>
              <a:t>У больных с рубцовыми изменениями слизистой оболочки и подлежащих тканей ретромолярной и задних отделов щечной области пораженные ткани иссекают до восстановления движений нижней челюсти. Дефект закрывают кожно-мышечными </a:t>
            </a:r>
            <a:r>
              <a:rPr lang="be-BY" dirty="0" smtClean="0"/>
              <a:t>лоскутами. </a:t>
            </a:r>
          </a:p>
          <a:p>
            <a:pPr marL="0" indent="0">
              <a:buNone/>
            </a:pPr>
            <a:r>
              <a:rPr lang="be-BY" dirty="0" smtClean="0"/>
              <a:t>При </a:t>
            </a:r>
            <a:r>
              <a:rPr lang="be-BY" dirty="0"/>
              <a:t>постъинекционных контрактурах эффективно механическое разведение челюстей. Проводят двустороннюю анестезию по Берше-Дубову </a:t>
            </a:r>
            <a:r>
              <a:rPr lang="be-BY" dirty="0" smtClean="0"/>
              <a:t>и </a:t>
            </a:r>
            <a:r>
              <a:rPr lang="be-BY" dirty="0"/>
              <a:t>редрессацию челюстей. Эта процедура сопровождается ясно слышимым треском вследствие разрыва рубцовой спайки между ветвью нижней челюсти и медиальной крыловидной мышцей. После этого рот свободно раскрывается. На следующий день после такой процедуры объем открывания рта вновь уменьшается, так как больные щадят себя из-за болезни. Повторно проводят анестезию по Берше-Дубову и механическое раскрывание рта до нормы, что уже не сопровождается шумовыми явлениями. Проведение подобных процедур зависит от срока, прошедшего после развития контрактуры (в среднем 2 недели), и активной механотерапии. После первых 3 дней подобные лечебные мероприятия проводят с интервалом 2-3 дня и закрепляют полученные результаты физиотерапевтическими процедурами.</a:t>
            </a:r>
            <a:endParaRPr lang="ru-RU" dirty="0"/>
          </a:p>
          <a:p>
            <a:pPr marL="0" indent="0">
              <a:buNone/>
            </a:pPr>
            <a:endParaRPr lang="ru-RU" dirty="0"/>
          </a:p>
        </p:txBody>
      </p:sp>
    </p:spTree>
    <p:extLst>
      <p:ext uri="{BB962C8B-B14F-4D97-AF65-F5344CB8AC3E}">
        <p14:creationId xmlns:p14="http://schemas.microsoft.com/office/powerpoint/2010/main" val="39414460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357" t="2850" r="5695"/>
          <a:stretch/>
        </p:blipFill>
        <p:spPr bwMode="auto">
          <a:xfrm>
            <a:off x="3703660" y="0"/>
            <a:ext cx="5437264" cy="6741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Объект 2"/>
          <p:cNvSpPr>
            <a:spLocks noGrp="1"/>
          </p:cNvSpPr>
          <p:nvPr>
            <p:ph idx="1"/>
          </p:nvPr>
        </p:nvSpPr>
        <p:spPr>
          <a:xfrm>
            <a:off x="107504" y="188640"/>
            <a:ext cx="4135300" cy="6669360"/>
          </a:xfrm>
        </p:spPr>
        <p:txBody>
          <a:bodyPr>
            <a:normAutofit fontScale="70000" lnSpcReduction="20000"/>
          </a:bodyPr>
          <a:lstStyle/>
          <a:p>
            <a:pPr marL="0" indent="0">
              <a:buNone/>
            </a:pPr>
            <a:r>
              <a:rPr lang="ru-RU" b="1" dirty="0"/>
              <a:t>Функция височно-нижнечелюстного </a:t>
            </a:r>
            <a:r>
              <a:rPr lang="ru-RU" b="1" dirty="0" smtClean="0"/>
              <a:t>сустава </a:t>
            </a:r>
            <a:endParaRPr lang="en-US" b="1" dirty="0" smtClean="0"/>
          </a:p>
          <a:p>
            <a:r>
              <a:rPr lang="ru-RU" dirty="0" smtClean="0"/>
              <a:t>Особенностью </a:t>
            </a:r>
            <a:r>
              <a:rPr lang="ru-RU" dirty="0"/>
              <a:t>движений суставной головки является комбинация поступательных и вращательных движений в суставе. Любое движение в суставе начинается с поступательного движения – скольжения суставной головки по заднему скату суставного бугорка, затем присоединяется вращательное движение вокруг горизонтальной оси головки.</a:t>
            </a:r>
          </a:p>
          <a:p>
            <a:r>
              <a:rPr lang="ru-RU" dirty="0"/>
              <a:t>	Другой функциональной особенностью сустава является синхронность движений в двух суставах</a:t>
            </a:r>
            <a:r>
              <a:rPr lang="ru-RU" dirty="0" smtClean="0"/>
              <a:t>.</a:t>
            </a:r>
            <a:endParaRPr lang="ru-RU" dirty="0"/>
          </a:p>
        </p:txBody>
      </p:sp>
    </p:spTree>
    <p:extLst>
      <p:ext uri="{BB962C8B-B14F-4D97-AF65-F5344CB8AC3E}">
        <p14:creationId xmlns:p14="http://schemas.microsoft.com/office/powerpoint/2010/main" val="33738432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379908"/>
            <a:ext cx="5808362" cy="868958"/>
          </a:xfrm>
        </p:spPr>
        <p:txBody>
          <a:bodyPr>
            <a:noAutofit/>
          </a:bodyPr>
          <a:lstStyle/>
          <a:p>
            <a:r>
              <a:rPr lang="ru-RU" sz="3200" dirty="0"/>
              <a:t>ОБСЛЕДОВАНИЕ БОЛЬНЫХ С ПАТОЛОГИЕЙ ВНЧС</a:t>
            </a:r>
            <a:br>
              <a:rPr lang="ru-RU" sz="3200" dirty="0"/>
            </a:br>
            <a:endParaRPr lang="ru-RU" sz="3200" dirty="0"/>
          </a:p>
        </p:txBody>
      </p:sp>
      <p:sp>
        <p:nvSpPr>
          <p:cNvPr id="3" name="Объект 2"/>
          <p:cNvSpPr>
            <a:spLocks noGrp="1"/>
          </p:cNvSpPr>
          <p:nvPr>
            <p:ph idx="1"/>
          </p:nvPr>
        </p:nvSpPr>
        <p:spPr>
          <a:xfrm>
            <a:off x="251521" y="1628774"/>
            <a:ext cx="6192688" cy="5470565"/>
          </a:xfrm>
        </p:spPr>
        <p:txBody>
          <a:bodyPr>
            <a:normAutofit fontScale="55000" lnSpcReduction="20000"/>
          </a:bodyPr>
          <a:lstStyle/>
          <a:p>
            <a:pPr marL="0" indent="0">
              <a:buNone/>
            </a:pPr>
            <a:r>
              <a:rPr lang="ru-RU" b="1" i="1" dirty="0"/>
              <a:t>Клинические методы:</a:t>
            </a:r>
            <a:endParaRPr lang="ru-RU" dirty="0"/>
          </a:p>
          <a:p>
            <a:pPr marL="0" indent="0">
              <a:buNone/>
            </a:pPr>
            <a:r>
              <a:rPr lang="ru-RU" i="1" dirty="0"/>
              <a:t> </a:t>
            </a:r>
            <a:endParaRPr lang="ru-RU" dirty="0"/>
          </a:p>
          <a:p>
            <a:pPr marL="0" indent="0">
              <a:buNone/>
            </a:pPr>
            <a:r>
              <a:rPr lang="ru-RU" i="1" dirty="0"/>
              <a:t>Жалобы больных.</a:t>
            </a:r>
            <a:endParaRPr lang="ru-RU" dirty="0"/>
          </a:p>
          <a:p>
            <a:pPr marL="0" indent="0">
              <a:buNone/>
            </a:pPr>
            <a:r>
              <a:rPr lang="ru-RU" dirty="0"/>
              <a:t>1.Боль в области сустава:</a:t>
            </a:r>
          </a:p>
          <a:p>
            <a:pPr marL="0" lvl="0" indent="0">
              <a:buNone/>
            </a:pPr>
            <a:r>
              <a:rPr lang="ru-RU" dirty="0"/>
              <a:t>при воспалительных заболеваниях – постоянна;</a:t>
            </a:r>
          </a:p>
          <a:p>
            <a:pPr marL="0" lvl="0" indent="0">
              <a:buNone/>
            </a:pPr>
            <a:r>
              <a:rPr lang="ru-RU" dirty="0"/>
              <a:t>при дегенеративно-дистрофических процессах – возникает при движениях нижней челюсти; </a:t>
            </a:r>
          </a:p>
          <a:p>
            <a:pPr marL="0" lvl="0" indent="0">
              <a:buNone/>
            </a:pPr>
            <a:r>
              <a:rPr lang="ru-RU" dirty="0"/>
              <a:t>при функциональных нарушениях – связана с </a:t>
            </a:r>
            <a:r>
              <a:rPr lang="ru-RU" dirty="0" smtClean="0"/>
              <a:t>психоэмоциональным </a:t>
            </a:r>
            <a:r>
              <a:rPr lang="ru-RU" dirty="0"/>
              <a:t>напряжением, сопровождается вазомоторными </a:t>
            </a:r>
            <a:r>
              <a:rPr lang="ru-RU" dirty="0" smtClean="0"/>
              <a:t>расстройствами </a:t>
            </a:r>
            <a:r>
              <a:rPr lang="ru-RU" dirty="0"/>
              <a:t>и парестезиями, возникает после нерационального протезирования или удаления группы зубов;</a:t>
            </a:r>
          </a:p>
          <a:p>
            <a:pPr marL="0" lvl="0" indent="0">
              <a:buNone/>
            </a:pPr>
            <a:r>
              <a:rPr lang="ru-RU" dirty="0"/>
              <a:t>при артрозе –усиливается к вечеру;</a:t>
            </a:r>
          </a:p>
          <a:p>
            <a:pPr marL="0" lvl="0" indent="0">
              <a:buNone/>
            </a:pPr>
            <a:r>
              <a:rPr lang="ru-RU" dirty="0"/>
              <a:t>при ревматоидном артрите – утренняя скованность и боль в суставах;</a:t>
            </a:r>
          </a:p>
          <a:p>
            <a:pPr marL="0" lvl="0" indent="0">
              <a:buNone/>
            </a:pPr>
            <a:r>
              <a:rPr lang="ru-RU" dirty="0"/>
              <a:t>при </a:t>
            </a:r>
            <a:r>
              <a:rPr lang="ru-RU" dirty="0" err="1"/>
              <a:t>бруксизме</a:t>
            </a:r>
            <a:r>
              <a:rPr lang="ru-RU" dirty="0"/>
              <a:t> – возникает во время сна или сразу после него;</a:t>
            </a:r>
          </a:p>
          <a:p>
            <a:pPr marL="0" indent="0">
              <a:buNone/>
            </a:pPr>
            <a:r>
              <a:rPr lang="ru-RU" dirty="0"/>
              <a:t> </a:t>
            </a:r>
          </a:p>
          <a:p>
            <a:pPr marL="0" indent="0">
              <a:buNone/>
            </a:pPr>
            <a:endParaRPr lang="ru-RU" dirty="0"/>
          </a:p>
          <a:p>
            <a:pPr marL="0" indent="0">
              <a:buNone/>
            </a:pPr>
            <a:r>
              <a:rPr lang="ru-RU" dirty="0"/>
              <a:t> </a:t>
            </a:r>
          </a:p>
          <a:p>
            <a:endParaRPr lang="ru-RU" dirty="0"/>
          </a:p>
        </p:txBody>
      </p:sp>
      <p:pic>
        <p:nvPicPr>
          <p:cNvPr id="4" name="Picture 4" descr="images 3"/>
          <p:cNvPicPr>
            <a:picLocks noChangeAspect="1" noChangeArrowheads="1"/>
          </p:cNvPicPr>
          <p:nvPr/>
        </p:nvPicPr>
        <p:blipFill>
          <a:blip r:embed="rId2" cstate="print"/>
          <a:srcRect/>
          <a:stretch>
            <a:fillRect/>
          </a:stretch>
        </p:blipFill>
        <p:spPr bwMode="auto">
          <a:xfrm>
            <a:off x="6343650" y="0"/>
            <a:ext cx="2800350" cy="1628775"/>
          </a:xfrm>
          <a:prstGeom prst="rect">
            <a:avLst/>
          </a:prstGeom>
          <a:noFill/>
        </p:spPr>
      </p:pic>
      <p:pic>
        <p:nvPicPr>
          <p:cNvPr id="5" name="Picture 5" descr="images 2"/>
          <p:cNvPicPr>
            <a:picLocks noChangeAspect="1" noChangeArrowheads="1"/>
          </p:cNvPicPr>
          <p:nvPr/>
        </p:nvPicPr>
        <p:blipFill>
          <a:blip r:embed="rId3" cstate="print"/>
          <a:srcRect/>
          <a:stretch>
            <a:fillRect/>
          </a:stretch>
        </p:blipFill>
        <p:spPr bwMode="auto">
          <a:xfrm>
            <a:off x="6316362" y="1752600"/>
            <a:ext cx="2827638" cy="2333625"/>
          </a:xfrm>
          <a:prstGeom prst="rect">
            <a:avLst/>
          </a:prstGeom>
          <a:noFill/>
        </p:spPr>
      </p:pic>
      <p:pic>
        <p:nvPicPr>
          <p:cNvPr id="7" name="Picture 7" descr="images"/>
          <p:cNvPicPr>
            <a:picLocks noChangeAspect="1" noChangeArrowheads="1"/>
          </p:cNvPicPr>
          <p:nvPr/>
        </p:nvPicPr>
        <p:blipFill>
          <a:blip r:embed="rId4" cstate="print"/>
          <a:srcRect/>
          <a:stretch>
            <a:fillRect/>
          </a:stretch>
        </p:blipFill>
        <p:spPr bwMode="auto">
          <a:xfrm>
            <a:off x="6324600" y="4291028"/>
            <a:ext cx="2819400" cy="2566972"/>
          </a:xfrm>
          <a:prstGeom prst="rect">
            <a:avLst/>
          </a:prstGeom>
          <a:noFill/>
        </p:spPr>
      </p:pic>
    </p:spTree>
    <p:extLst>
      <p:ext uri="{BB962C8B-B14F-4D97-AF65-F5344CB8AC3E}">
        <p14:creationId xmlns:p14="http://schemas.microsoft.com/office/powerpoint/2010/main" val="33568017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29318" y="548680"/>
            <a:ext cx="6957482" cy="868958"/>
          </a:xfrm>
        </p:spPr>
        <p:txBody>
          <a:bodyPr>
            <a:normAutofit fontScale="90000"/>
          </a:bodyPr>
          <a:lstStyle/>
          <a:p>
            <a:r>
              <a:rPr lang="ru-RU" dirty="0" smtClean="0"/>
              <a:t>ОБСЛЕДОВАНИЕ БОЛЬНЫХ С ПАТОЛОГИЕЙ ВНЧС</a:t>
            </a:r>
            <a:br>
              <a:rPr lang="ru-RU" dirty="0" smtClean="0"/>
            </a:br>
            <a:endParaRPr lang="ru-RU" dirty="0"/>
          </a:p>
        </p:txBody>
      </p:sp>
      <p:sp>
        <p:nvSpPr>
          <p:cNvPr id="3" name="Объект 2"/>
          <p:cNvSpPr>
            <a:spLocks noGrp="1"/>
          </p:cNvSpPr>
          <p:nvPr>
            <p:ph idx="1"/>
          </p:nvPr>
        </p:nvSpPr>
        <p:spPr>
          <a:xfrm>
            <a:off x="4088457" y="3645024"/>
            <a:ext cx="5055543" cy="3212976"/>
          </a:xfrm>
        </p:spPr>
        <p:txBody>
          <a:bodyPr>
            <a:normAutofit fontScale="47500" lnSpcReduction="20000"/>
          </a:bodyPr>
          <a:lstStyle/>
          <a:p>
            <a:pPr marL="0" indent="0">
              <a:buNone/>
            </a:pPr>
            <a:r>
              <a:rPr lang="ru-RU" dirty="0" smtClean="0"/>
              <a:t>3</a:t>
            </a:r>
            <a:r>
              <a:rPr lang="ru-RU" dirty="0"/>
              <a:t>. </a:t>
            </a:r>
            <a:r>
              <a:rPr lang="ru-RU" dirty="0" err="1"/>
              <a:t>Аускультативные</a:t>
            </a:r>
            <a:r>
              <a:rPr lang="ru-RU" dirty="0"/>
              <a:t> признаки</a:t>
            </a:r>
            <a:r>
              <a:rPr lang="ru-RU" dirty="0" smtClean="0"/>
              <a:t>.</a:t>
            </a:r>
          </a:p>
          <a:p>
            <a:pPr marL="0" indent="0">
              <a:buNone/>
            </a:pPr>
            <a:r>
              <a:rPr lang="ru-RU" dirty="0"/>
              <a:t>Аускультация сустава. Проводится с помощью </a:t>
            </a:r>
            <a:r>
              <a:rPr lang="ru-RU" dirty="0" smtClean="0"/>
              <a:t>фонендоскопа. </a:t>
            </a:r>
            <a:r>
              <a:rPr lang="ru-RU" dirty="0"/>
              <a:t>Необходимо проводить сравнительную аускультацию  обеих суставов. В норме суставы издают одинаковые нежные </a:t>
            </a:r>
            <a:r>
              <a:rPr lang="ru-RU" dirty="0" smtClean="0"/>
              <a:t>звуки. </a:t>
            </a:r>
          </a:p>
          <a:p>
            <a:pPr marL="0" indent="0">
              <a:buNone/>
            </a:pPr>
            <a:r>
              <a:rPr lang="ru-RU" dirty="0" smtClean="0"/>
              <a:t>При </a:t>
            </a:r>
            <a:r>
              <a:rPr lang="ru-RU" dirty="0"/>
              <a:t>патологии сустава определяются  крепитация, хруст и щелканье.</a:t>
            </a:r>
            <a:r>
              <a:rPr lang="ru-RU" i="1" dirty="0"/>
              <a:t> </a:t>
            </a:r>
            <a:endParaRPr lang="ru-RU" dirty="0"/>
          </a:p>
          <a:p>
            <a:pPr marL="0" indent="0">
              <a:buNone/>
            </a:pPr>
            <a:r>
              <a:rPr lang="ru-RU" dirty="0" smtClean="0"/>
              <a:t>щелчки </a:t>
            </a:r>
            <a:r>
              <a:rPr lang="ru-RU" dirty="0"/>
              <a:t>(при нарушениях координированных движений между суставной головкой и  суставным диском при внутренних нарушениях),</a:t>
            </a:r>
          </a:p>
          <a:p>
            <a:pPr marL="0" lvl="0" indent="0">
              <a:buNone/>
            </a:pPr>
            <a:r>
              <a:rPr lang="ru-RU" dirty="0"/>
              <a:t>хруст (связан с деформацией суставных поверхностей, уменьшением количества суставной жидкости),</a:t>
            </a:r>
          </a:p>
          <a:p>
            <a:pPr marL="0" lvl="0" indent="0">
              <a:buNone/>
            </a:pPr>
            <a:r>
              <a:rPr lang="ru-RU" dirty="0"/>
              <a:t>шум трения (связан с уменьшением количества суставной жидкости).</a:t>
            </a:r>
          </a:p>
          <a:p>
            <a:pPr marL="0" indent="0">
              <a:buNone/>
            </a:pPr>
            <a:endParaRPr lang="ru-RU"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25" y="116631"/>
            <a:ext cx="1761143" cy="3810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926797"/>
            <a:ext cx="4088457" cy="2931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1849016" y="1052736"/>
            <a:ext cx="7056784" cy="2308324"/>
          </a:xfrm>
          <a:prstGeom prst="rect">
            <a:avLst/>
          </a:prstGeom>
        </p:spPr>
        <p:txBody>
          <a:bodyPr wrap="square">
            <a:spAutoFit/>
          </a:bodyPr>
          <a:lstStyle/>
          <a:p>
            <a:r>
              <a:rPr lang="ru-RU" dirty="0"/>
              <a:t>2. Ограничение подвижности нижней челюсти.</a:t>
            </a:r>
          </a:p>
          <a:p>
            <a:r>
              <a:rPr lang="ru-RU" i="1" dirty="0"/>
              <a:t>Причины:</a:t>
            </a:r>
            <a:endParaRPr lang="ru-RU" dirty="0"/>
          </a:p>
          <a:p>
            <a:pPr lvl="0"/>
            <a:r>
              <a:rPr lang="ru-RU" dirty="0"/>
              <a:t>боль (рефлекторная контрактура жевательных мышц при острой травме сустава, артрите);</a:t>
            </a:r>
          </a:p>
          <a:p>
            <a:pPr lvl="0"/>
            <a:r>
              <a:rPr lang="ru-RU" dirty="0"/>
              <a:t>механическое препятствие при внутренних нарушениях в суставе (</a:t>
            </a:r>
            <a:r>
              <a:rPr lang="ru-RU" dirty="0" err="1"/>
              <a:t>невправляемый</a:t>
            </a:r>
            <a:r>
              <a:rPr lang="ru-RU" dirty="0"/>
              <a:t> вывих суставного диска, его деформация);</a:t>
            </a:r>
          </a:p>
          <a:p>
            <a:pPr lvl="0"/>
            <a:r>
              <a:rPr lang="ru-RU" dirty="0"/>
              <a:t>деформация суставной головки, суставного бугорка при системных заболеваниях, артрозах и артритах.</a:t>
            </a:r>
          </a:p>
        </p:txBody>
      </p:sp>
    </p:spTree>
    <p:extLst>
      <p:ext uri="{BB962C8B-B14F-4D97-AF65-F5344CB8AC3E}">
        <p14:creationId xmlns:p14="http://schemas.microsoft.com/office/powerpoint/2010/main" val="17172374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961924" y="692696"/>
            <a:ext cx="6208096" cy="5976664"/>
          </a:xfrm>
        </p:spPr>
        <p:txBody>
          <a:bodyPr>
            <a:noAutofit/>
          </a:bodyPr>
          <a:lstStyle/>
          <a:p>
            <a:pPr marL="0" indent="0">
              <a:buNone/>
            </a:pPr>
            <a:r>
              <a:rPr lang="ru-RU" sz="1800" i="1" dirty="0"/>
              <a:t>Анамнез заболевания. </a:t>
            </a:r>
            <a:r>
              <a:rPr lang="ru-RU" sz="1800" dirty="0"/>
              <a:t>Как давно появились признаки заболевания, с чем они связаны, проводилось ли лечение и его эффективность. </a:t>
            </a:r>
          </a:p>
          <a:p>
            <a:pPr marL="0" indent="0">
              <a:buNone/>
            </a:pPr>
            <a:r>
              <a:rPr lang="ru-RU" sz="1800" i="1" dirty="0"/>
              <a:t>Анамнез жизни.</a:t>
            </a:r>
            <a:r>
              <a:rPr lang="ru-RU" sz="1800" dirty="0"/>
              <a:t> Выясняется наличие системных заболеваний, проявляющихся патологией суставов.</a:t>
            </a:r>
          </a:p>
          <a:p>
            <a:pPr marL="0" indent="0">
              <a:buNone/>
            </a:pPr>
            <a:r>
              <a:rPr lang="ru-RU" sz="1800" i="1" dirty="0"/>
              <a:t>Методы объективного исследования.</a:t>
            </a:r>
            <a:endParaRPr lang="ru-RU" sz="1800" dirty="0"/>
          </a:p>
          <a:p>
            <a:pPr marL="0" lvl="0" indent="0">
              <a:buNone/>
            </a:pPr>
            <a:r>
              <a:rPr lang="ru-RU" sz="1800" dirty="0"/>
              <a:t>Антропометрическое исследование. Определяется симметричность лица, соответствие верхнего, среднего и нижнего отделов.</a:t>
            </a:r>
          </a:p>
          <a:p>
            <a:pPr marL="0" lvl="0" indent="0">
              <a:buNone/>
            </a:pPr>
            <a:r>
              <a:rPr lang="ru-RU" sz="1800" dirty="0"/>
              <a:t>Оценка прикуса. Проводится при осмотре полости рта, на  моделях </a:t>
            </a:r>
            <a:r>
              <a:rPr lang="ru-RU" sz="1800" dirty="0" smtClean="0"/>
              <a:t>челюстей. Пальпация </a:t>
            </a:r>
            <a:r>
              <a:rPr lang="ru-RU" sz="1800" dirty="0"/>
              <a:t>сустава и жевательных мышц. Пальпация сустава проводится кпереди </a:t>
            </a:r>
            <a:r>
              <a:rPr lang="ru-RU" sz="1800" dirty="0" err="1"/>
              <a:t>козелка</a:t>
            </a:r>
            <a:r>
              <a:rPr lang="ru-RU" sz="1800" dirty="0"/>
              <a:t> уха или в области наружного </a:t>
            </a:r>
            <a:r>
              <a:rPr lang="ru-RU" sz="1800" dirty="0" smtClean="0"/>
              <a:t>слухового. </a:t>
            </a:r>
          </a:p>
          <a:p>
            <a:pPr marL="0" lvl="0" indent="0">
              <a:buNone/>
            </a:pPr>
            <a:r>
              <a:rPr lang="ru-RU" sz="1800" dirty="0" smtClean="0"/>
              <a:t>При </a:t>
            </a:r>
            <a:r>
              <a:rPr lang="ru-RU" sz="1800" dirty="0"/>
              <a:t>пальпации жевательных мышц определяется их эластичность, напряжение и болевые точки.</a:t>
            </a:r>
          </a:p>
          <a:p>
            <a:pPr marL="0" lvl="0" indent="0">
              <a:buNone/>
            </a:pPr>
            <a:r>
              <a:rPr lang="ru-RU" sz="1800" dirty="0"/>
              <a:t>Определение объема движений. Максимальное открывание рта в норме – 40-50мм</a:t>
            </a:r>
            <a:r>
              <a:rPr lang="ru-RU" sz="1800" dirty="0" smtClean="0"/>
              <a:t>.</a:t>
            </a:r>
            <a:endParaRPr lang="ru-RU" sz="1800" dirty="0"/>
          </a:p>
        </p:txBody>
      </p:sp>
      <p:sp>
        <p:nvSpPr>
          <p:cNvPr id="4" name="Прямоугольник 3"/>
          <p:cNvSpPr/>
          <p:nvPr/>
        </p:nvSpPr>
        <p:spPr>
          <a:xfrm>
            <a:off x="0" y="595"/>
            <a:ext cx="8964488" cy="523220"/>
          </a:xfrm>
          <a:prstGeom prst="rect">
            <a:avLst/>
          </a:prstGeom>
        </p:spPr>
        <p:txBody>
          <a:bodyPr wrap="square">
            <a:spAutoFit/>
          </a:bodyPr>
          <a:lstStyle/>
          <a:p>
            <a:r>
              <a:rPr lang="ru-RU" sz="2800" dirty="0"/>
              <a:t>ОБСЛЕДОВАНИЕ БОЛЬНЫХ С ПАТОЛОГИЕЙ ВНЧС</a:t>
            </a:r>
          </a:p>
        </p:txBody>
      </p:sp>
      <p:pic>
        <p:nvPicPr>
          <p:cNvPr id="5" name="Picture 5" descr="9.jpg"/>
          <p:cNvPicPr>
            <a:picLocks noChangeAspect="1"/>
          </p:cNvPicPr>
          <p:nvPr/>
        </p:nvPicPr>
        <p:blipFill>
          <a:blip r:embed="rId2" cstate="print"/>
          <a:stretch>
            <a:fillRect/>
          </a:stretch>
        </p:blipFill>
        <p:spPr>
          <a:xfrm>
            <a:off x="9500" y="2642001"/>
            <a:ext cx="2929372" cy="2119356"/>
          </a:xfrm>
          <a:prstGeom prst="rect">
            <a:avLst/>
          </a:prstGeom>
          <a:noFill/>
          <a:ln>
            <a:noFill/>
          </a:ln>
        </p:spPr>
      </p:pic>
      <p:pic>
        <p:nvPicPr>
          <p:cNvPr id="6" name="Picture 4" descr="8.jpg"/>
          <p:cNvPicPr>
            <a:picLocks noChangeAspect="1"/>
          </p:cNvPicPr>
          <p:nvPr/>
        </p:nvPicPr>
        <p:blipFill>
          <a:blip r:embed="rId3" cstate="print"/>
          <a:stretch>
            <a:fillRect/>
          </a:stretch>
        </p:blipFill>
        <p:spPr>
          <a:xfrm>
            <a:off x="0" y="4761357"/>
            <a:ext cx="2961924" cy="2096643"/>
          </a:xfrm>
          <a:prstGeom prst="rect">
            <a:avLst/>
          </a:prstGeom>
          <a:noFill/>
          <a:ln>
            <a:noFill/>
          </a:ln>
        </p:spPr>
      </p:pic>
      <p:pic>
        <p:nvPicPr>
          <p:cNvPr id="7" name="Picture 5" descr="images8"/>
          <p:cNvPicPr>
            <a:picLocks noChangeAspect="1" noChangeArrowheads="1"/>
          </p:cNvPicPr>
          <p:nvPr/>
        </p:nvPicPr>
        <p:blipFill>
          <a:blip r:embed="rId4" cstate="print"/>
          <a:srcRect/>
          <a:stretch>
            <a:fillRect/>
          </a:stretch>
        </p:blipFill>
        <p:spPr bwMode="auto">
          <a:xfrm>
            <a:off x="9500" y="570249"/>
            <a:ext cx="2929372" cy="2049800"/>
          </a:xfrm>
          <a:prstGeom prst="rect">
            <a:avLst/>
          </a:prstGeom>
          <a:noFill/>
          <a:ln w="9525">
            <a:noFill/>
            <a:miter lim="800000"/>
            <a:headEnd/>
            <a:tailEnd/>
          </a:ln>
        </p:spPr>
      </p:pic>
    </p:spTree>
    <p:extLst>
      <p:ext uri="{BB962C8B-B14F-4D97-AF65-F5344CB8AC3E}">
        <p14:creationId xmlns:p14="http://schemas.microsoft.com/office/powerpoint/2010/main" val="15131999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764705"/>
            <a:ext cx="8229600" cy="2304255"/>
          </a:xfrm>
        </p:spPr>
        <p:txBody>
          <a:bodyPr>
            <a:normAutofit fontScale="70000" lnSpcReduction="20000"/>
          </a:bodyPr>
          <a:lstStyle/>
          <a:p>
            <a:pPr marL="0" indent="0">
              <a:buNone/>
            </a:pPr>
            <a:r>
              <a:rPr lang="ru-RU" b="1" i="1" dirty="0"/>
              <a:t>Лабораторные исследования:</a:t>
            </a:r>
            <a:endParaRPr lang="ru-RU" b="1" dirty="0"/>
          </a:p>
          <a:p>
            <a:pPr marL="0" lvl="0" indent="0">
              <a:buNone/>
            </a:pPr>
            <a:r>
              <a:rPr lang="ru-RU" dirty="0"/>
              <a:t>Клинические, биохимические исследования, оценка системы иммунитета.</a:t>
            </a:r>
          </a:p>
          <a:p>
            <a:pPr marL="0" lvl="0" indent="0">
              <a:buNone/>
            </a:pPr>
            <a:r>
              <a:rPr lang="ru-RU" dirty="0"/>
              <a:t>Качественный состав синовиальной жидкости. </a:t>
            </a:r>
            <a:endParaRPr lang="ru-RU" dirty="0" smtClean="0"/>
          </a:p>
          <a:p>
            <a:pPr marL="0" lvl="0" indent="0">
              <a:buNone/>
            </a:pPr>
            <a:r>
              <a:rPr lang="ru-RU" dirty="0" smtClean="0"/>
              <a:t>Гистологическое </a:t>
            </a:r>
            <a:r>
              <a:rPr lang="ru-RU" dirty="0"/>
              <a:t>исследование биоптата синовиальной оболочки. </a:t>
            </a:r>
          </a:p>
          <a:p>
            <a:pPr marL="0" lvl="0" indent="0">
              <a:buNone/>
            </a:pPr>
            <a:r>
              <a:rPr lang="ru-RU" dirty="0"/>
              <a:t>Бактериологическое исследование синовиальной жидкости (при инфекционных артритах). </a:t>
            </a:r>
          </a:p>
          <a:p>
            <a:pPr marL="0" indent="0">
              <a:buNone/>
            </a:pPr>
            <a:endParaRPr lang="ru-RU" dirty="0"/>
          </a:p>
        </p:txBody>
      </p:sp>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50000"/>
          <a:stretch/>
        </p:blipFill>
        <p:spPr bwMode="auto">
          <a:xfrm>
            <a:off x="5091360" y="3284984"/>
            <a:ext cx="4140200" cy="213735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5732639"/>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4800</TotalTime>
  <Words>5262</Words>
  <Application>Microsoft Office PowerPoint</Application>
  <PresentationFormat>Экран (4:3)</PresentationFormat>
  <Paragraphs>405</Paragraphs>
  <Slides>46</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46</vt:i4>
      </vt:variant>
    </vt:vector>
  </HeadingPairs>
  <TitlesOfParts>
    <vt:vector size="50" baseType="lpstr">
      <vt:lpstr>Arial</vt:lpstr>
      <vt:lpstr>Calibri</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ОБСЛЕДОВАНИЕ БОЛЬНЫХ С ПАТОЛОГИЕЙ ВНЧС </vt:lpstr>
      <vt:lpstr>ОБСЛЕДОВАНИЕ БОЛЬНЫХ С ПАТОЛОГИЕЙ ВНЧС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АРТРОПАТИИ </vt:lpstr>
      <vt:lpstr>Презентация PowerPoint</vt:lpstr>
      <vt:lpstr>Презентация PowerPoint</vt:lpstr>
      <vt:lpstr>Презентация PowerPoint</vt:lpstr>
      <vt:lpstr>Презентация PowerPoint</vt:lpstr>
      <vt:lpstr>ВЫВИХИ ВИСОЧНО - НИЖНЕЧЕЛЮСТНОГО СУСТАВА </vt:lpstr>
      <vt:lpstr>Презентация PowerPoint</vt:lpstr>
      <vt:lpstr>Презентация PowerPoint</vt:lpstr>
      <vt:lpstr>Презентация PowerPoint</vt:lpstr>
      <vt:lpstr>Презентация PowerPoint</vt:lpstr>
      <vt:lpstr>Презентация PowerPoint</vt:lpstr>
      <vt:lpstr>АНКИЛОЗ ВИСОЧНО-НИЖНЕЧЕЛЮСТНЫХ СУСТАВОВ</vt:lpstr>
      <vt:lpstr>Презентация PowerPoint</vt:lpstr>
      <vt:lpstr>Презентация PowerPoint</vt:lpstr>
      <vt:lpstr>Презентация PowerPoint</vt:lpstr>
      <vt:lpstr>Презентация PowerPoint</vt:lpstr>
      <vt:lpstr>Болевой синдром дисфункции ВНЧС</vt:lpstr>
      <vt:lpstr>Презентация PowerPoint</vt:lpstr>
      <vt:lpstr>Контрактура нижней челюсти</vt:lpstr>
      <vt:lpstr>Презентация PowerPoint</vt:lpstr>
      <vt:lpstr>Презентация PowerPoint</vt:lpstr>
      <vt:lpstr>Презентация PowerPoint</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АРТРИТЫ И АРТРОЗЫ ВИСОЧНО-НИЖНЕЧЕЛЮСТНОГО СУСТАВА</dc:title>
  <dc:creator>www.MRMARKER.ru</dc:creator>
  <cp:lastModifiedBy>Пользователь Windows</cp:lastModifiedBy>
  <cp:revision>49</cp:revision>
  <dcterms:created xsi:type="dcterms:W3CDTF">2013-04-27T09:33:09Z</dcterms:created>
  <dcterms:modified xsi:type="dcterms:W3CDTF">2023-03-20T09:43:42Z</dcterms:modified>
</cp:coreProperties>
</file>