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0" r:id="rId7"/>
    <p:sldId id="261" r:id="rId8"/>
    <p:sldId id="262" r:id="rId9"/>
    <p:sldId id="264" r:id="rId10"/>
    <p:sldId id="266" r:id="rId11"/>
    <p:sldId id="267" r:id="rId12"/>
    <p:sldId id="268" r:id="rId13"/>
    <p:sldId id="265" r:id="rId14"/>
    <p:sldId id="271" r:id="rId15"/>
    <p:sldId id="272" r:id="rId16"/>
    <p:sldId id="273" r:id="rId17"/>
    <p:sldId id="270" r:id="rId18"/>
    <p:sldId id="274" r:id="rId19"/>
    <p:sldId id="269" r:id="rId20"/>
    <p:sldId id="276" r:id="rId21"/>
    <p:sldId id="275" r:id="rId22"/>
    <p:sldId id="277" r:id="rId23"/>
    <p:sldId id="278" r:id="rId24"/>
    <p:sldId id="279" r:id="rId25"/>
    <p:sldId id="280" r:id="rId26"/>
    <p:sldId id="286" r:id="rId27"/>
    <p:sldId id="289" r:id="rId28"/>
    <p:sldId id="290" r:id="rId29"/>
    <p:sldId id="291" r:id="rId30"/>
    <p:sldId id="292" r:id="rId31"/>
    <p:sldId id="287" r:id="rId32"/>
    <p:sldId id="288" r:id="rId33"/>
    <p:sldId id="28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3/20/2023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2800" dirty="0" smtClean="0"/>
              <a:t>Виды зубочелюстных и челюстных протезов. </a:t>
            </a:r>
            <a:endParaRPr lang="ru-RU" sz="2800" dirty="0"/>
          </a:p>
        </p:txBody>
      </p:sp>
      <p:sp>
        <p:nvSpPr>
          <p:cNvPr id="3" name="Подзаголовок 2"/>
          <p:cNvSpPr>
            <a:spLocks noGrp="1"/>
          </p:cNvSpPr>
          <p:nvPr>
            <p:ph type="subTitle" idx="1"/>
          </p:nvPr>
        </p:nvSpPr>
        <p:spPr>
          <a:xfrm>
            <a:off x="1860427" y="7212808"/>
            <a:ext cx="8689976" cy="1371599"/>
          </a:xfrm>
        </p:spPr>
        <p:txBody>
          <a:bodyPr/>
          <a:lstStyle/>
          <a:p>
            <a:endParaRPr lang="ru-RU" dirty="0"/>
          </a:p>
        </p:txBody>
      </p:sp>
    </p:spTree>
    <p:extLst>
      <p:ext uri="{BB962C8B-B14F-4D97-AF65-F5344CB8AC3E}">
        <p14:creationId xmlns:p14="http://schemas.microsoft.com/office/powerpoint/2010/main" val="3293117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 y="1"/>
            <a:ext cx="8608541" cy="6858000"/>
          </a:xfrm>
        </p:spPr>
        <p:txBody>
          <a:bodyPr>
            <a:normAutofit fontScale="92500" lnSpcReduction="10000"/>
          </a:bodyPr>
          <a:lstStyle/>
          <a:p>
            <a:pPr marL="0" indent="0">
              <a:buNone/>
            </a:pPr>
            <a:r>
              <a:rPr lang="ru-RU" u="sng" dirty="0" smtClean="0"/>
              <a:t>1. Гладкая </a:t>
            </a:r>
            <a:r>
              <a:rPr lang="ru-RU" u="sng" dirty="0"/>
              <a:t>шина-скоба</a:t>
            </a:r>
            <a:r>
              <a:rPr lang="ru-RU" b="1" dirty="0"/>
              <a:t> </a:t>
            </a:r>
            <a:r>
              <a:rPr lang="ru-RU" dirty="0"/>
              <a:t>может быть использована для лечения переломов нижней челюсти при условии, что на большем отломке находится не менее 4, а на меньшем – не менее 2 устойчивых зубов. При этом зубы, находящиеся в щели перелома в расчет не берутся</a:t>
            </a:r>
            <a:r>
              <a:rPr lang="ru-RU" dirty="0" smtClean="0"/>
              <a:t>.</a:t>
            </a:r>
          </a:p>
          <a:p>
            <a:r>
              <a:rPr lang="ru-RU" b="1" u="sng" dirty="0"/>
              <a:t>Показания к применению:</a:t>
            </a:r>
            <a:endParaRPr lang="ru-RU" b="1" dirty="0"/>
          </a:p>
          <a:p>
            <a:pPr lvl="0"/>
            <a:r>
              <a:rPr lang="ru-RU" dirty="0"/>
              <a:t>односторонний линейный перелом нижней челюсти, расположенный в пределах зубного ряда, без смещения или с легко вправимыми отломками в пределах фронтальной группы зубов;</a:t>
            </a:r>
          </a:p>
          <a:p>
            <a:pPr lvl="0"/>
            <a:r>
              <a:rPr lang="ru-RU" dirty="0"/>
              <a:t>переломы альвеолярной части нижней челюсти и альвеолярного отростка верхней челюсти;</a:t>
            </a:r>
          </a:p>
          <a:p>
            <a:pPr lvl="0"/>
            <a:r>
              <a:rPr lang="ru-RU" dirty="0"/>
              <a:t>переломы и вывихи зубов, когда с двух сторон на неповрежденных участках челюсти имеются устойчивые зубы;</a:t>
            </a:r>
          </a:p>
          <a:p>
            <a:pPr lvl="0"/>
            <a:r>
              <a:rPr lang="ru-RU" dirty="0" err="1"/>
              <a:t>шинирование</a:t>
            </a:r>
            <a:r>
              <a:rPr lang="ru-RU" dirty="0"/>
              <a:t> зубов при остром </a:t>
            </a:r>
            <a:r>
              <a:rPr lang="ru-RU" dirty="0" err="1"/>
              <a:t>одонтогенном</a:t>
            </a:r>
            <a:r>
              <a:rPr lang="ru-RU" dirty="0"/>
              <a:t> остеомиелите и пародонтите.</a:t>
            </a:r>
          </a:p>
          <a:p>
            <a:pPr lvl="0"/>
            <a:r>
              <a:rPr lang="ru-RU" dirty="0"/>
              <a:t>для профилактики патологического перелома нижней челюсти, перед проведением операций </a:t>
            </a:r>
            <a:r>
              <a:rPr lang="ru-RU" dirty="0" err="1"/>
              <a:t>секвестрэктомии</a:t>
            </a:r>
            <a:r>
              <a:rPr lang="ru-RU" dirty="0"/>
              <a:t>, </a:t>
            </a:r>
            <a:r>
              <a:rPr lang="ru-RU" dirty="0" err="1"/>
              <a:t>цистэктомии</a:t>
            </a:r>
            <a:r>
              <a:rPr lang="ru-RU" dirty="0"/>
              <a:t>, </a:t>
            </a:r>
            <a:r>
              <a:rPr lang="ru-RU" dirty="0" err="1"/>
              <a:t>цистотомии</a:t>
            </a:r>
            <a:r>
              <a:rPr lang="ru-RU" dirty="0"/>
              <a:t>, резекции  части челюсти и др.;</a:t>
            </a:r>
          </a:p>
          <a:p>
            <a:pPr lvl="0"/>
            <a:r>
              <a:rPr lang="ru-RU" dirty="0"/>
              <a:t>неполные переломы (трещины) нижней челюсти.</a:t>
            </a:r>
          </a:p>
          <a:p>
            <a:endParaRPr lang="ru-RU" dirty="0"/>
          </a:p>
        </p:txBody>
      </p:sp>
      <p:pic>
        <p:nvPicPr>
          <p:cNvPr id="5122" name="Picture 2" descr="Тигерштедт%20скоба"/>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8608541" y="1596177"/>
            <a:ext cx="3583458" cy="31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18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 y="1"/>
            <a:ext cx="8608541" cy="6858000"/>
          </a:xfrm>
        </p:spPr>
        <p:txBody>
          <a:bodyPr>
            <a:normAutofit fontScale="85000" lnSpcReduction="10000"/>
          </a:bodyPr>
          <a:lstStyle/>
          <a:p>
            <a:pPr marL="0" indent="0">
              <a:buNone/>
            </a:pPr>
            <a:r>
              <a:rPr lang="ru-RU" dirty="0" smtClean="0"/>
              <a:t>2. Шина </a:t>
            </a:r>
            <a:r>
              <a:rPr lang="ru-RU" dirty="0"/>
              <a:t>с распорочным изгибом в области дефекта зубного ряда</a:t>
            </a:r>
            <a:r>
              <a:rPr lang="ru-RU" dirty="0" smtClean="0"/>
              <a:t>.</a:t>
            </a:r>
          </a:p>
          <a:p>
            <a:r>
              <a:rPr lang="ru-RU" u="sng" dirty="0"/>
              <a:t>Показания к применению:</a:t>
            </a:r>
            <a:endParaRPr lang="ru-RU" dirty="0"/>
          </a:p>
          <a:p>
            <a:r>
              <a:rPr lang="ru-RU" dirty="0"/>
              <a:t>Односторонний перелом нижней челюсти без смещения или с легко вправимыми отломками, если щель  перелома проходит через альвеолярную часть, лишенную </a:t>
            </a:r>
            <a:r>
              <a:rPr lang="ru-RU" dirty="0" smtClean="0"/>
              <a:t>зубов</a:t>
            </a:r>
          </a:p>
          <a:p>
            <a:endParaRPr lang="ru-RU" dirty="0"/>
          </a:p>
          <a:p>
            <a:pPr marL="0" indent="0">
              <a:buNone/>
            </a:pPr>
            <a:r>
              <a:rPr lang="ru-RU" u="sng" dirty="0" smtClean="0"/>
              <a:t>3. Шина </a:t>
            </a:r>
            <a:r>
              <a:rPr lang="ru-RU" u="sng" dirty="0"/>
              <a:t>с зацепными петлями.</a:t>
            </a:r>
            <a:endParaRPr lang="ru-RU" dirty="0"/>
          </a:p>
          <a:p>
            <a:r>
              <a:rPr lang="ru-RU" u="sng" dirty="0"/>
              <a:t>Показания к применению:</a:t>
            </a:r>
            <a:endParaRPr lang="ru-RU" dirty="0"/>
          </a:p>
          <a:p>
            <a:pPr lvl="0"/>
            <a:r>
              <a:rPr lang="ru-RU" dirty="0"/>
              <a:t>переломы нижней челюсти за пределами зубного ряда;</a:t>
            </a:r>
          </a:p>
          <a:p>
            <a:pPr lvl="0"/>
            <a:r>
              <a:rPr lang="ru-RU" dirty="0"/>
              <a:t>переломы нижней челюсти в пределах зубного ряда при наличии на большем отломке 4-х, а меньшем – 2-х устойчивых зубов;</a:t>
            </a:r>
          </a:p>
          <a:p>
            <a:pPr lvl="0"/>
            <a:r>
              <a:rPr lang="ru-RU" dirty="0"/>
              <a:t>переломы нижней челюсти с трудно вправимыми отломками, требующими вытяжения;</a:t>
            </a:r>
          </a:p>
          <a:p>
            <a:pPr lvl="0"/>
            <a:r>
              <a:rPr lang="ru-RU" dirty="0"/>
              <a:t>двусторонние, двойные и множественные переломы нижней челюсти;</a:t>
            </a:r>
          </a:p>
          <a:p>
            <a:pPr lvl="0"/>
            <a:r>
              <a:rPr lang="ru-RU" dirty="0"/>
              <a:t>перелом верхней челюсти (с обязательным использованием подбородочной пращи);</a:t>
            </a:r>
          </a:p>
          <a:p>
            <a:pPr lvl="0"/>
            <a:r>
              <a:rPr lang="ru-RU" dirty="0"/>
              <a:t>одновременные переломы верхней челюсти и нижней челюсти (дополняется подбородочной пращей).</a:t>
            </a:r>
          </a:p>
          <a:p>
            <a:endParaRPr lang="ru-RU" dirty="0"/>
          </a:p>
        </p:txBody>
      </p:sp>
      <p:sp>
        <p:nvSpPr>
          <p:cNvPr id="4" name="Объект 2"/>
          <p:cNvSpPr txBox="1">
            <a:spLocks/>
          </p:cNvSpPr>
          <p:nvPr/>
        </p:nvSpPr>
        <p:spPr>
          <a:xfrm>
            <a:off x="0" y="0"/>
            <a:ext cx="8608541" cy="6858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endParaRPr lang="ru-RU" dirty="0"/>
          </a:p>
        </p:txBody>
      </p:sp>
      <p:pic>
        <p:nvPicPr>
          <p:cNvPr id="6146" name="Picture 2" descr="Тигерштедт%20с%20распо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281" y="0"/>
            <a:ext cx="3445720" cy="271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Тигерштедт%20с%20зацепн"/>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8746281" y="3061000"/>
            <a:ext cx="3453540" cy="259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061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 y="1"/>
            <a:ext cx="8608541" cy="6858000"/>
          </a:xfrm>
        </p:spPr>
        <p:txBody>
          <a:bodyPr>
            <a:normAutofit/>
          </a:bodyPr>
          <a:lstStyle/>
          <a:p>
            <a:pPr marL="0" indent="0">
              <a:buNone/>
            </a:pPr>
            <a:r>
              <a:rPr lang="ru-RU" u="sng" dirty="0" smtClean="0"/>
              <a:t>4. Шина </a:t>
            </a:r>
            <a:r>
              <a:rPr lang="ru-RU" u="sng" dirty="0"/>
              <a:t>с наклонной плоскостью.</a:t>
            </a:r>
            <a:endParaRPr lang="ru-RU" dirty="0"/>
          </a:p>
          <a:p>
            <a:r>
              <a:rPr lang="ru-RU" u="sng" dirty="0"/>
              <a:t>Показания к применению: </a:t>
            </a:r>
            <a:endParaRPr lang="ru-RU" dirty="0"/>
          </a:p>
          <a:p>
            <a:pPr lvl="0"/>
            <a:r>
              <a:rPr lang="ru-RU" dirty="0"/>
              <a:t>при значительных дефектах нижней челюсти  в результате травматического остеомиелита, огнестрельного ранения или после операций по поводу резекций. Предотвращает смещение отломка в сторону полости рта, устанавливая его в правильном артикуляционном соотношении с противоположным зубным рядом. </a:t>
            </a:r>
            <a:endParaRPr lang="ru-RU" dirty="0" smtClean="0"/>
          </a:p>
          <a:p>
            <a:pPr lvl="0"/>
            <a:r>
              <a:rPr lang="ru-RU" dirty="0"/>
              <a:t>переломы в области восходящей ветви.</a:t>
            </a:r>
          </a:p>
          <a:p>
            <a:pPr marL="0" indent="0">
              <a:buNone/>
            </a:pPr>
            <a:endParaRPr lang="ru-RU" dirty="0" smtClean="0"/>
          </a:p>
          <a:p>
            <a:pPr marL="0" indent="0">
              <a:buNone/>
            </a:pPr>
            <a:r>
              <a:rPr lang="ru-RU" u="sng" dirty="0" smtClean="0"/>
              <a:t>5. Шина </a:t>
            </a:r>
            <a:r>
              <a:rPr lang="ru-RU" u="sng" dirty="0"/>
              <a:t>с удерживающей плоскостью.</a:t>
            </a:r>
            <a:endParaRPr lang="ru-RU" dirty="0"/>
          </a:p>
          <a:p>
            <a:r>
              <a:rPr lang="ru-RU" u="sng" dirty="0" smtClean="0"/>
              <a:t>Показания </a:t>
            </a:r>
            <a:r>
              <a:rPr lang="ru-RU" u="sng" dirty="0"/>
              <a:t>к применению:</a:t>
            </a:r>
            <a:r>
              <a:rPr lang="ru-RU" dirty="0"/>
              <a:t> на верхнюю челюсть для удержания тампонов, лоскутов мягких тканей неба при повреждениях или в послеоперационный период.</a:t>
            </a:r>
          </a:p>
          <a:p>
            <a:endParaRPr lang="ru-RU" dirty="0"/>
          </a:p>
        </p:txBody>
      </p:sp>
      <p:pic>
        <p:nvPicPr>
          <p:cNvPr id="7170" name="Picture 2" descr="1-7%20об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0764" y="1"/>
            <a:ext cx="2591235" cy="181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184" y="2084407"/>
            <a:ext cx="2423816" cy="235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Тигерштедт-тампо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8184" y="4385506"/>
            <a:ext cx="2423816" cy="253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958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ru-RU" sz="2800" b="1" dirty="0"/>
              <a:t>Шины лабораторного </a:t>
            </a:r>
            <a:r>
              <a:rPr lang="ru-RU" sz="2800" b="1" dirty="0" smtClean="0"/>
              <a:t>изготовления</a:t>
            </a:r>
            <a:br>
              <a:rPr lang="ru-RU" sz="2800" b="1" dirty="0" smtClean="0"/>
            </a:br>
            <a:r>
              <a:rPr lang="ru-RU" sz="2800" b="1" dirty="0" err="1" smtClean="0"/>
              <a:t>Назубные</a:t>
            </a:r>
            <a:r>
              <a:rPr lang="ru-RU" sz="2800" b="1" dirty="0" smtClean="0"/>
              <a:t> шины</a:t>
            </a:r>
            <a:endParaRPr lang="ru-RU" sz="2800" dirty="0"/>
          </a:p>
        </p:txBody>
      </p:sp>
      <p:sp>
        <p:nvSpPr>
          <p:cNvPr id="3" name="Объект 2"/>
          <p:cNvSpPr>
            <a:spLocks noGrp="1"/>
          </p:cNvSpPr>
          <p:nvPr>
            <p:ph sz="quarter" idx="13"/>
          </p:nvPr>
        </p:nvSpPr>
        <p:spPr>
          <a:xfrm>
            <a:off x="0" y="1318054"/>
            <a:ext cx="7957752" cy="5539946"/>
          </a:xfrm>
        </p:spPr>
        <p:txBody>
          <a:bodyPr>
            <a:normAutofit/>
          </a:bodyPr>
          <a:lstStyle/>
          <a:p>
            <a:r>
              <a:rPr lang="ru-RU" u="sng" dirty="0"/>
              <a:t>Кольцевые шины.</a:t>
            </a:r>
            <a:endParaRPr lang="ru-RU" dirty="0"/>
          </a:p>
          <a:p>
            <a:r>
              <a:rPr lang="ru-RU" dirty="0"/>
              <a:t>Большая поверхность контакта кольцевых шин с зубами обеспечивает хорошую стабильность шины. Кроме того, не покрытая шиной жевательная поверхность зубов дает возможность контролировать соотношение зубных рядов в прикусе</a:t>
            </a:r>
            <a:r>
              <a:rPr lang="ru-RU" dirty="0" smtClean="0"/>
              <a:t>.</a:t>
            </a:r>
          </a:p>
          <a:p>
            <a:r>
              <a:rPr lang="ru-RU" u="sng" dirty="0" smtClean="0"/>
              <a:t>паяная </a:t>
            </a:r>
            <a:r>
              <a:rPr lang="ru-RU" u="sng" dirty="0"/>
              <a:t>стержневая (балочная) шина </a:t>
            </a:r>
            <a:r>
              <a:rPr lang="ru-RU" u="sng" dirty="0" err="1"/>
              <a:t>Лимберга</a:t>
            </a:r>
            <a:r>
              <a:rPr lang="ru-RU" u="sng" dirty="0"/>
              <a:t>.</a:t>
            </a:r>
            <a:endParaRPr lang="ru-RU" dirty="0"/>
          </a:p>
          <a:p>
            <a:r>
              <a:rPr lang="ru-RU" u="sng" dirty="0"/>
              <a:t>Показания к применению:</a:t>
            </a:r>
            <a:r>
              <a:rPr lang="ru-RU" dirty="0"/>
              <a:t> лечение переломов челюстей с низкими клиническими коронками зубов, недостаточным их количеством, и при подвижности зубов. При необходимости коронки в этой шине заменяют кольцами или превращают в кольца коронки, спиливая их жевательную поверхность. </a:t>
            </a:r>
          </a:p>
        </p:txBody>
      </p:sp>
      <p:pic>
        <p:nvPicPr>
          <p:cNvPr id="8194" name="Picture 2" descr="Лимберг%20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1049" y="1447971"/>
            <a:ext cx="3080951" cy="244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5-7%20об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1049" y="4088027"/>
            <a:ext cx="3080951" cy="175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917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ru-RU" sz="2800" b="1" dirty="0"/>
              <a:t>Шины лабораторного </a:t>
            </a:r>
            <a:r>
              <a:rPr lang="ru-RU" sz="2800" b="1" dirty="0" smtClean="0"/>
              <a:t>изготовления</a:t>
            </a:r>
            <a:br>
              <a:rPr lang="ru-RU" sz="2800" b="1" dirty="0" smtClean="0"/>
            </a:br>
            <a:r>
              <a:rPr lang="ru-RU" sz="2800" b="1" dirty="0" err="1" smtClean="0"/>
              <a:t>Назубные</a:t>
            </a:r>
            <a:r>
              <a:rPr lang="ru-RU" sz="2800" b="1" dirty="0" smtClean="0"/>
              <a:t> шины</a:t>
            </a:r>
            <a:endParaRPr lang="ru-RU" sz="2800" dirty="0"/>
          </a:p>
        </p:txBody>
      </p:sp>
      <p:sp>
        <p:nvSpPr>
          <p:cNvPr id="3" name="Объект 2"/>
          <p:cNvSpPr>
            <a:spLocks noGrp="1"/>
          </p:cNvSpPr>
          <p:nvPr>
            <p:ph sz="quarter" idx="13"/>
          </p:nvPr>
        </p:nvSpPr>
        <p:spPr>
          <a:xfrm>
            <a:off x="0" y="1318054"/>
            <a:ext cx="7957752" cy="5539946"/>
          </a:xfrm>
        </p:spPr>
        <p:txBody>
          <a:bodyPr>
            <a:normAutofit fontScale="70000" lnSpcReduction="20000"/>
          </a:bodyPr>
          <a:lstStyle/>
          <a:p>
            <a:r>
              <a:rPr lang="ru-RU" u="sng" dirty="0"/>
              <a:t>Цельнолитые шины.</a:t>
            </a:r>
            <a:endParaRPr lang="ru-RU" dirty="0"/>
          </a:p>
          <a:p>
            <a:r>
              <a:rPr lang="ru-RU" u="sng" dirty="0" smtClean="0"/>
              <a:t>Показания </a:t>
            </a:r>
            <a:r>
              <a:rPr lang="ru-RU" u="sng" dirty="0"/>
              <a:t>к применению:</a:t>
            </a:r>
            <a:r>
              <a:rPr lang="ru-RU" dirty="0"/>
              <a:t> </a:t>
            </a:r>
            <a:r>
              <a:rPr lang="ru-RU" dirty="0" smtClean="0"/>
              <a:t>используют </a:t>
            </a:r>
            <a:r>
              <a:rPr lang="ru-RU" dirty="0"/>
              <a:t>при переломах нижней челюсти без смещения отломков или незначительной их репозиции в пределах зубного ряда, когда зубы на отломках размещены параллельно (без наклона). При наличии наклона зубов используют разборные цельнолитые шины. Эти шины съемные, поэтому возможна их дополнительная фиксация цементом, специальным клеем</a:t>
            </a:r>
            <a:r>
              <a:rPr lang="ru-RU" dirty="0" smtClean="0"/>
              <a:t>.</a:t>
            </a:r>
          </a:p>
          <a:p>
            <a:endParaRPr lang="ru-RU" dirty="0" smtClean="0"/>
          </a:p>
          <a:p>
            <a:r>
              <a:rPr lang="ru-RU" u="sng" dirty="0"/>
              <a:t>Пластмассовые </a:t>
            </a:r>
            <a:r>
              <a:rPr lang="ru-RU" u="sng" dirty="0" err="1"/>
              <a:t>капповые</a:t>
            </a:r>
            <a:r>
              <a:rPr lang="ru-RU" u="sng" dirty="0"/>
              <a:t> шины</a:t>
            </a:r>
            <a:r>
              <a:rPr lang="ru-RU" dirty="0"/>
              <a:t> </a:t>
            </a:r>
            <a:endParaRPr lang="ru-RU" dirty="0" smtClean="0"/>
          </a:p>
          <a:p>
            <a:r>
              <a:rPr lang="ru-RU" dirty="0" smtClean="0"/>
              <a:t>Изготавливаются </a:t>
            </a:r>
            <a:r>
              <a:rPr lang="ru-RU" dirty="0"/>
              <a:t>из пластмассы горячего отверждения. Отличаются высокими эстетическими качествами. Однако из-за эластичности и хрупкости пластмассы их не используют для фиксации челюстей при полных переломах.</a:t>
            </a:r>
          </a:p>
          <a:p>
            <a:r>
              <a:rPr lang="ru-RU" u="sng" dirty="0"/>
              <a:t>Показания к применению:</a:t>
            </a:r>
            <a:r>
              <a:rPr lang="ru-RU" dirty="0"/>
              <a:t> вывихи зубов, переломы альвеолярного отростка, лечение переломов нижней челюсти у детей до 3-х лет. На тот случай, если возникнет потребность в  </a:t>
            </a:r>
            <a:r>
              <a:rPr lang="ru-RU" dirty="0" err="1"/>
              <a:t>депульпации</a:t>
            </a:r>
            <a:r>
              <a:rPr lang="ru-RU" dirty="0"/>
              <a:t> зуба, в каппе до фиксации создают отверстие с учетом лучшего доступа к пульповой камере. Фиксация каппы на зубах цементом или быстро твердеющей пластмассой. Каппу надевают потерпевшему на 4-6 недель вместе с подбородочной пращей. </a:t>
            </a:r>
          </a:p>
          <a:p>
            <a:endParaRPr lang="ru-RU" dirty="0"/>
          </a:p>
        </p:txBody>
      </p:sp>
      <p:pic>
        <p:nvPicPr>
          <p:cNvPr id="9218" name="Picture 2" descr="Graphi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057" y="1535413"/>
            <a:ext cx="4019943" cy="229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Картинки по запросу &quot;шина капп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362" y="4100898"/>
            <a:ext cx="3996638" cy="195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469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ru-RU" sz="2800" b="1" dirty="0"/>
              <a:t>Шины лабораторного </a:t>
            </a:r>
            <a:r>
              <a:rPr lang="ru-RU" sz="2800" b="1" dirty="0" smtClean="0"/>
              <a:t>изготовления</a:t>
            </a:r>
            <a:br>
              <a:rPr lang="ru-RU" sz="2800" b="1" dirty="0" smtClean="0"/>
            </a:br>
            <a:r>
              <a:rPr lang="ru-RU" sz="2800" b="1" dirty="0" err="1"/>
              <a:t>Зубонадесневые</a:t>
            </a:r>
            <a:r>
              <a:rPr lang="ru-RU" sz="2800" b="1" dirty="0"/>
              <a:t> шины.</a:t>
            </a:r>
            <a:endParaRPr lang="ru-RU" sz="2800" dirty="0"/>
          </a:p>
        </p:txBody>
      </p:sp>
      <p:sp>
        <p:nvSpPr>
          <p:cNvPr id="3" name="Объект 2"/>
          <p:cNvSpPr>
            <a:spLocks noGrp="1"/>
          </p:cNvSpPr>
          <p:nvPr>
            <p:ph sz="quarter" idx="13"/>
          </p:nvPr>
        </p:nvSpPr>
        <p:spPr>
          <a:xfrm>
            <a:off x="0" y="1318054"/>
            <a:ext cx="8781534" cy="5539946"/>
          </a:xfrm>
        </p:spPr>
        <p:txBody>
          <a:bodyPr>
            <a:normAutofit fontScale="62500" lnSpcReduction="20000"/>
          </a:bodyPr>
          <a:lstStyle/>
          <a:p>
            <a:r>
              <a:rPr lang="ru-RU" u="sng" dirty="0" err="1" smtClean="0"/>
              <a:t>Зубонадесневая</a:t>
            </a:r>
            <a:r>
              <a:rPr lang="ru-RU" u="sng" dirty="0" smtClean="0"/>
              <a:t> </a:t>
            </a:r>
            <a:r>
              <a:rPr lang="ru-RU" u="sng" dirty="0"/>
              <a:t>шина Вебера. </a:t>
            </a:r>
            <a:endParaRPr lang="ru-RU" dirty="0"/>
          </a:p>
          <a:p>
            <a:r>
              <a:rPr lang="ru-RU" dirty="0"/>
              <a:t>Автор изготавливал шину из каучука, в настоящее время ее изготавливают из акриловых пластмасс, горячего отверждения - в лабораторных условиях, и холодного отверждения - в клинике. В последнем случае слизистую оболочку альвеолярного отростка смазывают вазелином, чтобы избежать  химического ожога мономером. </a:t>
            </a:r>
            <a:endParaRPr lang="ru-RU" dirty="0" smtClean="0"/>
          </a:p>
          <a:p>
            <a:r>
              <a:rPr lang="ru-RU" dirty="0" smtClean="0"/>
              <a:t>Используют </a:t>
            </a:r>
            <a:r>
              <a:rPr lang="ru-RU" dirty="0"/>
              <a:t>при полном зубном ряде или частичной потере зубов. При наличии дефекта зубного ряда на шину можно приварить искусственные зубы, тем самым, восстанавливая его непрерывность. Тогда шина Вебера не только фиксирует отломки, но и исполняет роль замещающего протеза, а также предотвращает расшатывание зубов. </a:t>
            </a:r>
            <a:endParaRPr lang="ru-RU" dirty="0" smtClean="0"/>
          </a:p>
          <a:p>
            <a:r>
              <a:rPr lang="ru-RU" dirty="0" smtClean="0"/>
              <a:t>К </a:t>
            </a:r>
            <a:r>
              <a:rPr lang="ru-RU" dirty="0"/>
              <a:t>ее недостаткам относится то, что она не удерживает фрагменты от вертикального смещения, трудоемкое наложение и возникающая со временем подвижность.  </a:t>
            </a:r>
          </a:p>
          <a:p>
            <a:r>
              <a:rPr lang="ru-RU" u="sng" dirty="0"/>
              <a:t>Показания к применению: </a:t>
            </a:r>
            <a:endParaRPr lang="ru-RU" dirty="0"/>
          </a:p>
          <a:p>
            <a:pPr lvl="0"/>
            <a:r>
              <a:rPr lang="ru-RU" dirty="0"/>
              <a:t>перелом (трещина) без смещения отломков челюстей;</a:t>
            </a:r>
          </a:p>
          <a:p>
            <a:pPr lvl="0"/>
            <a:r>
              <a:rPr lang="ru-RU" dirty="0"/>
              <a:t>при переломах с незначительным смещением отломков, если после репозиции они не возвращаются в прежнее положение;</a:t>
            </a:r>
          </a:p>
          <a:p>
            <a:pPr lvl="0"/>
            <a:r>
              <a:rPr lang="ru-RU" dirty="0"/>
              <a:t>при долечивании переломов, после снятия </a:t>
            </a:r>
            <a:r>
              <a:rPr lang="ru-RU" dirty="0" err="1"/>
              <a:t>двучелюстного</a:t>
            </a:r>
            <a:r>
              <a:rPr lang="ru-RU" dirty="0"/>
              <a:t> аппарата, когда произошла консолидация отломков, но костная мозоль еще не надежна;</a:t>
            </a:r>
          </a:p>
          <a:p>
            <a:pPr lvl="0"/>
            <a:r>
              <a:rPr lang="ru-RU" dirty="0"/>
              <a:t>при недостаточном для фиксации </a:t>
            </a:r>
            <a:r>
              <a:rPr lang="ru-RU" dirty="0" err="1"/>
              <a:t>назубных</a:t>
            </a:r>
            <a:r>
              <a:rPr lang="ru-RU" dirty="0"/>
              <a:t> шин количестве зубов;</a:t>
            </a:r>
          </a:p>
          <a:p>
            <a:pPr lvl="0"/>
            <a:r>
              <a:rPr lang="ru-RU" dirty="0"/>
              <a:t>при подвижности оставшихся на отломках зубах.</a:t>
            </a:r>
          </a:p>
          <a:p>
            <a:pPr lvl="0"/>
            <a:r>
              <a:rPr lang="ru-RU" dirty="0"/>
              <a:t>при использовании метода окружающего шва при переломах нижней челюсти, к шине Вебера фиксируют отломки капроновыми или проволочными лигатурами.</a:t>
            </a:r>
          </a:p>
          <a:p>
            <a:endParaRPr lang="ru-RU" dirty="0"/>
          </a:p>
        </p:txBody>
      </p:sp>
      <p:pic>
        <p:nvPicPr>
          <p:cNvPr id="10242" name="Picture 2" descr="9-7%20об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535" y="1485986"/>
            <a:ext cx="3410465" cy="281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365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ru-RU" sz="2800" b="1" dirty="0"/>
              <a:t>Шины лабораторного </a:t>
            </a:r>
            <a:r>
              <a:rPr lang="ru-RU" sz="2800" b="1" dirty="0" smtClean="0"/>
              <a:t>изготовления</a:t>
            </a:r>
            <a:br>
              <a:rPr lang="ru-RU" sz="2800" b="1" dirty="0" smtClean="0"/>
            </a:br>
            <a:r>
              <a:rPr lang="ru-RU" sz="2800" b="1" dirty="0" err="1"/>
              <a:t>Зубонадесневые</a:t>
            </a:r>
            <a:r>
              <a:rPr lang="ru-RU" sz="2800" b="1" dirty="0"/>
              <a:t> шины.</a:t>
            </a:r>
            <a:endParaRPr lang="ru-RU" sz="2800" dirty="0"/>
          </a:p>
        </p:txBody>
      </p:sp>
      <p:sp>
        <p:nvSpPr>
          <p:cNvPr id="3" name="Объект 2"/>
          <p:cNvSpPr>
            <a:spLocks noGrp="1"/>
          </p:cNvSpPr>
          <p:nvPr>
            <p:ph sz="quarter" idx="13"/>
          </p:nvPr>
        </p:nvSpPr>
        <p:spPr>
          <a:xfrm>
            <a:off x="0" y="1318054"/>
            <a:ext cx="8781534" cy="5539946"/>
          </a:xfrm>
        </p:spPr>
        <p:txBody>
          <a:bodyPr>
            <a:normAutofit fontScale="85000" lnSpcReduction="10000"/>
          </a:bodyPr>
          <a:lstStyle/>
          <a:p>
            <a:r>
              <a:rPr lang="ru-RU" u="sng" dirty="0" err="1" smtClean="0"/>
              <a:t>Зубонадесневая</a:t>
            </a:r>
            <a:r>
              <a:rPr lang="ru-RU" u="sng" dirty="0" smtClean="0"/>
              <a:t> </a:t>
            </a:r>
            <a:r>
              <a:rPr lang="ru-RU" u="sng" dirty="0"/>
              <a:t>шина М.М. </a:t>
            </a:r>
            <a:r>
              <a:rPr lang="ru-RU" u="sng" dirty="0" err="1"/>
              <a:t>Ванкевич</a:t>
            </a:r>
            <a:r>
              <a:rPr lang="ru-RU" u="sng" dirty="0"/>
              <a:t>.</a:t>
            </a:r>
            <a:endParaRPr lang="ru-RU" dirty="0"/>
          </a:p>
          <a:p>
            <a:r>
              <a:rPr lang="ru-RU" u="sng" dirty="0" smtClean="0"/>
              <a:t>Показания </a:t>
            </a:r>
            <a:r>
              <a:rPr lang="ru-RU" u="sng" dirty="0"/>
              <a:t>к применению:</a:t>
            </a:r>
            <a:r>
              <a:rPr lang="ru-RU" dirty="0"/>
              <a:t> 1) при лечении переломов нижней челюсти со значительными дефектами в переднем участке, для предупреждения смещения отломков вперед, вверх и внутрь, за счет упора наклонных плоскостей в передние края ветвей или в альвеолярную часть  боковых отделов тела; 2) при лечении переломов нижней челюсти с беззубыми альвеолярными отростками или с отсутствием большого количества зубов. 3) при костной пластике нижней челюсти для удержания костных трансплантатов.</a:t>
            </a:r>
          </a:p>
          <a:p>
            <a:r>
              <a:rPr lang="ru-RU" dirty="0"/>
              <a:t> Шина </a:t>
            </a:r>
            <a:r>
              <a:rPr lang="ru-RU" dirty="0" err="1"/>
              <a:t>М.М.Ванкевич</a:t>
            </a:r>
            <a:r>
              <a:rPr lang="ru-RU" dirty="0"/>
              <a:t> также может применяться при ортопедическом лечении переломов беззубой нижней челюсти для </a:t>
            </a:r>
            <a:r>
              <a:rPr lang="ru-RU" dirty="0" err="1"/>
              <a:t>репонирования</a:t>
            </a:r>
            <a:r>
              <a:rPr lang="ru-RU" dirty="0"/>
              <a:t>  отломков, сместившихся в </a:t>
            </a:r>
            <a:r>
              <a:rPr lang="ru-RU" dirty="0" err="1"/>
              <a:t>трансверзальном</a:t>
            </a:r>
            <a:r>
              <a:rPr lang="ru-RU" dirty="0"/>
              <a:t> направлении. С этой целью вертикальные отростки аппарата корригируют при помощи пластмассы холодного отверждения или при помощи </a:t>
            </a:r>
            <a:r>
              <a:rPr lang="ru-RU" dirty="0" err="1"/>
              <a:t>стенса</a:t>
            </a:r>
            <a:r>
              <a:rPr lang="ru-RU" dirty="0"/>
              <a:t>, с последующим замещением его на пластмассу. Сформированные таким образом валики давят на отломки и постепенно разводят их кнаружи. К недостаткам шины М.М. </a:t>
            </a:r>
            <a:r>
              <a:rPr lang="ru-RU" dirty="0" err="1"/>
              <a:t>Ванкевич</a:t>
            </a:r>
            <a:r>
              <a:rPr lang="ru-RU" dirty="0"/>
              <a:t> относится ее громоздкость и невозможность использования при ограничении открывания рта.</a:t>
            </a:r>
          </a:p>
        </p:txBody>
      </p:sp>
      <p:pic>
        <p:nvPicPr>
          <p:cNvPr id="11266" name="Picture 2" descr="Шина%20Ванкевича"/>
          <p:cNvPicPr>
            <a:picLocks noChangeAspect="1" noChangeArrowheads="1"/>
          </p:cNvPicPr>
          <p:nvPr/>
        </p:nvPicPr>
        <p:blipFill>
          <a:blip r:embed="rId2">
            <a:extLst>
              <a:ext uri="{28A0092B-C50C-407E-A947-70E740481C1C}">
                <a14:useLocalDpi xmlns:a14="http://schemas.microsoft.com/office/drawing/2010/main" val="0"/>
              </a:ext>
            </a:extLst>
          </a:blip>
          <a:srcRect b="6735"/>
          <a:stretch>
            <a:fillRect/>
          </a:stretch>
        </p:blipFill>
        <p:spPr bwMode="auto">
          <a:xfrm>
            <a:off x="8711259" y="1318054"/>
            <a:ext cx="348074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718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endParaRPr lang="ru-RU" sz="2800" dirty="0"/>
          </a:p>
        </p:txBody>
      </p:sp>
      <p:pic>
        <p:nvPicPr>
          <p:cNvPr id="5" name="Picture 2" descr="Картинки по запросу &quot;шина ванкевича&quot;"/>
          <p:cNvPicPr>
            <a:picLocks noChangeAspect="1" noChangeArrowheads="1"/>
          </p:cNvPicPr>
          <p:nvPr/>
        </p:nvPicPr>
        <p:blipFill rotWithShape="1">
          <a:blip r:embed="rId2">
            <a:extLst>
              <a:ext uri="{28A0092B-C50C-407E-A947-70E740481C1C}">
                <a14:useLocalDpi xmlns:a14="http://schemas.microsoft.com/office/drawing/2010/main" val="0"/>
              </a:ext>
            </a:extLst>
          </a:blip>
          <a:srcRect l="53431" t="13735" r="3537" b="8819"/>
          <a:stretch/>
        </p:blipFill>
        <p:spPr bwMode="auto">
          <a:xfrm>
            <a:off x="8454151" y="1110057"/>
            <a:ext cx="3737848" cy="3770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Картинки по запросу &quot;шина ванкевича&quot;"/>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4233" t="13735" r="53875" b="8819"/>
          <a:stretch/>
        </p:blipFill>
        <p:spPr bwMode="auto">
          <a:xfrm>
            <a:off x="4815328" y="1110057"/>
            <a:ext cx="3638823" cy="377086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Картинки по запросу &quot;шина ванкевич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10057"/>
            <a:ext cx="5022567" cy="377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818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ru-RU" sz="2800" b="1" dirty="0"/>
              <a:t>Шины лабораторного </a:t>
            </a:r>
            <a:r>
              <a:rPr lang="ru-RU" sz="2800" b="1" dirty="0" smtClean="0"/>
              <a:t>изготовления</a:t>
            </a:r>
            <a:br>
              <a:rPr lang="ru-RU" sz="2800" b="1" dirty="0" smtClean="0"/>
            </a:br>
            <a:r>
              <a:rPr lang="ru-RU" sz="2800" b="1" dirty="0" err="1"/>
              <a:t>Надесневые</a:t>
            </a:r>
            <a:r>
              <a:rPr lang="ru-RU" sz="2800" b="1" dirty="0"/>
              <a:t> шины</a:t>
            </a:r>
            <a:r>
              <a:rPr lang="ru-RU" sz="2800" b="1" dirty="0" smtClean="0"/>
              <a:t>.</a:t>
            </a:r>
            <a:endParaRPr lang="ru-RU" sz="2800" dirty="0"/>
          </a:p>
        </p:txBody>
      </p:sp>
      <p:sp>
        <p:nvSpPr>
          <p:cNvPr id="3" name="Объект 2"/>
          <p:cNvSpPr>
            <a:spLocks noGrp="1"/>
          </p:cNvSpPr>
          <p:nvPr>
            <p:ph sz="quarter" idx="13"/>
          </p:nvPr>
        </p:nvSpPr>
        <p:spPr>
          <a:xfrm>
            <a:off x="0" y="1318054"/>
            <a:ext cx="8781534" cy="5539946"/>
          </a:xfrm>
        </p:spPr>
        <p:txBody>
          <a:bodyPr>
            <a:normAutofit/>
          </a:bodyPr>
          <a:lstStyle/>
          <a:p>
            <a:r>
              <a:rPr lang="ru-RU" u="sng" dirty="0"/>
              <a:t>Шина Порта.</a:t>
            </a:r>
            <a:endParaRPr lang="ru-RU" dirty="0"/>
          </a:p>
          <a:p>
            <a:r>
              <a:rPr lang="ru-RU" u="sng" dirty="0"/>
              <a:t>Показания к применению:</a:t>
            </a:r>
            <a:r>
              <a:rPr lang="ru-RU" dirty="0"/>
              <a:t> применяется при переломах беззубой нижней челюсти без смещения отломков, отсутствия у больного съемных зубных протезов и зубов на верхней челюсти. Необходимое условие – беспрепятственное открывание </a:t>
            </a:r>
            <a:r>
              <a:rPr lang="ru-RU" dirty="0" smtClean="0"/>
              <a:t>рта.</a:t>
            </a:r>
          </a:p>
          <a:p>
            <a:endParaRPr lang="ru-RU" u="sng" dirty="0" smtClean="0"/>
          </a:p>
          <a:p>
            <a:r>
              <a:rPr lang="ru-RU" u="sng" dirty="0" smtClean="0"/>
              <a:t>Шина </a:t>
            </a:r>
            <a:r>
              <a:rPr lang="ru-RU" u="sng" dirty="0" err="1"/>
              <a:t>Лимберга</a:t>
            </a:r>
            <a:r>
              <a:rPr lang="ru-RU" u="sng" dirty="0"/>
              <a:t>.</a:t>
            </a:r>
            <a:endParaRPr lang="ru-RU" dirty="0"/>
          </a:p>
          <a:p>
            <a:r>
              <a:rPr lang="ru-RU" u="sng" dirty="0"/>
              <a:t>Показания к применению:</a:t>
            </a:r>
            <a:r>
              <a:rPr lang="ru-RU" dirty="0"/>
              <a:t> лечение переломов нижней челюсти при полной адентии и затрудненном открывании рта.</a:t>
            </a:r>
          </a:p>
          <a:p>
            <a:endParaRPr lang="ru-RU" dirty="0"/>
          </a:p>
        </p:txBody>
      </p:sp>
      <p:pic>
        <p:nvPicPr>
          <p:cNvPr id="13314" name="Picture 2" descr="шина%20Пор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2281" y="1318055"/>
            <a:ext cx="2899719" cy="2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Лимберг%20разбо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2281" y="3925279"/>
            <a:ext cx="2899718" cy="293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985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ru-RU" sz="2800" b="1" i="1" dirty="0" err="1"/>
              <a:t>Репонирующие</a:t>
            </a:r>
            <a:r>
              <a:rPr lang="ru-RU" sz="2800" b="1" i="1" dirty="0"/>
              <a:t> аппараты механического действия.</a:t>
            </a:r>
            <a:r>
              <a:rPr lang="ru-RU" sz="2800" dirty="0"/>
              <a:t/>
            </a:r>
            <a:br>
              <a:rPr lang="ru-RU" sz="2800" dirty="0"/>
            </a:br>
            <a:r>
              <a:rPr lang="ru-RU" sz="2800" b="1" i="1" dirty="0"/>
              <a:t>(</a:t>
            </a:r>
            <a:r>
              <a:rPr lang="ru-RU" sz="2800" b="1" i="1" dirty="0" err="1"/>
              <a:t>внутриротовые</a:t>
            </a:r>
            <a:r>
              <a:rPr lang="ru-RU" sz="2800" b="1" i="1" dirty="0"/>
              <a:t>)</a:t>
            </a:r>
            <a:r>
              <a:rPr lang="ru-RU" sz="2800" dirty="0"/>
              <a:t/>
            </a:r>
            <a:br>
              <a:rPr lang="ru-RU" sz="2800" dirty="0"/>
            </a:br>
            <a:endParaRPr lang="ru-RU" sz="2800" dirty="0"/>
          </a:p>
        </p:txBody>
      </p:sp>
      <p:sp>
        <p:nvSpPr>
          <p:cNvPr id="3" name="Объект 2"/>
          <p:cNvSpPr>
            <a:spLocks noGrp="1"/>
          </p:cNvSpPr>
          <p:nvPr>
            <p:ph sz="quarter" idx="13"/>
          </p:nvPr>
        </p:nvSpPr>
        <p:spPr>
          <a:xfrm>
            <a:off x="-1" y="1318054"/>
            <a:ext cx="12192001" cy="5539946"/>
          </a:xfrm>
        </p:spPr>
        <p:txBody>
          <a:bodyPr>
            <a:normAutofit/>
          </a:bodyPr>
          <a:lstStyle/>
          <a:p>
            <a:r>
              <a:rPr lang="ru-RU" u="sng" dirty="0"/>
              <a:t>Аппарат  </a:t>
            </a:r>
            <a:r>
              <a:rPr lang="ru-RU" u="sng" dirty="0" err="1"/>
              <a:t>Оксмана</a:t>
            </a:r>
            <a:r>
              <a:rPr lang="ru-RU" u="sng" dirty="0"/>
              <a:t>.</a:t>
            </a:r>
            <a:r>
              <a:rPr lang="ru-RU" dirty="0"/>
              <a:t> (Модификация аппарата </a:t>
            </a:r>
            <a:r>
              <a:rPr lang="ru-RU" dirty="0" err="1"/>
              <a:t>Катца</a:t>
            </a:r>
            <a:r>
              <a:rPr lang="ru-RU" dirty="0"/>
              <a:t>)</a:t>
            </a:r>
          </a:p>
          <a:p>
            <a:r>
              <a:rPr lang="ru-RU" u="sng" dirty="0"/>
              <a:t>Показания к применению:</a:t>
            </a:r>
            <a:r>
              <a:rPr lang="ru-RU" dirty="0"/>
              <a:t> репозиция отломков при переломах нижней челюсти с дефектом в подбородочном отделе и тугоподвижными отломками. </a:t>
            </a:r>
            <a:endParaRPr lang="ru-RU" dirty="0" smtClean="0"/>
          </a:p>
          <a:p>
            <a:r>
              <a:rPr lang="ru-RU" dirty="0" smtClean="0"/>
              <a:t>Это </a:t>
            </a:r>
            <a:r>
              <a:rPr lang="ru-RU" dirty="0"/>
              <a:t>аппарат последовательного комбинированного действия – сначала </a:t>
            </a:r>
            <a:r>
              <a:rPr lang="ru-RU" dirty="0" err="1"/>
              <a:t>репонирующий</a:t>
            </a:r>
            <a:r>
              <a:rPr lang="ru-RU" dirty="0"/>
              <a:t> (1), затем фиксирующий (2), формирующий и замещающий (3).</a:t>
            </a:r>
          </a:p>
          <a:p>
            <a:endParaRPr lang="ru-RU" dirty="0"/>
          </a:p>
        </p:txBody>
      </p:sp>
      <p:pic>
        <p:nvPicPr>
          <p:cNvPr id="14339" name="Picture 3" descr="11-7%20об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76" y="3435018"/>
            <a:ext cx="3632885" cy="343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2-6%20об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821" y="3436185"/>
            <a:ext cx="3912974" cy="342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3-6%20общ"/>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7924" y="3435018"/>
            <a:ext cx="3253946" cy="342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24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ru-RU" sz="2800" b="1" dirty="0"/>
              <a:t>Аппараты, применяемые в челюстно-лицевой </a:t>
            </a:r>
            <a:r>
              <a:rPr lang="ru-RU" sz="2800" b="1" dirty="0" smtClean="0"/>
              <a:t>ортопедии</a:t>
            </a:r>
            <a:br>
              <a:rPr lang="ru-RU" sz="2800" b="1" dirty="0" smtClean="0"/>
            </a:br>
            <a:r>
              <a:rPr lang="ru-RU" sz="2800" b="1" dirty="0" smtClean="0"/>
              <a:t>КЛАССИФИКАЦИЯ</a:t>
            </a:r>
            <a:endParaRPr lang="ru-RU" sz="2800" dirty="0"/>
          </a:p>
        </p:txBody>
      </p:sp>
      <p:sp>
        <p:nvSpPr>
          <p:cNvPr id="3" name="Объект 2"/>
          <p:cNvSpPr>
            <a:spLocks noGrp="1"/>
          </p:cNvSpPr>
          <p:nvPr>
            <p:ph sz="quarter" idx="13"/>
          </p:nvPr>
        </p:nvSpPr>
        <p:spPr>
          <a:xfrm>
            <a:off x="-1" y="1318054"/>
            <a:ext cx="12191999" cy="5539946"/>
          </a:xfrm>
        </p:spPr>
        <p:txBody>
          <a:bodyPr>
            <a:normAutofit/>
          </a:bodyPr>
          <a:lstStyle/>
          <a:p>
            <a:r>
              <a:rPr lang="ru-RU" b="1" i="1" u="sng" dirty="0" smtClean="0"/>
              <a:t>По </a:t>
            </a:r>
            <a:r>
              <a:rPr lang="ru-RU" b="1" i="1" u="sng" dirty="0"/>
              <a:t>месту расположения:</a:t>
            </a:r>
            <a:r>
              <a:rPr lang="ru-RU" dirty="0"/>
              <a:t> </a:t>
            </a:r>
            <a:endParaRPr lang="ru-RU" sz="3600" dirty="0"/>
          </a:p>
          <a:p>
            <a:r>
              <a:rPr lang="ru-RU" dirty="0"/>
              <a:t>а) внутриротовые; б) внеротовые; в) внутри-внеротовые; г) одночелюстные; д) двучелюстные; е) назубные; ж) надесневые; з) зубонадесневые; е) накостные.</a:t>
            </a:r>
            <a:endParaRPr lang="ru-RU" sz="3600" dirty="0"/>
          </a:p>
          <a:p>
            <a:r>
              <a:rPr lang="ru-RU" b="1" i="1" u="sng" dirty="0"/>
              <a:t>По способу фиксации:</a:t>
            </a:r>
            <a:r>
              <a:rPr lang="ru-RU" dirty="0"/>
              <a:t> </a:t>
            </a:r>
            <a:endParaRPr lang="ru-RU" sz="3600" dirty="0"/>
          </a:p>
          <a:p>
            <a:r>
              <a:rPr lang="ru-RU" dirty="0"/>
              <a:t>а) съемные; б) несъемные;</a:t>
            </a:r>
            <a:endParaRPr lang="ru-RU" sz="3600" dirty="0"/>
          </a:p>
          <a:p>
            <a:r>
              <a:rPr lang="ru-RU" b="1" i="1" u="sng" dirty="0"/>
              <a:t>По способу изготовления:</a:t>
            </a:r>
            <a:r>
              <a:rPr lang="ru-RU" dirty="0"/>
              <a:t> </a:t>
            </a:r>
            <a:endParaRPr lang="ru-RU" sz="3600" dirty="0"/>
          </a:p>
          <a:p>
            <a:r>
              <a:rPr lang="ru-RU" dirty="0"/>
              <a:t>а) стандартные; б) индивидуальные (лабораторного и внелабораторного изготовления)</a:t>
            </a:r>
            <a:r>
              <a:rPr lang="ru-RU" u="sng" dirty="0"/>
              <a:t>;</a:t>
            </a:r>
            <a:endParaRPr lang="ru-RU" sz="3600" dirty="0"/>
          </a:p>
          <a:p>
            <a:r>
              <a:rPr lang="ru-RU" b="1" i="1" u="sng" dirty="0"/>
              <a:t>По материалам изготовления:</a:t>
            </a:r>
            <a:endParaRPr lang="ru-RU" sz="3600" dirty="0"/>
          </a:p>
          <a:p>
            <a:pPr lvl="1"/>
            <a:r>
              <a:rPr lang="ru-RU" dirty="0"/>
              <a:t>полимерные (пластмасса, композит, полиамидная нить);</a:t>
            </a:r>
            <a:endParaRPr lang="ru-RU" sz="3200" dirty="0"/>
          </a:p>
          <a:p>
            <a:pPr lvl="1"/>
            <a:r>
              <a:rPr lang="ru-RU" dirty="0"/>
              <a:t>металлические (гнутые, литые, паяные, сочетанные);</a:t>
            </a:r>
            <a:endParaRPr lang="ru-RU" sz="3200" dirty="0"/>
          </a:p>
          <a:p>
            <a:pPr lvl="1"/>
            <a:r>
              <a:rPr lang="ru-RU" dirty="0"/>
              <a:t>комбинированные (пластмасса и металл, пластмасса и полиамидная нить, металл и композит и др.).</a:t>
            </a:r>
            <a:endParaRPr lang="ru-RU" sz="3200" dirty="0"/>
          </a:p>
          <a:p>
            <a:endParaRPr lang="ru-RU" dirty="0"/>
          </a:p>
        </p:txBody>
      </p:sp>
    </p:spTree>
    <p:extLst>
      <p:ext uri="{BB962C8B-B14F-4D97-AF65-F5344CB8AC3E}">
        <p14:creationId xmlns:p14="http://schemas.microsoft.com/office/powerpoint/2010/main" val="2567466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a:t>Протезирование при лечении приобретенных дефектов </a:t>
            </a:r>
            <a:r>
              <a:rPr lang="ru-RU" dirty="0"/>
              <a:t/>
            </a:r>
            <a:br>
              <a:rPr lang="ru-RU" dirty="0"/>
            </a:br>
            <a:r>
              <a:rPr lang="ru-RU" b="1" dirty="0" smtClean="0"/>
              <a:t>челюстей</a:t>
            </a:r>
            <a:endParaRPr lang="ru-RU" dirty="0"/>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1549837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12192000" cy="6858000"/>
          </a:xfrm>
        </p:spPr>
        <p:txBody>
          <a:bodyPr/>
          <a:lstStyle/>
          <a:p>
            <a:r>
              <a:rPr lang="ru-RU" dirty="0"/>
              <a:t>Конструкция протезов, используемых при резекции </a:t>
            </a:r>
            <a:r>
              <a:rPr lang="ru-RU" dirty="0" smtClean="0"/>
              <a:t>челюсти</a:t>
            </a:r>
            <a:r>
              <a:rPr lang="ru-RU" dirty="0"/>
              <a:t>, обусловлена локализацией и протяженностью резецированного участка, количеством зубов на сохранившейся части челюсти и состоянием их пародонта. </a:t>
            </a:r>
            <a:endParaRPr lang="ru-RU" dirty="0" smtClean="0"/>
          </a:p>
          <a:p>
            <a:r>
              <a:rPr lang="ru-RU" dirty="0"/>
              <a:t>Фиксирующая часть протеза удерживается на сохранившихся зубах при помощи телескопических коронок, </a:t>
            </a:r>
            <a:r>
              <a:rPr lang="ru-RU" dirty="0" err="1"/>
              <a:t>зубонадесневых</a:t>
            </a:r>
            <a:r>
              <a:rPr lang="ru-RU" dirty="0"/>
              <a:t> фиксаторов, </a:t>
            </a:r>
            <a:r>
              <a:rPr lang="ru-RU" dirty="0" err="1"/>
              <a:t>многозвеньевых</a:t>
            </a:r>
            <a:r>
              <a:rPr lang="ru-RU" dirty="0"/>
              <a:t> и опорно-удерживающих </a:t>
            </a:r>
            <a:r>
              <a:rPr lang="ru-RU" dirty="0" err="1"/>
              <a:t>кламмеров</a:t>
            </a:r>
            <a:r>
              <a:rPr lang="ru-RU" dirty="0"/>
              <a:t>.</a:t>
            </a:r>
          </a:p>
          <a:p>
            <a:endParaRPr lang="ru-RU" dirty="0"/>
          </a:p>
        </p:txBody>
      </p:sp>
    </p:spTree>
    <p:extLst>
      <p:ext uri="{BB962C8B-B14F-4D97-AF65-F5344CB8AC3E}">
        <p14:creationId xmlns:p14="http://schemas.microsoft.com/office/powerpoint/2010/main" val="754335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резек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01118" cy="327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0" y="3402397"/>
            <a:ext cx="3459892" cy="1754326"/>
          </a:xfrm>
          <a:prstGeom prst="rect">
            <a:avLst/>
          </a:prstGeom>
        </p:spPr>
        <p:txBody>
          <a:bodyPr wrap="square">
            <a:spAutoFit/>
          </a:bodyPr>
          <a:lstStyle/>
          <a:p>
            <a:pPr>
              <a:spcAft>
                <a:spcPts val="0"/>
              </a:spcAft>
            </a:pPr>
            <a:r>
              <a:rPr lang="ru-RU" dirty="0"/>
              <a:t>Замещающий протез подбородочного отдела нижней    </a:t>
            </a:r>
          </a:p>
          <a:p>
            <a:pPr>
              <a:spcAft>
                <a:spcPts val="0"/>
              </a:spcAft>
            </a:pPr>
            <a:r>
              <a:rPr lang="ru-RU" dirty="0"/>
              <a:t>     челюсти (с телескопической системой фиксации). </a:t>
            </a:r>
          </a:p>
        </p:txBody>
      </p:sp>
      <p:pic>
        <p:nvPicPr>
          <p:cNvPr id="15363" name="Picture 3" descr="резекция-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767" y="0"/>
            <a:ext cx="5506515" cy="327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4403767" y="3558916"/>
            <a:ext cx="6096000" cy="1200329"/>
          </a:xfrm>
          <a:prstGeom prst="rect">
            <a:avLst/>
          </a:prstGeom>
        </p:spPr>
        <p:txBody>
          <a:bodyPr>
            <a:spAutoFit/>
          </a:bodyPr>
          <a:lstStyle/>
          <a:p>
            <a:r>
              <a:rPr lang="ru-RU" dirty="0"/>
              <a:t>Непосредственное протезирование после резекции половины нижней челюсти (по </a:t>
            </a:r>
            <a:r>
              <a:rPr lang="ru-RU" dirty="0" err="1"/>
              <a:t>И.М.Оксману</a:t>
            </a:r>
            <a:r>
              <a:rPr lang="ru-RU" dirty="0"/>
              <a:t>). </a:t>
            </a:r>
          </a:p>
          <a:p>
            <a:r>
              <a:rPr lang="ru-RU" dirty="0"/>
              <a:t>(</a:t>
            </a:r>
            <a:r>
              <a:rPr lang="ru-RU" dirty="0" err="1"/>
              <a:t>многокламмерная</a:t>
            </a:r>
            <a:r>
              <a:rPr lang="ru-RU" dirty="0"/>
              <a:t> фиксация)</a:t>
            </a:r>
          </a:p>
        </p:txBody>
      </p:sp>
    </p:spTree>
    <p:extLst>
      <p:ext uri="{BB962C8B-B14F-4D97-AF65-F5344CB8AC3E}">
        <p14:creationId xmlns:p14="http://schemas.microsoft.com/office/powerpoint/2010/main" val="3391597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12192000" cy="6858000"/>
          </a:xfrm>
        </p:spPr>
        <p:txBody>
          <a:bodyPr>
            <a:normAutofit fontScale="85000" lnSpcReduction="10000"/>
          </a:bodyPr>
          <a:lstStyle/>
          <a:p>
            <a:r>
              <a:rPr lang="ru-RU" b="1" dirty="0"/>
              <a:t>(Классификация </a:t>
            </a:r>
            <a:r>
              <a:rPr lang="ru-RU" b="1" dirty="0" err="1"/>
              <a:t>В.Ю.Курляндского</a:t>
            </a:r>
            <a:r>
              <a:rPr lang="ru-RU" b="1" dirty="0"/>
              <a:t>):</a:t>
            </a:r>
            <a:endParaRPr lang="ru-RU" dirty="0"/>
          </a:p>
          <a:p>
            <a:r>
              <a:rPr lang="ru-RU" b="1" dirty="0"/>
              <a:t>1 группа</a:t>
            </a:r>
            <a:r>
              <a:rPr lang="ru-RU" dirty="0"/>
              <a:t> - дефект твердого неба при наличии опорных зубов на обеих челюстях  (верхняя челюсть – парная)</a:t>
            </a:r>
          </a:p>
          <a:p>
            <a:r>
              <a:rPr lang="ru-RU" dirty="0"/>
              <a:t>а. срединный дефект</a:t>
            </a:r>
          </a:p>
          <a:p>
            <a:r>
              <a:rPr lang="ru-RU" dirty="0"/>
              <a:t>б. боковой дефект неба /сообщение с гайморовой полостью/</a:t>
            </a:r>
          </a:p>
          <a:p>
            <a:r>
              <a:rPr lang="ru-RU" dirty="0"/>
              <a:t>в. фронтальный дефект неба</a:t>
            </a:r>
          </a:p>
          <a:p>
            <a:r>
              <a:rPr lang="ru-RU" b="1" dirty="0"/>
              <a:t>2 группа</a:t>
            </a:r>
            <a:r>
              <a:rPr lang="ru-RU" dirty="0"/>
              <a:t> - дефект твердого неба при наличии опорных зубов на одной половине верхней челюсти</a:t>
            </a:r>
          </a:p>
          <a:p>
            <a:r>
              <a:rPr lang="ru-RU" dirty="0"/>
              <a:t>а. срединный дефект неба</a:t>
            </a:r>
          </a:p>
          <a:p>
            <a:r>
              <a:rPr lang="ru-RU" dirty="0"/>
              <a:t>б. полное отсутствие одной челюсти</a:t>
            </a:r>
          </a:p>
          <a:p>
            <a:r>
              <a:rPr lang="ru-RU" dirty="0"/>
              <a:t>в. отсутствие большей части обеих челюстей при сохранении на одной стороне не более 1-2 зубов</a:t>
            </a:r>
          </a:p>
          <a:p>
            <a:r>
              <a:rPr lang="ru-RU" b="1" dirty="0"/>
              <a:t>3 группа</a:t>
            </a:r>
            <a:r>
              <a:rPr lang="ru-RU" dirty="0"/>
              <a:t> - дефект неба при беззубой верхней челюсти:</a:t>
            </a:r>
          </a:p>
          <a:p>
            <a:r>
              <a:rPr lang="ru-RU" dirty="0"/>
              <a:t>а. срединный дефект неба</a:t>
            </a:r>
          </a:p>
          <a:p>
            <a:r>
              <a:rPr lang="ru-RU" dirty="0"/>
              <a:t>б. полное отсутствие обеих верхних челюстей с нарушением края орбит.</a:t>
            </a:r>
          </a:p>
          <a:p>
            <a:r>
              <a:rPr lang="ru-RU" b="1" dirty="0"/>
              <a:t>4 группа</a:t>
            </a:r>
            <a:r>
              <a:rPr lang="ru-RU" dirty="0"/>
              <a:t> - дефекты мягкого неба или твердого и мягкого неба </a:t>
            </a:r>
          </a:p>
          <a:p>
            <a:r>
              <a:rPr lang="ru-RU" dirty="0"/>
              <a:t>а. рубцовое укорочение и смещение мягкого неба </a:t>
            </a:r>
          </a:p>
          <a:p>
            <a:r>
              <a:rPr lang="ru-RU" dirty="0"/>
              <a:t>б. дефект твердого и мягкого неба при наличии зубов на одной из челюстей </a:t>
            </a:r>
          </a:p>
          <a:p>
            <a:r>
              <a:rPr lang="ru-RU" dirty="0"/>
              <a:t>в. дефект твердого и мягкого неба при отсутствии зубов на обеих верхних челюстях.</a:t>
            </a:r>
          </a:p>
        </p:txBody>
      </p:sp>
    </p:spTree>
    <p:extLst>
      <p:ext uri="{BB962C8B-B14F-4D97-AF65-F5344CB8AC3E}">
        <p14:creationId xmlns:p14="http://schemas.microsoft.com/office/powerpoint/2010/main" val="558655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12192000" cy="6858000"/>
          </a:xfrm>
        </p:spPr>
        <p:txBody>
          <a:bodyPr>
            <a:normAutofit/>
          </a:bodyPr>
          <a:lstStyle/>
          <a:p>
            <a:r>
              <a:rPr lang="ru-RU" b="1" dirty="0"/>
              <a:t>Протезирование первой группы дефектов</a:t>
            </a:r>
            <a:r>
              <a:rPr lang="ru-RU" dirty="0"/>
              <a:t> при наличии опорных зубов на обеих челюстях</a:t>
            </a:r>
            <a:r>
              <a:rPr lang="ru-RU" b="1" dirty="0"/>
              <a:t>.</a:t>
            </a:r>
            <a:r>
              <a:rPr lang="ru-RU" dirty="0"/>
              <a:t> </a:t>
            </a:r>
            <a:endParaRPr lang="ru-RU" dirty="0" smtClean="0"/>
          </a:p>
          <a:p>
            <a:r>
              <a:rPr lang="ru-RU" dirty="0" smtClean="0"/>
              <a:t>Протезирование </a:t>
            </a:r>
            <a:r>
              <a:rPr lang="ru-RU" dirty="0"/>
              <a:t>небольших дефектов твердого неба, располагающихся в его </a:t>
            </a:r>
            <a:r>
              <a:rPr lang="ru-RU" i="1" dirty="0"/>
              <a:t>срединной</a:t>
            </a:r>
            <a:r>
              <a:rPr lang="ru-RU" dirty="0"/>
              <a:t> части, при наличии достаточного количества зубов для </a:t>
            </a:r>
            <a:r>
              <a:rPr lang="ru-RU" dirty="0" err="1"/>
              <a:t>кламмерной</a:t>
            </a:r>
            <a:r>
              <a:rPr lang="ru-RU" dirty="0"/>
              <a:t> фиксации, можно осуществить при помощи </a:t>
            </a:r>
            <a:r>
              <a:rPr lang="ru-RU" dirty="0" err="1"/>
              <a:t>бюгельных</a:t>
            </a:r>
            <a:r>
              <a:rPr lang="ru-RU" dirty="0"/>
              <a:t> протезов. Дуга </a:t>
            </a:r>
            <a:r>
              <a:rPr lang="ru-RU" dirty="0" err="1"/>
              <a:t>бюгельного</a:t>
            </a:r>
            <a:r>
              <a:rPr lang="ru-RU" dirty="0"/>
              <a:t> протеза будет нести на себе </a:t>
            </a:r>
            <a:r>
              <a:rPr lang="ru-RU" dirty="0" err="1"/>
              <a:t>обтурирующую</a:t>
            </a:r>
            <a:r>
              <a:rPr lang="ru-RU" dirty="0"/>
              <a:t> часть. При отсутствии условий для фиксации </a:t>
            </a:r>
            <a:r>
              <a:rPr lang="ru-RU" dirty="0" err="1"/>
              <a:t>бюгельного</a:t>
            </a:r>
            <a:r>
              <a:rPr lang="ru-RU" dirty="0"/>
              <a:t> протеза и при наличии обширного дефекта твердого неба, применяют съемные пластиночные протезы без </a:t>
            </a:r>
            <a:r>
              <a:rPr lang="ru-RU" dirty="0" err="1"/>
              <a:t>обтурирующей</a:t>
            </a:r>
            <a:r>
              <a:rPr lang="ru-RU" dirty="0"/>
              <a:t> части. </a:t>
            </a:r>
            <a:endParaRPr lang="ru-RU" dirty="0" smtClean="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059" y="3577122"/>
            <a:ext cx="4489622" cy="328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614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12192000" cy="6858000"/>
          </a:xfrm>
        </p:spPr>
        <p:txBody>
          <a:bodyPr>
            <a:normAutofit/>
          </a:bodyPr>
          <a:lstStyle/>
          <a:p>
            <a:r>
              <a:rPr lang="ru-RU" b="1" dirty="0"/>
              <a:t>Протезирование первой группы дефектов</a:t>
            </a:r>
            <a:r>
              <a:rPr lang="ru-RU" dirty="0"/>
              <a:t> при наличии опорных зубов на обеих челюстях</a:t>
            </a:r>
            <a:r>
              <a:rPr lang="ru-RU" b="1" dirty="0"/>
              <a:t>.</a:t>
            </a:r>
            <a:r>
              <a:rPr lang="ru-RU" dirty="0"/>
              <a:t> </a:t>
            </a:r>
            <a:endParaRPr lang="ru-RU" dirty="0" smtClean="0"/>
          </a:p>
          <a:p>
            <a:r>
              <a:rPr lang="ru-RU" dirty="0" smtClean="0"/>
              <a:t>При </a:t>
            </a:r>
            <a:r>
              <a:rPr lang="ru-RU" i="1" dirty="0"/>
              <a:t>боковых</a:t>
            </a:r>
            <a:r>
              <a:rPr lang="ru-RU" dirty="0"/>
              <a:t> дефектах твердого неба, сообщающихся с гайморовой пазухой, в случае неудачной попытки операционного закрытия дефекта В.Ю. Курляндский предлагает применять частичные съемные протезы с аналогично созданным замыкающим клапаном. </a:t>
            </a:r>
          </a:p>
          <a:p>
            <a:r>
              <a:rPr lang="ru-RU" dirty="0"/>
              <a:t>При</a:t>
            </a:r>
            <a:r>
              <a:rPr lang="ru-RU" i="1" dirty="0"/>
              <a:t> фронтальном</a:t>
            </a:r>
            <a:r>
              <a:rPr lang="ru-RU" dirty="0"/>
              <a:t> дефекте  твердого неба в  ранние сроки должен быть изготовлен формирующий и поддерживающий протез. </a:t>
            </a:r>
            <a:r>
              <a:rPr lang="ru-RU" dirty="0" err="1"/>
              <a:t>В.Ю.Курляндским</a:t>
            </a:r>
            <a:r>
              <a:rPr lang="ru-RU" dirty="0"/>
              <a:t> предложена следующая конструкция протеза. На формирующей пластинке протеза имеется опорный валик, соответственно которому в мягких тканях образуется борозда, дополнительно способствующая удержанию протеза.</a:t>
            </a:r>
          </a:p>
        </p:txBody>
      </p:sp>
      <p:pic>
        <p:nvPicPr>
          <p:cNvPr id="4" name="Picture 2" descr="фронт"/>
          <p:cNvPicPr>
            <a:picLocks noChangeAspect="1" noChangeArrowheads="1"/>
          </p:cNvPicPr>
          <p:nvPr/>
        </p:nvPicPr>
        <p:blipFill rotWithShape="1">
          <a:blip r:embed="rId2">
            <a:lum bright="-12000" contrast="54000"/>
            <a:extLst>
              <a:ext uri="{28A0092B-C50C-407E-A947-70E740481C1C}">
                <a14:useLocalDpi xmlns:a14="http://schemas.microsoft.com/office/drawing/2010/main" val="0"/>
              </a:ext>
            </a:extLst>
          </a:blip>
          <a:srcRect b="58459"/>
          <a:stretch/>
        </p:blipFill>
        <p:spPr bwMode="auto">
          <a:xfrm>
            <a:off x="0" y="4591183"/>
            <a:ext cx="6227805" cy="226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фронт"/>
          <p:cNvPicPr>
            <a:picLocks noChangeAspect="1" noChangeArrowheads="1"/>
          </p:cNvPicPr>
          <p:nvPr/>
        </p:nvPicPr>
        <p:blipFill rotWithShape="1">
          <a:blip r:embed="rId2">
            <a:lum bright="-12000" contrast="54000"/>
            <a:extLst>
              <a:ext uri="{28A0092B-C50C-407E-A947-70E740481C1C}">
                <a14:useLocalDpi xmlns:a14="http://schemas.microsoft.com/office/drawing/2010/main" val="0"/>
              </a:ext>
            </a:extLst>
          </a:blip>
          <a:srcRect t="57014"/>
          <a:stretch/>
        </p:blipFill>
        <p:spPr bwMode="auto">
          <a:xfrm>
            <a:off x="6176253" y="4591183"/>
            <a:ext cx="6018393" cy="22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204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12192000" cy="6858000"/>
          </a:xfrm>
        </p:spPr>
        <p:txBody>
          <a:bodyPr>
            <a:normAutofit/>
          </a:bodyPr>
          <a:lstStyle/>
          <a:p>
            <a:r>
              <a:rPr lang="ru-RU" b="1" dirty="0"/>
              <a:t>2 группа</a:t>
            </a:r>
            <a:r>
              <a:rPr lang="ru-RU" dirty="0"/>
              <a:t> - дефект твердого неба при наличии опорных зубов на одной половине верхней </a:t>
            </a:r>
            <a:r>
              <a:rPr lang="ru-RU" dirty="0" smtClean="0"/>
              <a:t>челюсти</a:t>
            </a:r>
          </a:p>
          <a:p>
            <a:r>
              <a:rPr lang="ru-RU" dirty="0"/>
              <a:t>Возможность присасывания протеза значительно снижена или полностью исключена. В результате можно использовать лишь </a:t>
            </a:r>
            <a:r>
              <a:rPr lang="ru-RU" dirty="0" err="1"/>
              <a:t>кламмерную</a:t>
            </a:r>
            <a:r>
              <a:rPr lang="ru-RU" dirty="0"/>
              <a:t> фиксацию и адгезию. Адгезии можно добиться за счет построения системы клапанов -  внутреннего и периферического.</a:t>
            </a:r>
          </a:p>
        </p:txBody>
      </p:sp>
      <p:pic>
        <p:nvPicPr>
          <p:cNvPr id="22530" name="Рисунок 2" descr="D:\Marisha\Doc\Image-04.bmp"/>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3751086"/>
            <a:ext cx="4163582" cy="310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040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e-stomatology.ru/konkurs/clinic_event/2012/event_2/pic-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070539" cy="300681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ww.e-stomatology.ru/konkurs/clinic_event/2012/event_2/pic-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539" y="0"/>
            <a:ext cx="3659719" cy="4110681"/>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www.e-stomatology.ru/konkurs/clinic_event/2012/event_2/pic-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6148" y="0"/>
            <a:ext cx="4465852" cy="3353226"/>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http://www.e-stomatology.ru/konkurs/clinic_event/2012/event_2/pic-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42684"/>
            <a:ext cx="4070539" cy="431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220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e-stomatology.ru/konkurs/clinic_event/2012/event_2/pic-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e-stomatology.ru/konkurs/clinic_event/2012/event_2/pic-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www.e-stomatology.ru/konkurs/clinic_event/2012/event_2/pic-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1765"/>
            <a:ext cx="5346357" cy="3216235"/>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ttp://www.e-stomatology.ru/konkurs/clinic_event/2012/event_2/pic-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6357" y="3641109"/>
            <a:ext cx="4283675" cy="321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743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e-stomatology.ru/konkurs/clinic_event/2012/event_2/pic-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28582" cy="364112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e-stomatology.ru/konkurs/clinic_event/2012/event_2/pic-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346" y="3641125"/>
            <a:ext cx="5387965" cy="32762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www.e-stomatology.ru/konkurs/clinic_event/2012/event_2/pic-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41125"/>
            <a:ext cx="5476347" cy="321687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443782" y="250901"/>
            <a:ext cx="3501081" cy="3139321"/>
          </a:xfrm>
          <a:prstGeom prst="rect">
            <a:avLst/>
          </a:prstGeom>
        </p:spPr>
        <p:txBody>
          <a:bodyPr wrap="square">
            <a:spAutoFit/>
          </a:bodyPr>
          <a:lstStyle/>
          <a:p>
            <a:r>
              <a:rPr lang="ru-RU" dirty="0">
                <a:solidFill>
                  <a:srgbClr val="000080"/>
                </a:solidFill>
                <a:latin typeface="Arial" panose="020B0604020202020204" pitchFamily="34" charset="0"/>
              </a:rPr>
              <a:t>На верхней челюсти: мостовидный металлокерамический протез с опорой на 11, 12, 13, 15 с </a:t>
            </a:r>
            <a:r>
              <a:rPr lang="ru-RU" dirty="0" err="1">
                <a:solidFill>
                  <a:srgbClr val="000080"/>
                </a:solidFill>
                <a:latin typeface="Arial" panose="020B0604020202020204" pitchFamily="34" charset="0"/>
              </a:rPr>
              <a:t>аттачменом</a:t>
            </a:r>
            <a:r>
              <a:rPr lang="ru-RU" dirty="0">
                <a:solidFill>
                  <a:srgbClr val="000080"/>
                </a:solidFill>
                <a:latin typeface="Arial" panose="020B0604020202020204" pitchFamily="34" charset="0"/>
              </a:rPr>
              <a:t> и фрезерованными уступами для фиксации удерживающих </a:t>
            </a:r>
            <a:r>
              <a:rPr lang="ru-RU" dirty="0" err="1">
                <a:solidFill>
                  <a:srgbClr val="000080"/>
                </a:solidFill>
                <a:latin typeface="Arial" panose="020B0604020202020204" pitchFamily="34" charset="0"/>
              </a:rPr>
              <a:t>бюгельных</a:t>
            </a:r>
            <a:r>
              <a:rPr lang="ru-RU" dirty="0">
                <a:solidFill>
                  <a:srgbClr val="000080"/>
                </a:solidFill>
                <a:latin typeface="Arial" panose="020B0604020202020204" pitchFamily="34" charset="0"/>
              </a:rPr>
              <a:t> элементов и одиночная металлокерамическая коронка на 18</a:t>
            </a:r>
            <a:endParaRPr lang="ru-RU" dirty="0"/>
          </a:p>
        </p:txBody>
      </p:sp>
      <p:pic>
        <p:nvPicPr>
          <p:cNvPr id="17416" name="Picture 8" descr="http://www.e-stomatology.ru/konkurs/clinic_event/2012/event_2/pic-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8582" y="0"/>
            <a:ext cx="3713948" cy="364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53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endParaRPr lang="ru-RU" sz="2800" dirty="0"/>
          </a:p>
        </p:txBody>
      </p:sp>
      <p:sp>
        <p:nvSpPr>
          <p:cNvPr id="3" name="Объект 2"/>
          <p:cNvSpPr>
            <a:spLocks noGrp="1"/>
          </p:cNvSpPr>
          <p:nvPr>
            <p:ph sz="quarter" idx="13"/>
          </p:nvPr>
        </p:nvSpPr>
        <p:spPr>
          <a:xfrm>
            <a:off x="-1" y="1318054"/>
            <a:ext cx="12191999" cy="5539946"/>
          </a:xfrm>
        </p:spPr>
        <p:txBody>
          <a:bodyPr>
            <a:normAutofit/>
          </a:bodyPr>
          <a:lstStyle/>
          <a:p>
            <a:r>
              <a:rPr lang="ru-RU" b="1" i="1" u="sng" dirty="0"/>
              <a:t>По срокам применения:</a:t>
            </a:r>
            <a:endParaRPr lang="ru-RU" dirty="0"/>
          </a:p>
          <a:p>
            <a:r>
              <a:rPr lang="ru-RU" dirty="0"/>
              <a:t>1) временные аппараты для оказания первой помощи (транспортная иммобилизация);</a:t>
            </a:r>
          </a:p>
          <a:p>
            <a:r>
              <a:rPr lang="ru-RU" dirty="0"/>
              <a:t>2) постоянные аппараты, используемые для оказания специализированной  врачебной помощи и при лечении в стационаре (лечебная иммобилизация);</a:t>
            </a:r>
          </a:p>
          <a:p>
            <a:r>
              <a:rPr lang="ru-RU" b="1" i="1" dirty="0"/>
              <a:t>      </a:t>
            </a:r>
            <a:r>
              <a:rPr lang="ru-RU" b="1" i="1" u="sng" dirty="0"/>
              <a:t>По лечебному назначению:</a:t>
            </a:r>
            <a:endParaRPr lang="ru-RU" dirty="0"/>
          </a:p>
          <a:p>
            <a:r>
              <a:rPr lang="ru-RU" dirty="0"/>
              <a:t>1) основные аппараты, т.е. имеющие самостоятельное лечебное значение (например, фиксирующие, репонирующие, замещающие, комбинированные профилактические);</a:t>
            </a:r>
          </a:p>
          <a:p>
            <a:r>
              <a:rPr lang="ru-RU" dirty="0"/>
              <a:t> 2) вспомогательные аппараты применяемые при костной и кожной  пластике, когда основным видом лечебной помощи будет оперативное вмешательство (к ним относятся: фиксирующие – для удержания отломков после оперативного вмешательства и формирующие -  служащие опорой для пластического материала или создающие ложе для съемных протезов</a:t>
            </a:r>
            <a:r>
              <a:rPr lang="ru-RU" dirty="0" smtClean="0"/>
              <a:t>);</a:t>
            </a:r>
            <a:endParaRPr lang="ru-RU" dirty="0"/>
          </a:p>
        </p:txBody>
      </p:sp>
    </p:spTree>
    <p:extLst>
      <p:ext uri="{BB962C8B-B14F-4D97-AF65-F5344CB8AC3E}">
        <p14:creationId xmlns:p14="http://schemas.microsoft.com/office/powerpoint/2010/main" val="935545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e-stomatology.ru/konkurs/clinic_event/2012/event_2/pic-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973" y="284585"/>
            <a:ext cx="4214419" cy="489817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e-stomatology.ru/konkurs/clinic_event/2012/event_2/pic-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872" y="284584"/>
            <a:ext cx="4128101" cy="489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93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12192000" cy="6858000"/>
          </a:xfrm>
        </p:spPr>
        <p:txBody>
          <a:bodyPr>
            <a:normAutofit/>
          </a:bodyPr>
          <a:lstStyle/>
          <a:p>
            <a:r>
              <a:rPr lang="ru-RU" b="1" dirty="0"/>
              <a:t>3 группа</a:t>
            </a:r>
            <a:r>
              <a:rPr lang="ru-RU" dirty="0"/>
              <a:t> - дефект неба при беззубой верхней </a:t>
            </a:r>
            <a:r>
              <a:rPr lang="ru-RU" dirty="0" smtClean="0"/>
              <a:t>челюсти</a:t>
            </a:r>
          </a:p>
          <a:p>
            <a:r>
              <a:rPr lang="ru-RU" dirty="0"/>
              <a:t>Обеспечить хорошую фиксацию полного съемного протеза обычными методиками не удается: при вдохе через нос воздух попадает под протез и сбрасывает его.  Создать отрицательное давление под протезом не удается. Для удержания протеза на беззубой верхней челюсти рекомендуют использовать магниты и пружины.</a:t>
            </a:r>
          </a:p>
          <a:p>
            <a:endParaRPr lang="ru-RU" dirty="0"/>
          </a:p>
        </p:txBody>
      </p:sp>
      <p:sp>
        <p:nvSpPr>
          <p:cNvPr id="5" name="Прямоугольник 4"/>
          <p:cNvSpPr/>
          <p:nvPr/>
        </p:nvSpPr>
        <p:spPr>
          <a:xfrm>
            <a:off x="5073044" y="2586681"/>
            <a:ext cx="6096000" cy="1200329"/>
          </a:xfrm>
          <a:prstGeom prst="rect">
            <a:avLst/>
          </a:prstGeom>
        </p:spPr>
        <p:txBody>
          <a:bodyPr>
            <a:spAutoFit/>
          </a:bodyPr>
          <a:lstStyle/>
          <a:p>
            <a:pPr>
              <a:spcAft>
                <a:spcPts val="0"/>
              </a:spcAft>
            </a:pPr>
            <a:r>
              <a:rPr lang="ru-RU" u="sng" dirty="0" smtClean="0">
                <a:latin typeface="Times New Roman" panose="02020603050405020304" pitchFamily="18" charset="0"/>
                <a:ea typeface="Times New Roman" panose="02020603050405020304" pitchFamily="18" charset="0"/>
              </a:rPr>
              <a:t>Протезирование </a:t>
            </a:r>
            <a:r>
              <a:rPr lang="ru-RU" u="sng" dirty="0">
                <a:latin typeface="Times New Roman" panose="02020603050405020304" pitchFamily="18" charset="0"/>
                <a:ea typeface="Times New Roman" panose="02020603050405020304" pitchFamily="18" charset="0"/>
              </a:rPr>
              <a:t>беззубой верхней челюсти при срединном дефекте твердого неба (по Келли):</a:t>
            </a:r>
            <a:endParaRPr lang="ru-RU" sz="2800" dirty="0">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а — обтуратор; б — полный съемный протез; в — беззубая верхняя челюсть.</a:t>
            </a:r>
            <a:endParaRPr lang="ru-RU" sz="2800" dirty="0">
              <a:effectLst/>
              <a:latin typeface="Times New Roman" panose="02020603050405020304" pitchFamily="18" charset="0"/>
              <a:ea typeface="Times New Roman" panose="02020603050405020304" pitchFamily="18" charset="0"/>
            </a:endParaRPr>
          </a:p>
        </p:txBody>
      </p:sp>
      <p:pic>
        <p:nvPicPr>
          <p:cNvPr id="23556" name="Picture 4" descr="Без имени-2"/>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t="11256"/>
          <a:stretch>
            <a:fillRect/>
          </a:stretch>
        </p:blipFill>
        <p:spPr bwMode="auto">
          <a:xfrm>
            <a:off x="472732" y="2586681"/>
            <a:ext cx="412758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852616" y="4381524"/>
            <a:ext cx="10486767" cy="1477328"/>
          </a:xfrm>
          <a:prstGeom prst="rect">
            <a:avLst/>
          </a:prstGeom>
        </p:spPr>
        <p:txBody>
          <a:bodyPr wrap="square">
            <a:spAutoFit/>
          </a:bodyPr>
          <a:lstStyle/>
          <a:p>
            <a:pPr algn="just">
              <a:spcBef>
                <a:spcPts val="300"/>
              </a:spcBef>
              <a:spcAft>
                <a:spcPts val="0"/>
              </a:spcAft>
            </a:pPr>
            <a:r>
              <a:rPr lang="ru-RU" dirty="0">
                <a:latin typeface="Times New Roman" panose="02020603050405020304" pitchFamily="18" charset="0"/>
                <a:ea typeface="Times New Roman" panose="02020603050405020304" pitchFamily="18" charset="0"/>
              </a:rPr>
              <a:t>Вначале изготавливают обтуратор, похожий на пробку. Внутреннюю его часть, входящую в дефект и располагающуюся в полости носа, выполняют из мяг­кой пластмассы (</a:t>
            </a:r>
            <a:r>
              <a:rPr lang="ru-RU" dirty="0" err="1">
                <a:latin typeface="Times New Roman" panose="02020603050405020304" pitchFamily="18" charset="0"/>
                <a:ea typeface="Times New Roman" panose="02020603050405020304" pitchFamily="18" charset="0"/>
              </a:rPr>
              <a:t>ортосил</a:t>
            </a:r>
            <a:r>
              <a:rPr lang="ru-RU" dirty="0">
                <a:latin typeface="Times New Roman" panose="02020603050405020304" pitchFamily="18" charset="0"/>
                <a:ea typeface="Times New Roman" panose="02020603050405020304" pitchFamily="18" charset="0"/>
              </a:rPr>
              <a:t>, эладент-100), а наружную часть - из жесткой пластмассы, поскольку она закрывает дефект со стороны полости рта. За­тем больного протезируют полным съемным протезом по обычной методике. Протез не должен передавать давление на обтуратор, поэтому ротовую поверхность обтуратора делают в виде полусферы. </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4499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12192000" cy="6858000"/>
          </a:xfrm>
        </p:spPr>
        <p:txBody>
          <a:bodyPr>
            <a:normAutofit/>
          </a:bodyPr>
          <a:lstStyle/>
          <a:p>
            <a:r>
              <a:rPr lang="ru-RU" b="1" dirty="0"/>
              <a:t>4 группа</a:t>
            </a:r>
            <a:r>
              <a:rPr lang="ru-RU" dirty="0"/>
              <a:t> - дефекты мягкого неба или твердого и мягкого </a:t>
            </a:r>
            <a:r>
              <a:rPr lang="ru-RU" dirty="0" smtClean="0"/>
              <a:t>неба</a:t>
            </a:r>
          </a:p>
          <a:p>
            <a:r>
              <a:rPr lang="ru-RU" dirty="0"/>
              <a:t>При, рубцовом укорочении мягкого неба показано хирургическое вмешательство. </a:t>
            </a:r>
            <a:endParaRPr lang="ru-RU" dirty="0" smtClean="0"/>
          </a:p>
          <a:p>
            <a:r>
              <a:rPr lang="ru-RU" dirty="0"/>
              <a:t>При дефектах мягкого неба – протезирование обтураторами. Фиксирующая часть обтуратора может быть в виде небной пластинки с удерживающими или опорно-удерживающими </a:t>
            </a:r>
            <a:r>
              <a:rPr lang="ru-RU" dirty="0" err="1"/>
              <a:t>кламмерами</a:t>
            </a:r>
            <a:r>
              <a:rPr lang="ru-RU" dirty="0"/>
              <a:t>. </a:t>
            </a:r>
            <a:r>
              <a:rPr lang="ru-RU" dirty="0" err="1"/>
              <a:t>Обтурирующая</a:t>
            </a:r>
            <a:r>
              <a:rPr lang="ru-RU" dirty="0"/>
              <a:t> часть соединяется с фиксирующей неподвижно или с помощью пружины. </a:t>
            </a:r>
            <a:endParaRPr lang="ru-RU" dirty="0" smtClean="0"/>
          </a:p>
          <a:p>
            <a:r>
              <a:rPr lang="ru-RU" dirty="0" smtClean="0"/>
              <a:t>При </a:t>
            </a:r>
            <a:r>
              <a:rPr lang="ru-RU" dirty="0"/>
              <a:t>изолированном дефекте мягкого неба и наличии зубов можно применять обтуратор, фиксированный на зубах с помощью телескопических коронок или опорно-удерживающих </a:t>
            </a:r>
            <a:r>
              <a:rPr lang="ru-RU" dirty="0" err="1"/>
              <a:t>кламмеров</a:t>
            </a:r>
            <a:r>
              <a:rPr lang="ru-RU" dirty="0"/>
              <a:t>. Эти коронки или </a:t>
            </a:r>
            <a:r>
              <a:rPr lang="ru-RU" dirty="0" err="1"/>
              <a:t>кламмеры</a:t>
            </a:r>
            <a:r>
              <a:rPr lang="ru-RU" dirty="0"/>
              <a:t> соединены дугой, от которой отходит отросток в сторону мягкого неба. На отростке укрепляют </a:t>
            </a:r>
            <a:r>
              <a:rPr lang="ru-RU" dirty="0" err="1"/>
              <a:t>обтурирующую</a:t>
            </a:r>
            <a:r>
              <a:rPr lang="ru-RU" dirty="0"/>
              <a:t> часть из жесткой или эластичной пластмассы.</a:t>
            </a:r>
          </a:p>
          <a:p>
            <a:pPr marL="0" indent="0">
              <a:buNone/>
            </a:pPr>
            <a:endParaRPr lang="ru-RU" dirty="0"/>
          </a:p>
          <a:p>
            <a:endParaRPr lang="ru-RU" dirty="0"/>
          </a:p>
        </p:txBody>
      </p:sp>
    </p:spTree>
    <p:extLst>
      <p:ext uri="{BB962C8B-B14F-4D97-AF65-F5344CB8AC3E}">
        <p14:creationId xmlns:p14="http://schemas.microsoft.com/office/powerpoint/2010/main" val="3001452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1357355"/>
            <a:ext cx="3847350" cy="232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598843" y="492896"/>
            <a:ext cx="2838854" cy="369332"/>
          </a:xfrm>
          <a:prstGeom prst="rect">
            <a:avLst/>
          </a:prstGeom>
        </p:spPr>
        <p:txBody>
          <a:bodyPr wrap="none">
            <a:spAutoFit/>
          </a:bodyPr>
          <a:lstStyle/>
          <a:p>
            <a:r>
              <a:rPr lang="ru-RU" b="1" dirty="0">
                <a:latin typeface="Times New Roman" panose="02020603050405020304" pitchFamily="18" charset="0"/>
                <a:ea typeface="Times New Roman" panose="02020603050405020304" pitchFamily="18" charset="0"/>
              </a:rPr>
              <a:t>Монолитные обтураторы</a:t>
            </a:r>
            <a:endParaRPr lang="ru-RU" dirty="0"/>
          </a:p>
        </p:txBody>
      </p:sp>
      <p:pic>
        <p:nvPicPr>
          <p:cNvPr id="24579" name="Picture 3" descr="Шильдинов"/>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5814054" y="4168556"/>
            <a:ext cx="3560600" cy="232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4460604" y="464079"/>
            <a:ext cx="4757537" cy="646331"/>
          </a:xfrm>
          <a:prstGeom prst="rect">
            <a:avLst/>
          </a:prstGeom>
        </p:spPr>
        <p:txBody>
          <a:bodyPr wrap="square">
            <a:spAutoFit/>
          </a:bodyPr>
          <a:lstStyle/>
          <a:p>
            <a:pPr indent="114300" algn="ctr">
              <a:spcAft>
                <a:spcPts val="0"/>
              </a:spcAft>
            </a:pPr>
            <a:r>
              <a:rPr lang="ru-RU" b="1" dirty="0">
                <a:solidFill>
                  <a:srgbClr val="000000"/>
                </a:solidFill>
                <a:latin typeface="Times New Roman" panose="02020603050405020304" pitchFamily="18" charset="0"/>
                <a:ea typeface="Times New Roman" panose="02020603050405020304" pitchFamily="18" charset="0"/>
              </a:rPr>
              <a:t>Обтураторы с подвижной небной занавеской.</a:t>
            </a:r>
            <a:endParaRPr lang="ru-RU" sz="2800" dirty="0">
              <a:effectLst/>
              <a:latin typeface="Times New Roman" panose="02020603050405020304" pitchFamily="18" charset="0"/>
              <a:ea typeface="Times New Roman" panose="02020603050405020304" pitchFamily="18" charset="0"/>
            </a:endParaRPr>
          </a:p>
        </p:txBody>
      </p:sp>
      <p:pic>
        <p:nvPicPr>
          <p:cNvPr id="24580" name="Picture 4" descr="Ильина-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4313" y="1230059"/>
            <a:ext cx="2197369" cy="281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Рисунок 1" descr="D:\Marisha\Doc\Image-03.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2019" y="1230059"/>
            <a:ext cx="2721646" cy="281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598843" y="4068118"/>
            <a:ext cx="2743893" cy="369332"/>
          </a:xfrm>
          <a:prstGeom prst="rect">
            <a:avLst/>
          </a:prstGeom>
        </p:spPr>
        <p:txBody>
          <a:bodyPr wrap="none">
            <a:spAutoFit/>
          </a:bodyPr>
          <a:lstStyle/>
          <a:p>
            <a:r>
              <a:rPr lang="ru-RU" b="1" dirty="0">
                <a:solidFill>
                  <a:srgbClr val="000000"/>
                </a:solidFill>
                <a:latin typeface="Times New Roman" panose="02020603050405020304" pitchFamily="18" charset="0"/>
                <a:ea typeface="Times New Roman" panose="02020603050405020304" pitchFamily="18" charset="0"/>
              </a:rPr>
              <a:t>Плавающие обтураторы</a:t>
            </a:r>
            <a:endParaRPr lang="ru-RU" dirty="0"/>
          </a:p>
        </p:txBody>
      </p:sp>
      <p:pic>
        <p:nvPicPr>
          <p:cNvPr id="24582" name="Picture 6" descr="Кеза-Часовск"/>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843" y="4424872"/>
            <a:ext cx="2591744" cy="243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802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endParaRPr lang="ru-RU" sz="2800" dirty="0"/>
          </a:p>
        </p:txBody>
      </p:sp>
      <p:sp>
        <p:nvSpPr>
          <p:cNvPr id="3" name="Объект 2"/>
          <p:cNvSpPr>
            <a:spLocks noGrp="1"/>
          </p:cNvSpPr>
          <p:nvPr>
            <p:ph sz="quarter" idx="13"/>
          </p:nvPr>
        </p:nvSpPr>
        <p:spPr>
          <a:xfrm>
            <a:off x="1" y="-1"/>
            <a:ext cx="12191999" cy="6858001"/>
          </a:xfrm>
        </p:spPr>
        <p:txBody>
          <a:bodyPr>
            <a:normAutofit lnSpcReduction="10000"/>
          </a:bodyPr>
          <a:lstStyle/>
          <a:p>
            <a:r>
              <a:rPr lang="ru-RU" b="1" i="1" u="sng" dirty="0" smtClean="0"/>
              <a:t>По </a:t>
            </a:r>
            <a:r>
              <a:rPr lang="ru-RU" b="1" i="1" u="sng" dirty="0"/>
              <a:t>функциональному назначению:</a:t>
            </a:r>
            <a:endParaRPr lang="ru-RU" dirty="0"/>
          </a:p>
          <a:p>
            <a:r>
              <a:rPr lang="ru-RU" dirty="0"/>
              <a:t>1) фиксирующие аппараты (удерживающие), удерживают отломки челюсти в правильном положении, обеспечивают их неподвижность;</a:t>
            </a:r>
          </a:p>
          <a:p>
            <a:r>
              <a:rPr lang="ru-RU" dirty="0"/>
              <a:t>2) репонирующие аппараты (исправляющие или перемещающие), подразделяются на аппараты механического и функционального действия, (направляющие), постепенно устанавливают отломки челюсти в правильное положение, применяются в том случае, когда невозможно произвести одномоментную репозицию;</a:t>
            </a:r>
          </a:p>
          <a:p>
            <a:r>
              <a:rPr lang="ru-RU" dirty="0"/>
              <a:t>3) формирующие аппараты применяются при пластике мягких тканей лица для временного поддержания формы лица, создания жесткой опоры, предупреждения рубцовых изменений мягких тканей и их последствий (смещение фрагментов за счет стягивающих сил, деформация протезного ложа и др.).</a:t>
            </a:r>
          </a:p>
          <a:p>
            <a:r>
              <a:rPr lang="ru-RU" dirty="0"/>
              <a:t>4) замещающие аппараты (резекционные и разобщающие) применяются для замещения дефекта челюстей и восстановления их формы и функции;</a:t>
            </a:r>
          </a:p>
          <a:p>
            <a:r>
              <a:rPr lang="ru-RU" dirty="0"/>
              <a:t>5) комбинированные аппараты (многофункциональные);</a:t>
            </a:r>
          </a:p>
          <a:p>
            <a:r>
              <a:rPr lang="ru-RU" dirty="0"/>
              <a:t>6) профилактические аппараты (аппараты для механотерапии, боксерская каппа, ограничители открывания рта) применяются для предупреждения травм челюстно-лицевых травм и их последствий;</a:t>
            </a:r>
          </a:p>
        </p:txBody>
      </p:sp>
    </p:spTree>
    <p:extLst>
      <p:ext uri="{BB962C8B-B14F-4D97-AF65-F5344CB8AC3E}">
        <p14:creationId xmlns:p14="http://schemas.microsoft.com/office/powerpoint/2010/main" val="790950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err="1" smtClean="0"/>
              <a:t>зубочелюстныЕ</a:t>
            </a:r>
            <a:r>
              <a:rPr lang="ru-RU" dirty="0" smtClean="0"/>
              <a:t> </a:t>
            </a:r>
            <a:r>
              <a:rPr lang="ru-RU" dirty="0"/>
              <a:t>и </a:t>
            </a:r>
            <a:r>
              <a:rPr lang="ru-RU" dirty="0" err="1" smtClean="0"/>
              <a:t>челюстныЕ</a:t>
            </a:r>
            <a:r>
              <a:rPr lang="ru-RU" dirty="0" smtClean="0"/>
              <a:t> </a:t>
            </a:r>
            <a:r>
              <a:rPr lang="ru-RU" dirty="0" err="1" smtClean="0"/>
              <a:t>протезЫ</a:t>
            </a:r>
            <a:endParaRPr lang="ru-RU" dirty="0"/>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64148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ru-RU" sz="2800" b="1" dirty="0"/>
              <a:t>Лигатурные </a:t>
            </a:r>
            <a:r>
              <a:rPr lang="ru-RU" sz="2800" b="1" dirty="0" err="1"/>
              <a:t>назубные</a:t>
            </a:r>
            <a:r>
              <a:rPr lang="ru-RU" sz="2800" b="1" dirty="0"/>
              <a:t> </a:t>
            </a:r>
            <a:r>
              <a:rPr lang="ru-RU" sz="2800" b="1" dirty="0" smtClean="0"/>
              <a:t>повязки</a:t>
            </a:r>
            <a:endParaRPr lang="ru-RU" sz="2800" dirty="0"/>
          </a:p>
        </p:txBody>
      </p:sp>
      <p:sp>
        <p:nvSpPr>
          <p:cNvPr id="3" name="Объект 2"/>
          <p:cNvSpPr>
            <a:spLocks noGrp="1"/>
          </p:cNvSpPr>
          <p:nvPr>
            <p:ph sz="quarter" idx="13"/>
          </p:nvPr>
        </p:nvSpPr>
        <p:spPr>
          <a:xfrm>
            <a:off x="-1" y="1318054"/>
            <a:ext cx="12191999" cy="5539946"/>
          </a:xfrm>
        </p:spPr>
        <p:txBody>
          <a:bodyPr>
            <a:normAutofit fontScale="92500" lnSpcReduction="10000"/>
          </a:bodyPr>
          <a:lstStyle/>
          <a:p>
            <a:r>
              <a:rPr lang="ru-RU" dirty="0"/>
              <a:t>Межчелюстное лигатурное скрепление – наиболее часто применяемый вид временной иммобилизации отломков </a:t>
            </a:r>
            <a:r>
              <a:rPr lang="ru-RU" dirty="0" smtClean="0"/>
              <a:t>челюстей. </a:t>
            </a:r>
            <a:r>
              <a:rPr lang="ru-RU" dirty="0"/>
              <a:t>Связывание чаще производят бронзово-алюминиевой проволокой (лигатурой) диаметром 0,4-0,5 мм или полиамидной нитью диаметром 0,5-0,6мм на срок не более 1-3 суток (для предотвращения расшатывания зубов).</a:t>
            </a:r>
          </a:p>
          <a:p>
            <a:r>
              <a:rPr lang="ru-RU" b="1" u="sng" dirty="0"/>
              <a:t>Показания к применению:</a:t>
            </a:r>
            <a:r>
              <a:rPr lang="ru-RU" b="1" dirty="0"/>
              <a:t> </a:t>
            </a:r>
          </a:p>
          <a:p>
            <a:pPr lvl="0"/>
            <a:r>
              <a:rPr lang="ru-RU" dirty="0"/>
              <a:t>Для фиксации отломков нижней челюсти между собой, при условии, что на каждом из них имеются не менее 2-3-х устойчивых зубов (</a:t>
            </a:r>
            <a:r>
              <a:rPr lang="ru-RU" dirty="0" err="1"/>
              <a:t>мономаксиллярная</a:t>
            </a:r>
            <a:r>
              <a:rPr lang="ru-RU" dirty="0"/>
              <a:t> - </a:t>
            </a:r>
            <a:r>
              <a:rPr lang="ru-RU" dirty="0" err="1"/>
              <a:t>одночелюстная</a:t>
            </a:r>
            <a:r>
              <a:rPr lang="ru-RU" dirty="0"/>
              <a:t> повязка);</a:t>
            </a:r>
          </a:p>
          <a:p>
            <a:pPr lvl="0"/>
            <a:r>
              <a:rPr lang="ru-RU" dirty="0"/>
              <a:t>Фиксация отломков нижней челюсти, имеющих устойчивые зубы, с устойчивыми зубами неповрежденной верхней челюсти (</a:t>
            </a:r>
            <a:r>
              <a:rPr lang="ru-RU" dirty="0" err="1"/>
              <a:t>бимаксиллярная</a:t>
            </a:r>
            <a:r>
              <a:rPr lang="ru-RU" dirty="0"/>
              <a:t> - </a:t>
            </a:r>
            <a:r>
              <a:rPr lang="ru-RU" dirty="0" err="1"/>
              <a:t>двучелюстная</a:t>
            </a:r>
            <a:r>
              <a:rPr lang="ru-RU" dirty="0"/>
              <a:t> повязка);</a:t>
            </a:r>
          </a:p>
          <a:p>
            <a:pPr lvl="0"/>
            <a:r>
              <a:rPr lang="ru-RU" dirty="0" err="1"/>
              <a:t>Мономаксилярное</a:t>
            </a:r>
            <a:r>
              <a:rPr lang="ru-RU" dirty="0"/>
              <a:t> </a:t>
            </a:r>
            <a:r>
              <a:rPr lang="ru-RU" dirty="0" err="1"/>
              <a:t>шинирование</a:t>
            </a:r>
            <a:r>
              <a:rPr lang="ru-RU" dirty="0"/>
              <a:t> при переломах альвеолярного отростка с применением подбородочной повязки;</a:t>
            </a:r>
          </a:p>
          <a:p>
            <a:r>
              <a:rPr lang="ru-RU" b="1" u="sng" dirty="0"/>
              <a:t>Противопоказано применять: </a:t>
            </a:r>
            <a:endParaRPr lang="ru-RU" b="1" dirty="0"/>
          </a:p>
          <a:p>
            <a:pPr lvl="0"/>
            <a:r>
              <a:rPr lang="ru-RU" dirty="0"/>
              <a:t>Межчелюстное связывание при одновременных переломах нижней и верхней челюстей;</a:t>
            </a:r>
          </a:p>
          <a:p>
            <a:pPr lvl="0"/>
            <a:r>
              <a:rPr lang="ru-RU" dirty="0"/>
              <a:t>Для межчелюстного скрепления при подвижных зубах и зубах находящихся в щели перелома</a:t>
            </a:r>
            <a:r>
              <a:rPr lang="ru-RU" dirty="0" smtClean="0"/>
              <a:t>.</a:t>
            </a:r>
            <a:endParaRPr lang="ru-RU" dirty="0"/>
          </a:p>
        </p:txBody>
      </p:sp>
    </p:spTree>
    <p:extLst>
      <p:ext uri="{BB962C8B-B14F-4D97-AF65-F5344CB8AC3E}">
        <p14:creationId xmlns:p14="http://schemas.microsoft.com/office/powerpoint/2010/main" val="1298676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 y="0"/>
            <a:ext cx="9168715" cy="6858000"/>
          </a:xfrm>
        </p:spPr>
        <p:txBody>
          <a:bodyPr>
            <a:normAutofit/>
          </a:bodyPr>
          <a:lstStyle/>
          <a:p>
            <a:endParaRPr lang="ru-RU" dirty="0" smtClean="0"/>
          </a:p>
          <a:p>
            <a:r>
              <a:rPr lang="ru-RU" dirty="0" smtClean="0"/>
              <a:t>Жесткая </a:t>
            </a:r>
            <a:r>
              <a:rPr lang="ru-RU" dirty="0"/>
              <a:t>межчелюстная повязка по </a:t>
            </a:r>
            <a:r>
              <a:rPr lang="ru-RU" u="sng" dirty="0" err="1"/>
              <a:t>А.А.Лимбергу</a:t>
            </a:r>
            <a:r>
              <a:rPr lang="ru-RU" b="1" dirty="0"/>
              <a:t> </a:t>
            </a:r>
            <a:r>
              <a:rPr lang="ru-RU" dirty="0"/>
              <a:t>применяется с целью фиксации отломков нижней челюсти к зубам верхней, путем скручивания между собой концов лигатур в преддверии полости рта. Такое закрепление отломков применяется с </a:t>
            </a:r>
            <a:r>
              <a:rPr lang="ru-RU" dirty="0" err="1"/>
              <a:t>пращевидной</a:t>
            </a:r>
            <a:r>
              <a:rPr lang="ru-RU" dirty="0"/>
              <a:t> повязкой на срок не более 10 </a:t>
            </a:r>
            <a:r>
              <a:rPr lang="ru-RU" dirty="0" smtClean="0"/>
              <a:t>суток.</a:t>
            </a:r>
          </a:p>
          <a:p>
            <a:pPr marL="0" indent="0">
              <a:buNone/>
            </a:pPr>
            <a:endParaRPr lang="ru-RU" dirty="0" smtClean="0"/>
          </a:p>
          <a:p>
            <a:endParaRPr lang="ru-RU" dirty="0" smtClean="0"/>
          </a:p>
          <a:p>
            <a:endParaRPr lang="ru-RU" dirty="0" smtClean="0"/>
          </a:p>
          <a:p>
            <a:r>
              <a:rPr lang="ru-RU" u="sng" dirty="0"/>
              <a:t>Способ Айви</a:t>
            </a:r>
            <a:r>
              <a:rPr lang="ru-RU" dirty="0"/>
              <a:t> прост в изготовлении, функционален и более удобен, чем другие методы, так как при его применении не образуется грубых клубков проволоки в преддверии полости рта. При необходимости открыть рот, достаточно  перерезать 2 вертикальные проволочные лигатуры, проведенные через петли</a:t>
            </a:r>
          </a:p>
        </p:txBody>
      </p:sp>
      <p:pic>
        <p:nvPicPr>
          <p:cNvPr id="2080" name="Picture 32" descr="1-10"/>
          <p:cNvPicPr>
            <a:picLocks noChangeAspect="1" noChangeArrowheads="1"/>
          </p:cNvPicPr>
          <p:nvPr/>
        </p:nvPicPr>
        <p:blipFill>
          <a:blip r:embed="rId2">
            <a:lum contrast="48000"/>
            <a:extLst>
              <a:ext uri="{28A0092B-C50C-407E-A947-70E740481C1C}">
                <a14:useLocalDpi xmlns:a14="http://schemas.microsoft.com/office/drawing/2010/main" val="0"/>
              </a:ext>
            </a:extLst>
          </a:blip>
          <a:srcRect/>
          <a:stretch>
            <a:fillRect/>
          </a:stretch>
        </p:blipFill>
        <p:spPr bwMode="auto">
          <a:xfrm>
            <a:off x="9062065" y="-72153"/>
            <a:ext cx="3129935" cy="391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descr="Айви1"/>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9062064" y="4283533"/>
            <a:ext cx="3129935" cy="257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313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ru-RU" sz="2800" dirty="0" smtClean="0"/>
              <a:t>СТАНДАРТНАЯ Ленточная </a:t>
            </a:r>
            <a:r>
              <a:rPr lang="ru-RU" sz="2800" dirty="0"/>
              <a:t>шина В.С. Васильева (1967).</a:t>
            </a:r>
            <a:br>
              <a:rPr lang="ru-RU" sz="2800" dirty="0"/>
            </a:br>
            <a:endParaRPr lang="ru-RU" sz="2800" dirty="0"/>
          </a:p>
        </p:txBody>
      </p:sp>
      <p:sp>
        <p:nvSpPr>
          <p:cNvPr id="3" name="Объект 2"/>
          <p:cNvSpPr>
            <a:spLocks noGrp="1"/>
          </p:cNvSpPr>
          <p:nvPr>
            <p:ph sz="quarter" idx="13"/>
          </p:nvPr>
        </p:nvSpPr>
        <p:spPr>
          <a:xfrm>
            <a:off x="0" y="1318054"/>
            <a:ext cx="8171936" cy="5539946"/>
          </a:xfrm>
        </p:spPr>
        <p:txBody>
          <a:bodyPr>
            <a:normAutofit fontScale="92500" lnSpcReduction="20000"/>
          </a:bodyPr>
          <a:lstStyle/>
          <a:p>
            <a:r>
              <a:rPr lang="ru-RU" dirty="0"/>
              <a:t>Шина из тонкой плоской металлической ленты (шириной 2,3 мм, длиной 134 мм, толщиной – 0,25-0,3 мм) с 14 зацепными крючками изготовлена при помощи специальных штампов из </a:t>
            </a:r>
            <a:r>
              <a:rPr lang="ru-RU" dirty="0" smtClean="0"/>
              <a:t>листовой</a:t>
            </a:r>
            <a:r>
              <a:rPr lang="ru-RU" dirty="0"/>
              <a:t> нержавеющей стали. Шина легко изгибается в горизонтальной плоскости, но не гнется в вертикальной. Фиксируется к зубам лигатурной проволокой.</a:t>
            </a:r>
          </a:p>
          <a:p>
            <a:r>
              <a:rPr lang="ru-RU" u="sng" dirty="0"/>
              <a:t>Показания к применению:</a:t>
            </a:r>
            <a:r>
              <a:rPr lang="ru-RU" dirty="0"/>
              <a:t> при не осложненных переломах нижней челюсти при наличии устойчивых зубов, на одной или обеих челюстях, как и шина </a:t>
            </a:r>
            <a:r>
              <a:rPr lang="ru-RU" dirty="0" err="1"/>
              <a:t>Тигерштедта</a:t>
            </a:r>
            <a:r>
              <a:rPr lang="ru-RU" dirty="0"/>
              <a:t>, а нередко и в сочетании с ней, фиксируется лигатурной проволокой к зубам, в случае необходимости накладывается межчелюстная резиновая тяга.)</a:t>
            </a:r>
          </a:p>
          <a:p>
            <a:r>
              <a:rPr lang="ru-RU" dirty="0"/>
              <a:t>Для </a:t>
            </a:r>
            <a:r>
              <a:rPr lang="ru-RU" dirty="0" err="1"/>
              <a:t>одночелюстного</a:t>
            </a:r>
            <a:r>
              <a:rPr lang="ru-RU" dirty="0"/>
              <a:t> </a:t>
            </a:r>
            <a:r>
              <a:rPr lang="ru-RU" dirty="0" err="1"/>
              <a:t>шинирования</a:t>
            </a:r>
            <a:r>
              <a:rPr lang="ru-RU" dirty="0"/>
              <a:t> применять шину Васильева нежелательно из-за её невысокой прочности.  Невозможность изгибания ленточной шины в вертикальной плоскости, приводит к  </a:t>
            </a:r>
            <a:r>
              <a:rPr lang="ru-RU" dirty="0" err="1"/>
              <a:t>травмированию</a:t>
            </a:r>
            <a:r>
              <a:rPr lang="ru-RU" dirty="0"/>
              <a:t> слизистой оболочки в боковых отделах зубного ряда, из-за несоответствия кривой </a:t>
            </a:r>
            <a:r>
              <a:rPr lang="ru-RU" dirty="0" err="1"/>
              <a:t>Шпее</a:t>
            </a:r>
            <a:r>
              <a:rPr lang="ru-RU" dirty="0"/>
              <a:t>.</a:t>
            </a:r>
          </a:p>
          <a:p>
            <a:endParaRPr lang="ru-RU" dirty="0"/>
          </a:p>
        </p:txBody>
      </p:sp>
      <p:pic>
        <p:nvPicPr>
          <p:cNvPr id="3076" name="Picture 4" descr="Васильев2"/>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8798010" y="1318054"/>
            <a:ext cx="3393989" cy="463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202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ru-RU" sz="2800" dirty="0" smtClean="0"/>
              <a:t>ИНДИВИДУАЛЬНЫЕ </a:t>
            </a:r>
            <a:r>
              <a:rPr lang="ru-RU" sz="2800" dirty="0"/>
              <a:t>Проволочные </a:t>
            </a:r>
            <a:r>
              <a:rPr lang="ru-RU" sz="2800" dirty="0" err="1"/>
              <a:t>назубные</a:t>
            </a:r>
            <a:r>
              <a:rPr lang="ru-RU" sz="2800" dirty="0"/>
              <a:t> шины </a:t>
            </a:r>
            <a:r>
              <a:rPr lang="ru-RU" sz="2800" dirty="0" err="1"/>
              <a:t>С.С.Тигерштедта</a:t>
            </a:r>
            <a:endParaRPr lang="ru-RU" sz="2800" dirty="0"/>
          </a:p>
        </p:txBody>
      </p:sp>
      <p:sp>
        <p:nvSpPr>
          <p:cNvPr id="3" name="Объект 2"/>
          <p:cNvSpPr>
            <a:spLocks noGrp="1"/>
          </p:cNvSpPr>
          <p:nvPr>
            <p:ph sz="quarter" idx="13"/>
          </p:nvPr>
        </p:nvSpPr>
        <p:spPr>
          <a:xfrm>
            <a:off x="-1" y="1318054"/>
            <a:ext cx="12191999" cy="5539946"/>
          </a:xfrm>
        </p:spPr>
        <p:txBody>
          <a:bodyPr>
            <a:normAutofit/>
          </a:bodyPr>
          <a:lstStyle/>
          <a:p>
            <a:r>
              <a:rPr lang="ru-RU" dirty="0"/>
              <a:t>Различают пять основных видов этих шин: </a:t>
            </a:r>
            <a:endParaRPr lang="ru-RU" dirty="0" smtClean="0"/>
          </a:p>
          <a:p>
            <a:r>
              <a:rPr lang="ru-RU" dirty="0" smtClean="0"/>
              <a:t>а</a:t>
            </a:r>
            <a:r>
              <a:rPr lang="ru-RU" dirty="0"/>
              <a:t>) гладкая шина-скоба, </a:t>
            </a:r>
            <a:endParaRPr lang="ru-RU" dirty="0" smtClean="0"/>
          </a:p>
          <a:p>
            <a:r>
              <a:rPr lang="ru-RU" dirty="0" smtClean="0"/>
              <a:t>б</a:t>
            </a:r>
            <a:r>
              <a:rPr lang="ru-RU" dirty="0"/>
              <a:t>) шина с распорочным изгибом, </a:t>
            </a:r>
            <a:endParaRPr lang="ru-RU" dirty="0" smtClean="0"/>
          </a:p>
          <a:p>
            <a:r>
              <a:rPr lang="ru-RU" dirty="0" smtClean="0"/>
              <a:t>в</a:t>
            </a:r>
            <a:r>
              <a:rPr lang="ru-RU" dirty="0"/>
              <a:t>) шина с зацепными петлями, </a:t>
            </a:r>
            <a:endParaRPr lang="ru-RU" dirty="0" smtClean="0"/>
          </a:p>
          <a:p>
            <a:r>
              <a:rPr lang="ru-RU" dirty="0" smtClean="0"/>
              <a:t>г</a:t>
            </a:r>
            <a:r>
              <a:rPr lang="ru-RU" dirty="0"/>
              <a:t>) шина с наклонной плоскостью, </a:t>
            </a:r>
            <a:endParaRPr lang="ru-RU" dirty="0" smtClean="0"/>
          </a:p>
          <a:p>
            <a:r>
              <a:rPr lang="ru-RU" dirty="0" smtClean="0"/>
              <a:t>д</a:t>
            </a:r>
            <a:r>
              <a:rPr lang="ru-RU" dirty="0"/>
              <a:t>) шина с опорной плоскостью. </a:t>
            </a:r>
            <a:endParaRPr lang="ru-RU" dirty="0" smtClean="0"/>
          </a:p>
          <a:p>
            <a:r>
              <a:rPr lang="ru-RU" dirty="0" smtClean="0"/>
              <a:t>Для </a:t>
            </a:r>
            <a:r>
              <a:rPr lang="ru-RU" dirty="0"/>
              <a:t>изготовления </a:t>
            </a:r>
            <a:r>
              <a:rPr lang="ru-RU" dirty="0" err="1"/>
              <a:t>назубных</a:t>
            </a:r>
            <a:r>
              <a:rPr lang="ru-RU" dirty="0"/>
              <a:t> шин необходимы: алюминиевая проволока диаметром 1,8-2,0 мм и длиной 12-15 см. или проволока из нержавеющей стали диаметром 1,3-1,5 мм, для фиксации шин применяется бронзово-алюминиевая лигатурная проволока диаметром 0,5-0,6 мм или полиамидная нить. </a:t>
            </a:r>
            <a:endParaRPr lang="ru-RU" dirty="0" smtClean="0"/>
          </a:p>
          <a:p>
            <a:r>
              <a:rPr lang="ru-RU" dirty="0" smtClean="0"/>
              <a:t>Недостатком </a:t>
            </a:r>
            <a:r>
              <a:rPr lang="ru-RU" dirty="0"/>
              <a:t>проволочных </a:t>
            </a:r>
            <a:r>
              <a:rPr lang="ru-RU" dirty="0" err="1"/>
              <a:t>назубных</a:t>
            </a:r>
            <a:r>
              <a:rPr lang="ru-RU" dirty="0"/>
              <a:t> шин является невозможность применения  их в случае глубокого прикуса с отвесным или </a:t>
            </a:r>
            <a:r>
              <a:rPr lang="ru-RU" dirty="0" err="1"/>
              <a:t>ретрузионным</a:t>
            </a:r>
            <a:r>
              <a:rPr lang="ru-RU" dirty="0"/>
              <a:t> положением зубов.</a:t>
            </a:r>
          </a:p>
          <a:p>
            <a:endParaRPr lang="ru-RU" dirty="0"/>
          </a:p>
        </p:txBody>
      </p:sp>
      <p:pic>
        <p:nvPicPr>
          <p:cNvPr id="4098" name="Picture 2" descr="шины%20Тигерштед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649" y="1421671"/>
            <a:ext cx="5519351" cy="237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375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Капля</Template>
  <TotalTime>135</TotalTime>
  <Words>2599</Words>
  <Application>Microsoft Office PowerPoint</Application>
  <PresentationFormat>Широкоэкранный</PresentationFormat>
  <Paragraphs>162</Paragraphs>
  <Slides>33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33</vt:i4>
      </vt:variant>
    </vt:vector>
  </HeadingPairs>
  <TitlesOfParts>
    <vt:vector size="37" baseType="lpstr">
      <vt:lpstr>Arial</vt:lpstr>
      <vt:lpstr>Times New Roman</vt:lpstr>
      <vt:lpstr>Tw Cen MT</vt:lpstr>
      <vt:lpstr>Капля</vt:lpstr>
      <vt:lpstr>Виды зубочелюстных и челюстных протезов. </vt:lpstr>
      <vt:lpstr>Аппараты, применяемые в челюстно-лицевой ортопедии КЛАССИФИКАЦИЯ</vt:lpstr>
      <vt:lpstr>Презентация PowerPoint</vt:lpstr>
      <vt:lpstr>Презентация PowerPoint</vt:lpstr>
      <vt:lpstr>зубочелюстныЕ и челюстныЕ протезЫ</vt:lpstr>
      <vt:lpstr>Лигатурные назубные повязки</vt:lpstr>
      <vt:lpstr>Презентация PowerPoint</vt:lpstr>
      <vt:lpstr>СТАНДАРТНАЯ Ленточная шина В.С. Васильева (1967). </vt:lpstr>
      <vt:lpstr>ИНДИВИДУАЛЬНЫЕ Проволочные назубные шины С.С.Тигерштедта</vt:lpstr>
      <vt:lpstr>Презентация PowerPoint</vt:lpstr>
      <vt:lpstr>Презентация PowerPoint</vt:lpstr>
      <vt:lpstr>Презентация PowerPoint</vt:lpstr>
      <vt:lpstr>Шины лабораторного изготовления Назубные шины</vt:lpstr>
      <vt:lpstr>Шины лабораторного изготовления Назубные шины</vt:lpstr>
      <vt:lpstr>Шины лабораторного изготовления Зубонадесневые шины.</vt:lpstr>
      <vt:lpstr>Шины лабораторного изготовления Зубонадесневые шины.</vt:lpstr>
      <vt:lpstr>Презентация PowerPoint</vt:lpstr>
      <vt:lpstr>Шины лабораторного изготовления Надесневые шины.</vt:lpstr>
      <vt:lpstr>Репонирующие аппараты механического действия. (внутриротовые) </vt:lpstr>
      <vt:lpstr>Протезирование при лечении приобретенных дефектов  челюстей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Виды зубочелюстных и челюстных протезов. Показания, преимущества, недостатки. Особенности клинических и лабораторных этапов, особенности снятия оттисков. Уход за полостью рта и протезами.</dc:title>
  <dc:creator>Pavel Smolin</dc:creator>
  <cp:lastModifiedBy>Пользователь Windows</cp:lastModifiedBy>
  <cp:revision>22</cp:revision>
  <dcterms:created xsi:type="dcterms:W3CDTF">2020-02-25T12:23:33Z</dcterms:created>
  <dcterms:modified xsi:type="dcterms:W3CDTF">2023-03-20T10:04:23Z</dcterms:modified>
</cp:coreProperties>
</file>