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3" r:id="rId7"/>
    <p:sldId id="264" r:id="rId8"/>
    <p:sldId id="265" r:id="rId9"/>
    <p:sldId id="261" r:id="rId10"/>
    <p:sldId id="262"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23F8A60-69F6-448F-9B54-2F13A17C0F1E}" type="datetimeFigureOut">
              <a:rPr lang="en-US" smtClean="0"/>
              <a:pPr/>
              <a:t>12/21/2017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6B0F37A-5ABC-4BDF-827A-40702455705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3F8A60-69F6-448F-9B54-2F13A17C0F1E}" type="datetimeFigureOut">
              <a:rPr lang="en-US" smtClean="0"/>
              <a:pPr/>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3F8A60-69F6-448F-9B54-2F13A17C0F1E}" type="datetimeFigureOut">
              <a:rPr lang="en-US" smtClean="0"/>
              <a:pPr/>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3F8A60-69F6-448F-9B54-2F13A17C0F1E}" type="datetimeFigureOut">
              <a:rPr lang="en-US" smtClean="0"/>
              <a:pPr/>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3F8A60-69F6-448F-9B54-2F13A17C0F1E}" type="datetimeFigureOut">
              <a:rPr lang="en-US" smtClean="0"/>
              <a:pPr/>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0F37A-5ABC-4BDF-827A-40702455705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3F8A60-69F6-448F-9B54-2F13A17C0F1E}" type="datetimeFigureOut">
              <a:rPr lang="en-US" smtClean="0"/>
              <a:pPr/>
              <a:t>12/21/2017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3F8A60-69F6-448F-9B54-2F13A17C0F1E}" type="datetimeFigureOut">
              <a:rPr lang="en-US" smtClean="0"/>
              <a:pPr/>
              <a:t>12/21/2017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23F8A60-69F6-448F-9B54-2F13A17C0F1E}" type="datetimeFigureOut">
              <a:rPr lang="en-US" smtClean="0"/>
              <a:pPr/>
              <a:t>12/21/2017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3F8A60-69F6-448F-9B54-2F13A17C0F1E}" type="datetimeFigureOut">
              <a:rPr lang="en-US" smtClean="0"/>
              <a:pPr/>
              <a:t>12/21/2017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3F8A60-69F6-448F-9B54-2F13A17C0F1E}" type="datetimeFigureOut">
              <a:rPr lang="en-US" smtClean="0"/>
              <a:pPr/>
              <a:t>12/21/2017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23F8A60-69F6-448F-9B54-2F13A17C0F1E}" type="datetimeFigureOut">
              <a:rPr lang="en-US" smtClean="0"/>
              <a:pPr/>
              <a:t>12/21/2017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6B0F37A-5ABC-4BDF-827A-40702455705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23F8A60-69F6-448F-9B54-2F13A17C0F1E}" type="datetimeFigureOut">
              <a:rPr lang="en-US" smtClean="0"/>
              <a:pPr/>
              <a:t>12/21/2017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B0F37A-5ABC-4BDF-827A-40702455705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ru-RU" dirty="0" smtClean="0"/>
              <a:t>Ортопедическое лечение переломов  нижней челюсти</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19400"/>
            <a:ext cx="8229600" cy="1143000"/>
          </a:xfrm>
        </p:spPr>
        <p:txBody>
          <a:bodyPr>
            <a:normAutofit fontScale="90000"/>
          </a:bodyPr>
          <a:lstStyle/>
          <a:p>
            <a:r>
              <a:rPr lang="ru-RU" b="1" dirty="0"/>
              <a:t>Ортопедическое лечение переломов нижней челюсти</a:t>
            </a:r>
            <a:br>
              <a:rPr lang="ru-RU" b="1" dirty="0"/>
            </a:br>
            <a:r>
              <a:rPr lang="ru-RU" b="1" dirty="0"/>
              <a:t/>
            </a:r>
            <a:br>
              <a:rPr lang="ru-RU" b="1" dirty="0"/>
            </a:br>
            <a:r>
              <a:rPr lang="ru-RU" dirty="0" smtClean="0"/>
              <a:t/>
            </a:r>
            <a:br>
              <a:rPr lang="ru-RU" dirty="0" smtClean="0"/>
            </a:br>
            <a:endParaRPr lang="en-US" dirty="0"/>
          </a:p>
        </p:txBody>
      </p:sp>
      <p:sp>
        <p:nvSpPr>
          <p:cNvPr id="3" name="Content Placeholder 2"/>
          <p:cNvSpPr>
            <a:spLocks noGrp="1"/>
          </p:cNvSpPr>
          <p:nvPr>
            <p:ph idx="1"/>
          </p:nvPr>
        </p:nvSpPr>
        <p:spPr>
          <a:xfrm>
            <a:off x="457200" y="2057400"/>
            <a:ext cx="8229600" cy="4525963"/>
          </a:xfrm>
        </p:spPr>
        <p:txBody>
          <a:bodyPr>
            <a:normAutofit lnSpcReduction="10000"/>
          </a:bodyPr>
          <a:lstStyle/>
          <a:p>
            <a:r>
              <a:rPr lang="ru-RU" dirty="0"/>
              <a:t>Катц предложил регулирующий аппарат оригинальной конструкции с внеротовыми рычагами для лечения переломов с дефектом подбородочной области. Аппарат состоит из колец, укрепленных цементом на зубах отломка челюсти, гильз овальной формы, припаянных к щечной поверхности колец, и рычагов, берущих начало в гильзах и выступающих из полости рта. Посредством выступающих частей рычага можно вполне успешно регулировать отломки челюсти в любой плоскости и устанавливать их в правильное положение</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Репонирующие аппараты для вправления отломков нижней челюсти.jpg"/>
          <p:cNvPicPr>
            <a:picLocks noGrp="1" noChangeAspect="1"/>
          </p:cNvPicPr>
          <p:nvPr>
            <p:ph idx="1"/>
          </p:nvPr>
        </p:nvPicPr>
        <p:blipFill>
          <a:blip r:embed="rId2"/>
          <a:stretch>
            <a:fillRect/>
          </a:stretch>
        </p:blipFill>
        <p:spPr>
          <a:xfrm>
            <a:off x="2598618" y="0"/>
            <a:ext cx="6545382" cy="5638799"/>
          </a:xfrm>
        </p:spPr>
      </p:pic>
      <p:sp>
        <p:nvSpPr>
          <p:cNvPr id="5" name="Rectangle 4"/>
          <p:cNvSpPr/>
          <p:nvPr/>
        </p:nvSpPr>
        <p:spPr>
          <a:xfrm>
            <a:off x="0" y="5638800"/>
            <a:ext cx="4572000" cy="1477328"/>
          </a:xfrm>
          <a:prstGeom prst="rect">
            <a:avLst/>
          </a:prstGeom>
        </p:spPr>
        <p:txBody>
          <a:bodyPr>
            <a:spAutoFit/>
          </a:bodyPr>
          <a:lstStyle/>
          <a:p>
            <a:r>
              <a:rPr lang="ru-RU" dirty="0"/>
              <a:t>л — Катца; 6 — Померанцевой-Урбанской; а — Шельгорна; г—Порноя и Псома; д — каппово- штанговый аппарат.</a:t>
            </a:r>
          </a:p>
          <a:p>
            <a:r>
              <a:rPr lang="ru-RU" dirty="0" smtClean="0"/>
              <a:t/>
            </a:r>
            <a:br>
              <a:rPr lang="ru-RU"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65.jpg"/>
          <p:cNvPicPr>
            <a:picLocks noGrp="1" noChangeAspect="1"/>
          </p:cNvPicPr>
          <p:nvPr>
            <p:ph idx="1"/>
          </p:nvPr>
        </p:nvPicPr>
        <p:blipFill>
          <a:blip r:embed="rId2"/>
          <a:stretch>
            <a:fillRect/>
          </a:stretch>
        </p:blipFill>
        <p:spPr>
          <a:xfrm>
            <a:off x="2362200" y="903120"/>
            <a:ext cx="4868343" cy="4453582"/>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ru-RU" dirty="0"/>
              <a:t>Из других одночелюстных аппаратов для лечения переломов нижней челюсти следует отметить пружинящую скобу нз нержавеющей стал» Померанцевой-Урбаиской. Этот автор рекомендует способ наложения лигатур по Шельгорну (рис. 234) для регулирования движения отломков челюсти в вертикальном направлении. При значительном дефекте тела нижней челюсти и малом количестве зубов на отломках челюсти А. Л. Грозовский предлагает применять каппово-штанговый репонирующий аппарат (рис. 234, д). Сохранившиеся зубы покрывают коронками, к которым припаяны штанги в виде полудужек. На свободных концах, штанг имеются отверстия, куда вставляют винты и гайки, которыми регулируют и закрепляют положение отломков челюсти.</a:t>
            </a:r>
          </a:p>
          <a:p>
            <a:r>
              <a:rPr lang="ru-RU" dirty="0" smtClean="0"/>
              <a:t/>
            </a:r>
            <a:br>
              <a:rPr lang="ru-RU"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ru-RU" dirty="0"/>
              <a:t>Мы предложили пружинящий аппарат, представляющий некоторую модификацию аппарата Катца для репозиции отломков нижней челюсти при дефекте в подбородочной области. Это аппарат комбинированного и последовательного действия: вначале репонирующий, затем фиксирующий, формирующий и замещающий. Оп состоит из металлических капп, к щечной поверхности которых припаяны двойные трубочки, и пружинящих рычагов из нержавеющей стали толщиной 1,5—2 мм. Одни конец рычага заканчивается двумя стерженьками и вставляется в трубочки, другой выступает из полости рта и служит для регулирования перемещения отломков челюсти. Установив отломки челюсти в правильное положение, заменяют внеротовые рычаги, укрепленные в трубочках капп, вестибулярной скобой или формирующим аппаратом (рис. 235).</a:t>
            </a:r>
          </a:p>
          <a:p>
            <a:r>
              <a:rPr lang="ru-RU" dirty="0" smtClean="0"/>
              <a:t/>
            </a:r>
            <a:br>
              <a:rPr lang="ru-RU"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Репонирующий аппарат по Оксману.jpg"/>
          <p:cNvPicPr>
            <a:picLocks noGrp="1" noChangeAspect="1"/>
          </p:cNvPicPr>
          <p:nvPr>
            <p:ph idx="1"/>
          </p:nvPr>
        </p:nvPicPr>
        <p:blipFill>
          <a:blip r:embed="rId2"/>
          <a:stretch>
            <a:fillRect/>
          </a:stretch>
        </p:blipFill>
        <p:spPr>
          <a:xfrm>
            <a:off x="1981200" y="457200"/>
            <a:ext cx="4905375" cy="4341388"/>
          </a:xfrm>
        </p:spPr>
      </p:pic>
      <p:sp>
        <p:nvSpPr>
          <p:cNvPr id="5" name="Rectangle 4"/>
          <p:cNvSpPr/>
          <p:nvPr/>
        </p:nvSpPr>
        <p:spPr>
          <a:xfrm>
            <a:off x="457200" y="4648200"/>
            <a:ext cx="4572000" cy="1754326"/>
          </a:xfrm>
          <a:prstGeom prst="rect">
            <a:avLst/>
          </a:prstGeom>
        </p:spPr>
        <p:txBody>
          <a:bodyPr>
            <a:spAutoFit/>
          </a:bodyPr>
          <a:lstStyle/>
          <a:p>
            <a:r>
              <a:rPr lang="ru-RU" dirty="0"/>
              <a:t>Рис. 235. Репонирующий аппарат (по Оксману).</a:t>
            </a:r>
          </a:p>
          <a:p>
            <a:r>
              <a:rPr lang="ru-RU" dirty="0"/>
              <a:t>а — репонирующий; 6 — фиксирующий; в — формирующий и замещающий.</a:t>
            </a:r>
          </a:p>
          <a:p>
            <a:r>
              <a:rPr lang="ru-RU" dirty="0" smtClean="0"/>
              <a:t/>
            </a:r>
            <a:br>
              <a:rPr lang="ru-RU"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ru-RU" dirty="0"/>
              <a:t>Капповый аппарат имеет, несомненно, некоторые преимущества перед проволочными шинами. Преимущества его заключаются в том, что он, будучи одночелюстным, не ограничивает движений в височно-челюстных суставах. При помощи этого аппарата удается добиться устойчивой иммобилизации отломков челюсти и вместе с тем стабилизации зубов поврежденной челюсти (последнее особенно важно при небольшом количестве зубов и их подвижности). Применяется капповый аппарат без проволочных лигатур; десна при этом не повреждается. К его недостаткам относится необходимость постоянного наблюдения, поскольку возможно рассасывание цемента в каппах и смещение отломков челюсти. Для наблюдения за состоянием цемента на жевательной поверх ности капп делают отверстия («окна»). По этой причине указанных больных не следует транспортировать, так как расцементирование капп в пути следования приведет к нарушению иммобилизации отломков челюсти. Более широкое применение капповые аппараты нашли в детской практике при переломах челюстей.</a:t>
            </a:r>
          </a:p>
          <a:p>
            <a:r>
              <a:rPr lang="ru-RU" dirty="0" smtClean="0"/>
              <a:t/>
            </a:r>
            <a:br>
              <a:rPr lang="ru-RU" dirty="0"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ru-RU" dirty="0"/>
              <a:t>М. М. Ванкевич предложила пластиночную шину, покрывающую небную и вестибулярную поверхность слизистой оболочки верхней челюсти. От небной поверхности шины отходят книзу, к язычной поверхности нижних коренных зубов, две наклонные плоскости. При смыкании челюстей эти плоскости раздвигают отломки нижней челюсти, смещенные в язычном направлении, и закрепляют их в правильном положении (рис. 236). Шина Ванкевич модифицирована А. И. Степановым. Вместо небной пластинки он ввел дугу, освободив таким образом часть твердого неба.</a:t>
            </a:r>
          </a:p>
          <a:p>
            <a:r>
              <a:rPr lang="ru-RU" dirty="0" smtClean="0"/>
              <a:t/>
            </a:r>
            <a:br>
              <a:rPr lang="ru-RU" dirty="0"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ru-RU" dirty="0"/>
              <a:t>М. М. Ванкевич предложила пластиночную шину, покрывающую небную и вестибулярную поверхность слизистой оболочки верхней челюсти. От небной поверхности шины отходят книзу, к язычной поверхности нижних коренных зубов, две наклонные плоскости. При смыкании челюстей эти плоскости раздвигают отломки нижней челюсти, смещенные в язычном направлении, и закрепляют их в правильном положении (рис. 236). Шина Ванкевич модифицирована А. И. Степановым. Вместо небной пластинки он ввел дугу, освободив таким образом часть твердого неба.</a:t>
            </a:r>
          </a:p>
          <a:p>
            <a:r>
              <a:rPr lang="ru-RU" dirty="0" smtClean="0"/>
              <a:t/>
            </a:r>
            <a:br>
              <a:rPr lang="ru-RU"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Пластиночная шина из пластмассы для закрепления отломков нижней челюсти.jpg"/>
          <p:cNvPicPr>
            <a:picLocks noGrp="1" noChangeAspect="1"/>
          </p:cNvPicPr>
          <p:nvPr>
            <p:ph idx="1"/>
          </p:nvPr>
        </p:nvPicPr>
        <p:blipFill>
          <a:blip r:embed="rId2"/>
          <a:stretch>
            <a:fillRect/>
          </a:stretch>
        </p:blipFill>
        <p:spPr>
          <a:xfrm>
            <a:off x="2619375" y="2601119"/>
            <a:ext cx="3905250" cy="3057525"/>
          </a:xfrm>
        </p:spPr>
      </p:pic>
      <p:sp>
        <p:nvSpPr>
          <p:cNvPr id="5" name="Rectangle 4"/>
          <p:cNvSpPr/>
          <p:nvPr/>
        </p:nvSpPr>
        <p:spPr>
          <a:xfrm>
            <a:off x="457200" y="5380672"/>
            <a:ext cx="4572000" cy="1477328"/>
          </a:xfrm>
          <a:prstGeom prst="rect">
            <a:avLst/>
          </a:prstGeom>
        </p:spPr>
        <p:txBody>
          <a:bodyPr>
            <a:spAutoFit/>
          </a:bodyPr>
          <a:lstStyle/>
          <a:p>
            <a:r>
              <a:rPr lang="ru-RU" dirty="0"/>
              <a:t>Рис. 236. Пластиночная шина из пластмассы для закрепления отломков нижней челюсти.</a:t>
            </a:r>
          </a:p>
          <a:p>
            <a:r>
              <a:rPr lang="ru-RU" dirty="0"/>
              <a:t>а — по Ванкевич; б — по Степанову.</a:t>
            </a:r>
          </a:p>
          <a:p>
            <a:r>
              <a:rPr lang="ru-RU" dirty="0" smtClean="0"/>
              <a:t/>
            </a:r>
            <a:br>
              <a:rPr lang="ru-RU"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4525963"/>
          </a:xfrm>
        </p:spPr>
        <p:txBody>
          <a:bodyPr>
            <a:normAutofit/>
          </a:bodyPr>
          <a:lstStyle/>
          <a:p>
            <a:r>
              <a:rPr lang="ru-RU" dirty="0"/>
              <a:t>Поднимающая группа (задняя) -жевательная, височная, медиальная и латеральная крыловидные мышцы. Мышцы, опускающие нижнюю челюсть (передняя группа): двубрюшная, челюстно-подъязычная, подбородочно-подъязычная, подбородочно-язычная и подъязычно-язычная.</a:t>
            </a:r>
          </a:p>
          <a:p>
            <a:r>
              <a:rPr lang="ru-RU" dirty="0" smtClean="0"/>
              <a:t/>
            </a:r>
            <a:br>
              <a:rPr lang="ru-RU" dirty="0" smtClean="0"/>
            </a:b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ru-RU" dirty="0"/>
              <a:t>При переломе нижней челюсти в области угла, а также при других переломах со смещением отломков в язычную сторону часто применяют шины с наклонной плоскостью и среди них пластиночную наддесневую шину с наклонной плоскостью (рис. 237, а, б). Однако следует отметить, что наддесневая шина с наклонной плоскостью может быть полезна лишь при небольшом горизонтальном смещении отломка челюсти, при отклонении плоскости от щечной поверхности зубов верхней челюсти на 10—15°. При большом отклонении плоскости шины от зубов верхней челюсти наклонная плоскость, а вместе с ней и отломок нижней челюсти (будут оттеснены книзу. Таким образом, горизонтальное смещение осложнится вертикальным. Для того чтобы устранить возможность этого положения, 3. Я. Шур рекомендует снабдить ортопедический аппарат пружинящей наклонной плоскостью.</a:t>
            </a:r>
          </a:p>
          <a:p>
            <a:r>
              <a:rPr lang="ru-RU" dirty="0" smtClean="0"/>
              <a:t/>
            </a:r>
            <a:br>
              <a:rPr lang="ru-RU" dirty="0" smtClean="0"/>
            </a:b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Зубонаддесневая шина для нижней челюсти.jpg"/>
          <p:cNvPicPr>
            <a:picLocks noGrp="1" noChangeAspect="1"/>
          </p:cNvPicPr>
          <p:nvPr>
            <p:ph idx="1"/>
          </p:nvPr>
        </p:nvPicPr>
        <p:blipFill>
          <a:blip r:embed="rId2"/>
          <a:stretch>
            <a:fillRect/>
          </a:stretch>
        </p:blipFill>
        <p:spPr>
          <a:xfrm>
            <a:off x="5257800" y="838200"/>
            <a:ext cx="3170578" cy="4389437"/>
          </a:xfrm>
        </p:spPr>
      </p:pic>
      <p:sp>
        <p:nvSpPr>
          <p:cNvPr id="5" name="Rectangle 4"/>
          <p:cNvSpPr/>
          <p:nvPr/>
        </p:nvSpPr>
        <p:spPr>
          <a:xfrm>
            <a:off x="228600" y="3581400"/>
            <a:ext cx="4572000" cy="2862322"/>
          </a:xfrm>
          <a:prstGeom prst="rect">
            <a:avLst/>
          </a:prstGeom>
        </p:spPr>
        <p:txBody>
          <a:bodyPr>
            <a:spAutoFit/>
          </a:bodyPr>
          <a:lstStyle/>
          <a:p>
            <a:r>
              <a:rPr lang="ru-RU" dirty="0"/>
              <a:t>Рис. 237. Зубонаддесневая шина для нижней челюсти.</a:t>
            </a:r>
          </a:p>
          <a:p>
            <a:r>
              <a:rPr lang="ru-RU" dirty="0"/>
              <a:t>а — общий вид; б — шина с наклонной плоскостью; в — ортопедические аппараты со скользящими шарнирами (по Шредеру); г — стальная проволочная шина то скользящим шарниром (по Померанцевой-Урбанской).</a:t>
            </a:r>
          </a:p>
          <a:p>
            <a:r>
              <a:rPr lang="ru-RU" dirty="0" smtClean="0"/>
              <a:t/>
            </a:r>
            <a:br>
              <a:rPr lang="ru-RU" dirty="0"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normAutofit fontScale="90000"/>
          </a:bodyPr>
          <a:lstStyle/>
          <a:p>
            <a:r>
              <a:rPr lang="ru-RU" b="1" dirty="0"/>
              <a:t>Лечение переломов тела нижней челюсти с беззубыми отломками</a:t>
            </a:r>
            <a:br>
              <a:rPr lang="ru-RU" b="1" dirty="0"/>
            </a:br>
            <a:r>
              <a:rPr lang="ru-RU" dirty="0" smtClean="0"/>
              <a:t/>
            </a:r>
            <a:br>
              <a:rPr lang="ru-RU"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ru-RU" dirty="0"/>
              <a:t>Фиксация отломков беззубой нижней челюсти возможна хирургическими методами: наложением костного шва, внутрикостными штифтами, внеротовыми накостными шинами.</a:t>
            </a:r>
          </a:p>
          <a:p>
            <a:r>
              <a:rPr lang="ru-RU" dirty="0"/>
              <a:t>При переломе нижней челюсти позади зубного ряда в области угла или ветви с вертикальным смещением длинного отломка или сдвигом вперед и в сторону перелома в первый период следует применять межчелюстную фиксацию с косой тягой. В дальнейшем для устранения горизонтального смещения (сдвиг в сторону перелома) удовлетворительные результаты достигаются применением шарнирной шины Померанцевой-Урбанской.</a:t>
            </a:r>
          </a:p>
          <a:p>
            <a:r>
              <a:rPr lang="ru-RU" dirty="0"/>
              <a:t>Некоторые авторы (Шредер, Брун, Гофрат и др.) рекомендуют стандартные шины со скользящим шарниром, укрепленные на зубах при помощи капп (рис. 237, в). 3. Н. Померанцева-Урбанская предложила упрощенную конструкцию скользящего шарнира из нержавеющей проволоки толщиной 1,5—2 мм (рис. 237, г).</a:t>
            </a:r>
          </a:p>
          <a:p>
            <a:r>
              <a:rPr lang="ru-RU" dirty="0" smtClean="0"/>
              <a:t/>
            </a:r>
            <a:br>
              <a:rPr lang="ru-RU"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ru-RU" dirty="0"/>
              <a:t>Применение шин со скользящим шарниром при переломах нижней челюсти в области угла и ветви предупреждает смещение отломков, возникновение деформаций асимметрии лица и является также профилактикой челюстных контрактур, ибо этот метод шинирования сохраняет вертикальные движения челюсти и легко сочетается с приемами лечебной гимнастики. Короткий отломок ветви при переломе нижней челюсти в области угла укрепляют скелетным вытяжением при помощи эластической тяги к головной гипсовой повязке со стержнем позади уха, а также проволочной лигатурой за угол челюсти.</a:t>
            </a:r>
          </a:p>
          <a:p>
            <a:r>
              <a:rPr lang="ru-RU" dirty="0" smtClean="0"/>
              <a:t/>
            </a:r>
            <a:br>
              <a:rPr lang="ru-RU" dirty="0" smtClean="0"/>
            </a:b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ru-RU" dirty="0"/>
              <a:t>При переломе нижней челюсти с одним беззубым отломком вытяжение длинного отломка и закрепление короткого производят при помощи проволочной скобы с зацепными петлями, укрепленной за зубы длинного фрагмента с полетом на альвеолярный отросток беззубого отломка (рис. 238). Межчелюстная фиксация устраняет смещение длинного отломка, а пелот удерживает беззубый отломок от смещения кверху и в сторону. Смещения короткого отломка книзу не происходит, так как он удерживается мышцами, поднимающими нижнюю челюсть. Шина может быть изготовлена из упругой проволоки, а пелот — из пластмассы.</a:t>
            </a:r>
          </a:p>
          <a:p>
            <a:r>
              <a:rPr lang="ru-RU" dirty="0" smtClean="0"/>
              <a:t/>
            </a:r>
            <a:br>
              <a:rPr lang="ru-RU" dirty="0" smtClean="0"/>
            </a:b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Скелетное вытяжение нижней челюсти, ортопедическое лечение переломов челюстей.jpg"/>
          <p:cNvPicPr>
            <a:picLocks noGrp="1" noChangeAspect="1"/>
          </p:cNvPicPr>
          <p:nvPr>
            <p:ph idx="1"/>
          </p:nvPr>
        </p:nvPicPr>
        <p:blipFill>
          <a:blip r:embed="rId2"/>
          <a:stretch>
            <a:fillRect/>
          </a:stretch>
        </p:blipFill>
        <p:spPr>
          <a:xfrm>
            <a:off x="5105400" y="685800"/>
            <a:ext cx="3514725" cy="5468970"/>
          </a:xfrm>
        </p:spPr>
      </p:pic>
      <p:sp>
        <p:nvSpPr>
          <p:cNvPr id="5" name="Rectangle 4"/>
          <p:cNvSpPr/>
          <p:nvPr/>
        </p:nvSpPr>
        <p:spPr>
          <a:xfrm>
            <a:off x="0" y="3733800"/>
            <a:ext cx="4572000" cy="1200329"/>
          </a:xfrm>
          <a:prstGeom prst="rect">
            <a:avLst/>
          </a:prstGeom>
        </p:spPr>
        <p:txBody>
          <a:bodyPr>
            <a:spAutoFit/>
          </a:bodyPr>
          <a:lstStyle/>
          <a:p>
            <a:r>
              <a:rPr lang="ru-RU" dirty="0"/>
              <a:t>Рис. 238. Скелетное вытяжение нижней челюсти при отсутствии зубов.</a:t>
            </a:r>
          </a:p>
          <a:p>
            <a:r>
              <a:rPr lang="ru-RU" dirty="0" smtClean="0"/>
              <a:t/>
            </a:r>
            <a:br>
              <a:rPr lang="ru-RU" dirty="0" smtClean="0"/>
            </a:b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r>
              <a:rPr lang="ru-RU" b="1" dirty="0"/>
              <a:t> Пластмассовые шины</a:t>
            </a:r>
            <a:br>
              <a:rPr lang="ru-RU" b="1" dirty="0"/>
            </a:br>
            <a:r>
              <a:rPr lang="ru-RU" dirty="0" smtClean="0"/>
              <a:t/>
            </a:r>
            <a:br>
              <a:rPr lang="ru-RU"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ru-RU" dirty="0"/>
              <a:t>При переломах челюстей, сочетающихся с лучевыми поражениями, применение металлических шин противопоказано, так как металлы, как некоторые полагают, могут стать источником вторичной радиации, вызывая некроз слизистой оболочки десны. Более целесообразно изготавливать шины из пластмассы. М. Р. Марей рекомендует вместо лигатурной проволоки для закрепления шины использовать капроновые нити, а шину при переломах нижней челюсти — из быстротвердеющей пластмассы по заранее изготовленному алюминиевому желобу дугообразной формы, который заполняют свежеприготовленной пластмассой, накладывая ее на вестибулярную поверхность зубной дуги. После затвердевания пластмассы алюминиевый желоб легко снимается, а пластмасса прочно соединяется с капроновыми нитями и фиксирует отломки челюсти.</a:t>
            </a:r>
          </a:p>
          <a:p>
            <a:r>
              <a:rPr lang="ru-RU" dirty="0" smtClean="0"/>
              <a:t/>
            </a:r>
            <a:br>
              <a:rPr lang="ru-RU" dirty="0" smtClean="0"/>
            </a:b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ru-RU" dirty="0"/>
              <a:t>Метод наложения пластмассовой Г. А. Васильевым и сотрудниками. На каждый зуб накладывают капроновую нить с бусинкой из пластмассы на вестибулярной поверхности зуба. Это создает более надежную фиксацию лигатур в шине. Затем накладывают шину по методике, описанной М, Р. Мареем. При необходимости межчелюстной фиксации отломков челюсти в соответствующих участках высверливают шаровидным бором отверстия и вводят в них заранее приготовленные шипы из пластмассы, которые фиксируют свежеприготовленной быстротвердеющей пластмассой (рис. 239). Шипы служат местом наложения резиновых колец для межчелюстного вытяжения и фиксации отломков челюсти.</a:t>
            </a:r>
          </a:p>
          <a:p>
            <a:r>
              <a:rPr lang="ru-RU" dirty="0" smtClean="0"/>
              <a:t/>
            </a:r>
            <a:br>
              <a:rPr lang="ru-RU" dirty="0" smtClean="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Последовательность изготовления челюстных шин из быстротвердеющей пластмассы.jpg"/>
          <p:cNvPicPr>
            <a:picLocks noGrp="1" noChangeAspect="1"/>
          </p:cNvPicPr>
          <p:nvPr>
            <p:ph idx="1"/>
          </p:nvPr>
        </p:nvPicPr>
        <p:blipFill>
          <a:blip r:embed="rId2"/>
          <a:stretch>
            <a:fillRect/>
          </a:stretch>
        </p:blipFill>
        <p:spPr>
          <a:xfrm>
            <a:off x="4092906" y="914400"/>
            <a:ext cx="4569734" cy="5638800"/>
          </a:xfrm>
        </p:spPr>
      </p:pic>
      <p:sp>
        <p:nvSpPr>
          <p:cNvPr id="5" name="Rectangle 4"/>
          <p:cNvSpPr/>
          <p:nvPr/>
        </p:nvSpPr>
        <p:spPr>
          <a:xfrm>
            <a:off x="0" y="1828800"/>
            <a:ext cx="4572000" cy="2585323"/>
          </a:xfrm>
          <a:prstGeom prst="rect">
            <a:avLst/>
          </a:prstGeom>
        </p:spPr>
        <p:txBody>
          <a:bodyPr>
            <a:spAutoFit/>
          </a:bodyPr>
          <a:lstStyle/>
          <a:p>
            <a:r>
              <a:rPr lang="ru-RU" dirty="0"/>
              <a:t>Рис. 239. Последовательность изготовления челюстных шин из быстротвердеющей пластмассы.</a:t>
            </a:r>
          </a:p>
          <a:p>
            <a:r>
              <a:rPr lang="ru-RU" dirty="0"/>
              <a:t>а — фиксация бусинок; б — изгибание желобка; в — желобок; г - гладкая шина наложена на челюсть; д — шина с зацепными петлями; е—фиксация челюсти.</a:t>
            </a:r>
          </a:p>
          <a:p>
            <a:r>
              <a:rPr lang="ru-RU" dirty="0" smtClean="0"/>
              <a:t/>
            </a:r>
            <a:br>
              <a:rPr lang="ru-RU" dirty="0" smtClean="0"/>
            </a:b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ru-RU" dirty="0"/>
              <a:t>Ф. Л. Гардашников предложил универсальную эластическую пластмассовую назубную шину (рис. 240) с грибовидными стержнями для межчелюстного вытяжения. Шину укрепляют бронзово-алюминиевой лигатурой.</a:t>
            </a:r>
          </a:p>
          <a:p>
            <a:r>
              <a:rPr lang="ru-RU" dirty="0" smtClean="0"/>
              <a:t/>
            </a:r>
            <a:br>
              <a:rPr lang="ru-RU" dirty="0" smtClean="0"/>
            </a:br>
            <a:endParaRPr lang="en-US" dirty="0"/>
          </a:p>
        </p:txBody>
      </p:sp>
      <p:pic>
        <p:nvPicPr>
          <p:cNvPr id="4" name="Picture 3" descr="Стандартная шина из эластической пластмассы (по Гардашникову).jpg"/>
          <p:cNvPicPr>
            <a:picLocks noChangeAspect="1"/>
          </p:cNvPicPr>
          <p:nvPr/>
        </p:nvPicPr>
        <p:blipFill>
          <a:blip r:embed="rId2"/>
          <a:stretch>
            <a:fillRect/>
          </a:stretch>
        </p:blipFill>
        <p:spPr>
          <a:xfrm>
            <a:off x="4800600" y="4419600"/>
            <a:ext cx="4038600" cy="18288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Жевательные мышцы нижней челюсти и направление их тяги.jpeg"/>
          <p:cNvPicPr>
            <a:picLocks noGrp="1" noChangeAspect="1"/>
          </p:cNvPicPr>
          <p:nvPr>
            <p:ph idx="1"/>
          </p:nvPr>
        </p:nvPicPr>
        <p:blipFill>
          <a:blip r:embed="rId2"/>
          <a:stretch>
            <a:fillRect/>
          </a:stretch>
        </p:blipFill>
        <p:spPr>
          <a:xfrm>
            <a:off x="914400" y="0"/>
            <a:ext cx="6855720" cy="3886200"/>
          </a:xfrm>
          <a:prstGeom prst="rect">
            <a:avLst/>
          </a:prstGeom>
        </p:spPr>
      </p:pic>
      <p:sp>
        <p:nvSpPr>
          <p:cNvPr id="5" name="Rectangle 4"/>
          <p:cNvSpPr/>
          <p:nvPr/>
        </p:nvSpPr>
        <p:spPr>
          <a:xfrm>
            <a:off x="2819400" y="1447800"/>
            <a:ext cx="4038600" cy="5078313"/>
          </a:xfrm>
          <a:prstGeom prst="rect">
            <a:avLst/>
          </a:prstGeom>
        </p:spPr>
        <p:txBody>
          <a:bodyPr wrap="square">
            <a:spAutoFit/>
          </a:bodyPr>
          <a:lstStyle/>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r>
              <a:rPr lang="ru-RU" b="1" dirty="0" smtClean="0"/>
              <a:t>Жевательные </a:t>
            </a:r>
            <a:r>
              <a:rPr lang="ru-RU" b="1" dirty="0"/>
              <a:t>мышцы нижней челюсти и направление их тяги</a:t>
            </a:r>
            <a:r>
              <a:rPr lang="ru-RU" dirty="0"/>
              <a:t>: а) 1 - </a:t>
            </a:r>
            <a:r>
              <a:rPr lang="en-US" dirty="0"/>
              <a:t>m. </a:t>
            </a:r>
            <a:r>
              <a:rPr lang="en-US" dirty="0" err="1"/>
              <a:t>temporalis</a:t>
            </a:r>
            <a:r>
              <a:rPr lang="en-US" dirty="0"/>
              <a:t>; 2 - m. </a:t>
            </a:r>
            <a:r>
              <a:rPr lang="en-US" dirty="0" err="1"/>
              <a:t>masseter</a:t>
            </a:r>
            <a:r>
              <a:rPr lang="en-US" dirty="0"/>
              <a:t>; 3 - m. </a:t>
            </a:r>
            <a:r>
              <a:rPr lang="en-US" dirty="0" err="1"/>
              <a:t>pterygoideus</a:t>
            </a:r>
            <a:r>
              <a:rPr lang="en-US" dirty="0"/>
              <a:t> </a:t>
            </a:r>
            <a:r>
              <a:rPr lang="en-US" dirty="0" err="1"/>
              <a:t>medialis</a:t>
            </a:r>
            <a:r>
              <a:rPr lang="en-US" dirty="0"/>
              <a:t>; 4 - m. </a:t>
            </a:r>
            <a:r>
              <a:rPr lang="en-US" dirty="0" err="1"/>
              <a:t>pterygoideus</a:t>
            </a:r>
            <a:r>
              <a:rPr lang="en-US" dirty="0"/>
              <a:t> </a:t>
            </a:r>
            <a:r>
              <a:rPr lang="en-US" dirty="0" err="1"/>
              <a:t>lateralis</a:t>
            </a:r>
            <a:r>
              <a:rPr lang="en-US" dirty="0"/>
              <a:t>; 5 - m. </a:t>
            </a:r>
            <a:r>
              <a:rPr lang="en-US" dirty="0" err="1"/>
              <a:t>geniohyoideus</a:t>
            </a:r>
            <a:r>
              <a:rPr lang="en-US" dirty="0"/>
              <a:t>; 6 - m. </a:t>
            </a:r>
            <a:r>
              <a:rPr lang="en-US" dirty="0" err="1"/>
              <a:t>digastricus</a:t>
            </a:r>
            <a:r>
              <a:rPr lang="en-US" dirty="0"/>
              <a:t>; 7 - m. </a:t>
            </a:r>
            <a:r>
              <a:rPr lang="en-US" dirty="0" err="1"/>
              <a:t>mylohyoideus</a:t>
            </a:r>
            <a:r>
              <a:rPr lang="en-US" dirty="0"/>
              <a:t>; </a:t>
            </a:r>
            <a:r>
              <a:rPr lang="ru-RU" dirty="0"/>
              <a:t>б) 1 - </a:t>
            </a:r>
            <a:r>
              <a:rPr lang="en-US" dirty="0"/>
              <a:t>m. </a:t>
            </a:r>
            <a:r>
              <a:rPr lang="en-US" dirty="0" err="1"/>
              <a:t>temporalis</a:t>
            </a:r>
            <a:r>
              <a:rPr lang="en-US" dirty="0"/>
              <a:t>; 2 - m. </a:t>
            </a:r>
            <a:r>
              <a:rPr lang="en-US" dirty="0" err="1"/>
              <a:t>digastricus</a:t>
            </a:r>
            <a:r>
              <a:rPr lang="en-US" dirty="0"/>
              <a:t>; 3 - m. </a:t>
            </a:r>
            <a:r>
              <a:rPr lang="en-US" dirty="0" err="1"/>
              <a:t>hyoglossus</a:t>
            </a:r>
            <a:r>
              <a:rPr lang="en-US" dirty="0"/>
              <a:t>; 4 - </a:t>
            </a:r>
            <a:r>
              <a:rPr lang="en-US" dirty="0" err="1"/>
              <a:t>os</a:t>
            </a:r>
            <a:r>
              <a:rPr lang="en-US" dirty="0"/>
              <a:t> </a:t>
            </a:r>
            <a:r>
              <a:rPr lang="en-US" dirty="0" err="1"/>
              <a:t>hyoideum</a:t>
            </a:r>
            <a:r>
              <a:rPr lang="en-US" dirty="0"/>
              <a:t>; 5 - m. </a:t>
            </a:r>
            <a:r>
              <a:rPr lang="en-US" dirty="0" err="1"/>
              <a:t>mylohyoideus</a:t>
            </a:r>
            <a:endParaRPr lang="en-US" dirty="0"/>
          </a:p>
          <a:p>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Классификация переломов нижней челюсти</a:t>
            </a:r>
            <a:br>
              <a:rPr lang="ru-RU" dirty="0"/>
            </a:br>
            <a:r>
              <a:rPr lang="ru-RU" dirty="0" smtClean="0"/>
              <a:t/>
            </a:r>
            <a:br>
              <a:rPr lang="ru-RU"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ru-RU" b="1" dirty="0"/>
              <a:t>По локализации</a:t>
            </a:r>
            <a:r>
              <a:rPr lang="ru-RU" dirty="0"/>
              <a:t>.</a:t>
            </a:r>
            <a:br>
              <a:rPr lang="ru-RU" dirty="0"/>
            </a:br>
            <a:r>
              <a:rPr lang="ru-RU" dirty="0"/>
              <a:t/>
            </a:r>
            <a:br>
              <a:rPr lang="ru-RU" dirty="0"/>
            </a:br>
            <a:r>
              <a:rPr lang="ru-RU" dirty="0"/>
              <a:t>- </a:t>
            </a:r>
            <a:r>
              <a:rPr lang="ru-RU" b="1" dirty="0"/>
              <a:t>Переломы тела челюсти</a:t>
            </a:r>
            <a:r>
              <a:rPr lang="ru-RU" dirty="0"/>
              <a:t>:  </a:t>
            </a:r>
          </a:p>
          <a:p>
            <a:r>
              <a:rPr lang="ru-RU" dirty="0"/>
              <a:t>- с наличием зуба в щели перелома; </a:t>
            </a:r>
          </a:p>
          <a:p>
            <a:r>
              <a:rPr lang="ru-RU" dirty="0"/>
              <a:t>- с отсутствием зуба в щели перелома.</a:t>
            </a:r>
          </a:p>
          <a:p>
            <a:r>
              <a:rPr lang="ru-RU" dirty="0"/>
              <a:t/>
            </a:r>
            <a:br>
              <a:rPr lang="ru-RU" dirty="0"/>
            </a:br>
            <a:r>
              <a:rPr lang="ru-RU" dirty="0"/>
              <a:t>- </a:t>
            </a:r>
            <a:r>
              <a:rPr lang="ru-RU" b="1" dirty="0"/>
              <a:t>Переломы ветви челюсти</a:t>
            </a:r>
            <a:r>
              <a:rPr lang="ru-RU" dirty="0"/>
              <a:t>:</a:t>
            </a:r>
            <a:br>
              <a:rPr lang="ru-RU" dirty="0"/>
            </a:br>
            <a:r>
              <a:rPr lang="ru-RU" dirty="0"/>
              <a:t>- собственно ветви;</a:t>
            </a:r>
            <a:br>
              <a:rPr lang="ru-RU" dirty="0"/>
            </a:br>
            <a:r>
              <a:rPr lang="ru-RU" dirty="0"/>
              <a:t>- венечного отростка;</a:t>
            </a:r>
            <a:br>
              <a:rPr lang="ru-RU" dirty="0"/>
            </a:br>
            <a:r>
              <a:rPr lang="ru-RU" dirty="0"/>
              <a:t>- мыщелкового отростка: основания, шейки, головки.</a:t>
            </a:r>
          </a:p>
          <a:p>
            <a:r>
              <a:rPr lang="ru-RU" b="1" dirty="0"/>
              <a:t>По характеру перелома</a:t>
            </a:r>
            <a:r>
              <a:rPr lang="ru-RU" dirty="0"/>
              <a:t>.</a:t>
            </a:r>
            <a:br>
              <a:rPr lang="ru-RU" dirty="0"/>
            </a:br>
            <a:r>
              <a:rPr lang="ru-RU" dirty="0"/>
              <a:t>- без смещения отломков;</a:t>
            </a:r>
            <a:br>
              <a:rPr lang="ru-RU" dirty="0"/>
            </a:br>
            <a:r>
              <a:rPr lang="ru-RU" dirty="0"/>
              <a:t>- со смещением отломков;</a:t>
            </a:r>
            <a:br>
              <a:rPr lang="ru-RU" dirty="0"/>
            </a:br>
            <a:r>
              <a:rPr lang="ru-RU" dirty="0"/>
              <a:t>- линейные;</a:t>
            </a:r>
            <a:br>
              <a:rPr lang="ru-RU" dirty="0"/>
            </a:br>
            <a:r>
              <a:rPr lang="ru-RU" dirty="0"/>
              <a:t>- оскольчатые.</a:t>
            </a:r>
            <a:br>
              <a:rPr lang="ru-RU" dirty="0"/>
            </a:br>
            <a:endParaRPr lang="ru-RU"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ru-RU" b="1" i="1" dirty="0"/>
              <a:t>Переломы тела нижней челюсти подразделяют на</a:t>
            </a:r>
            <a:r>
              <a:rPr lang="ru-RU" dirty="0"/>
              <a:t>:</a:t>
            </a:r>
          </a:p>
          <a:p>
            <a:r>
              <a:rPr lang="ru-RU" dirty="0"/>
              <a:t>- переломы подбородочного отдела (в пределах от клыка до клыка);</a:t>
            </a:r>
            <a:br>
              <a:rPr lang="ru-RU" dirty="0"/>
            </a:br>
            <a:r>
              <a:rPr lang="ru-RU" dirty="0"/>
              <a:t>- переломы бокового отдела (в пределах от клыка до второго моляра);</a:t>
            </a:r>
            <a:br>
              <a:rPr lang="ru-RU" dirty="0"/>
            </a:br>
            <a:r>
              <a:rPr lang="ru-RU" dirty="0"/>
              <a:t>- переломы в области угла (участок межзубного промежутка между вторым и третьим моляром и лункой третьего моляра).</a:t>
            </a:r>
            <a:br>
              <a:rPr lang="ru-RU" dirty="0"/>
            </a:br>
            <a:endParaRPr lang="ru-RU"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1143000"/>
          </a:xfrm>
        </p:spPr>
        <p:txBody>
          <a:bodyPr>
            <a:normAutofit fontScale="90000"/>
          </a:bodyPr>
          <a:lstStyle/>
          <a:p>
            <a:r>
              <a:rPr lang="ru-RU" dirty="0"/>
              <a:t>Механизм переломов нижней челюсти</a:t>
            </a:r>
            <a:br>
              <a:rPr lang="ru-RU" dirty="0"/>
            </a:br>
            <a:r>
              <a:rPr lang="ru-RU" dirty="0" smtClean="0"/>
              <a:t/>
            </a:r>
            <a:br>
              <a:rPr lang="ru-RU"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ru-RU" b="1" dirty="0"/>
              <a:t>Механизм сдвига.</a:t>
            </a:r>
            <a:r>
              <a:rPr lang="ru-RU" dirty="0"/>
              <a:t> Вследствие сдвига происходит продольный перелом ветви нижней челюсти. При этом сила удара приложена снизу вверх в области основания нижней челюсти, кпереди от угла на узком участке в проекции венечного отростка, т.е. на участке кости, не имеющем опоры. Этот участок при переломе сдвигается относительно другого участка этой кости, имеющего опору.</a:t>
            </a:r>
            <a:r>
              <a:rPr lang="ru-RU" dirty="0" smtClean="0"/>
              <a:t/>
            </a:r>
            <a:br>
              <a:rPr lang="ru-RU" dirty="0" smtClean="0"/>
            </a:br>
            <a:r>
              <a:rPr lang="ru-RU" b="1" dirty="0"/>
              <a:t>Механизм сжатия </a:t>
            </a:r>
            <a:r>
              <a:rPr lang="ru-RU" dirty="0"/>
              <a:t>может проявиться, если действующая и противодействующая силы направлены навстречу друг другу. При нанесении удара снизу вверх по основанию тела нижней челюсти в области угла на широкой площади ветвь нижней челюсти, фиксированная в суставной впадине, подвергается сжатию, вследствие чего она ломается в поперечном направлении - чаще в среднем отделе.</a:t>
            </a:r>
            <a:r>
              <a:rPr lang="ru-RU" dirty="0" smtClean="0"/>
              <a:t/>
            </a:r>
            <a:br>
              <a:rPr lang="ru-RU" dirty="0" smtClean="0"/>
            </a:br>
            <a:r>
              <a:rPr lang="ru-RU" b="1" dirty="0"/>
              <a:t>Механизм отрыва</a:t>
            </a:r>
            <a:r>
              <a:rPr lang="ru-RU" dirty="0"/>
              <a:t> может проявиться, когда сила удара направлена сверху вниз на область подбородка и при этом зубы плотно сжаты. В этом случае происходит рефлекторное сокращение всех жевательных мышц. Мощная височная мышца, будучи прикреплённой к тонкому венечному отростку, может оторвать его от ветви челюсти. Не все авторы признают реальность осуществления такого механизма перелома венечного отростка.</a:t>
            </a:r>
            <a:r>
              <a:rPr lang="ru-RU" dirty="0" smtClean="0"/>
              <a:t/>
            </a:r>
            <a:br>
              <a:rPr lang="ru-RU"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Механизм переломов нижней челюсти (по Вассмунду).jpeg"/>
          <p:cNvPicPr>
            <a:picLocks noGrp="1" noChangeAspect="1"/>
          </p:cNvPicPr>
          <p:nvPr>
            <p:ph idx="1"/>
          </p:nvPr>
        </p:nvPicPr>
        <p:blipFill>
          <a:blip r:embed="rId2"/>
          <a:stretch>
            <a:fillRect/>
          </a:stretch>
        </p:blipFill>
        <p:spPr>
          <a:xfrm>
            <a:off x="1142864" y="990600"/>
            <a:ext cx="6252654" cy="46482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ru-RU" dirty="0"/>
              <a:t>Варианты смещения отломков нижней челюсти (схема): 1 - перелом нижней челюсти в области клыка слева: малый отломок смещается вверх и внутрь, большой - вниз и в сторону перелома; 2 - перелом нижней челюсти в области угла справа: малый отломок смещается вверх и внутрь, большой - вниз и кнаружи; 3 - двусторонний перелом нижней челюсти в области углов: обе ветви нижней челюсти смещаются внутрь и вверх, большой отломок - вниз и кзади; 4 - двусторонний перелом в области подбородка: малый отломок смещается вниз и кзади; оба больших отломка смещаются внутрь, кверху (дистальный отдел) и частично - вниз (передний отдел)</a:t>
            </a:r>
          </a:p>
          <a:p>
            <a:r>
              <a:rPr lang="ru-RU" dirty="0" smtClean="0"/>
              <a:t/>
            </a:r>
            <a:br>
              <a:rPr lang="ru-RU"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Варианты смещения отломков нижней челюсти.jpg"/>
          <p:cNvPicPr>
            <a:picLocks noGrp="1" noChangeAspect="1"/>
          </p:cNvPicPr>
          <p:nvPr>
            <p:ph idx="1"/>
          </p:nvPr>
        </p:nvPicPr>
        <p:blipFill>
          <a:blip r:embed="rId2"/>
          <a:stretch>
            <a:fillRect/>
          </a:stretch>
        </p:blipFill>
        <p:spPr>
          <a:xfrm>
            <a:off x="2057399" y="611776"/>
            <a:ext cx="4264765" cy="5514387"/>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TotalTime>
  <Words>1679</Words>
  <Application>Microsoft Office PowerPoint</Application>
  <PresentationFormat>On-screen Show (4:3)</PresentationFormat>
  <Paragraphs>70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Ортопедическое лечение переломов  нижней челюсти</vt:lpstr>
      <vt:lpstr>Slide 2</vt:lpstr>
      <vt:lpstr>Slide 3</vt:lpstr>
      <vt:lpstr>Классификация переломов нижней челюсти  </vt:lpstr>
      <vt:lpstr>Slide 5</vt:lpstr>
      <vt:lpstr>Механизм переломов нижней челюсти  </vt:lpstr>
      <vt:lpstr>Slide 7</vt:lpstr>
      <vt:lpstr>Slide 8</vt:lpstr>
      <vt:lpstr>Slide 9</vt:lpstr>
      <vt:lpstr>Ортопедическое лечение переломов нижней челюсти   </vt:lpstr>
      <vt:lpstr>Slide 11</vt:lpstr>
      <vt:lpstr>Slide 12</vt:lpstr>
      <vt:lpstr>Slide 13</vt:lpstr>
      <vt:lpstr>Slide 14</vt:lpstr>
      <vt:lpstr>Slide 15</vt:lpstr>
      <vt:lpstr>Slide 16</vt:lpstr>
      <vt:lpstr>Slide 17</vt:lpstr>
      <vt:lpstr>Slide 18</vt:lpstr>
      <vt:lpstr>Slide 19</vt:lpstr>
      <vt:lpstr>Slide 20</vt:lpstr>
      <vt:lpstr>Slide 21</vt:lpstr>
      <vt:lpstr>Лечение переломов тела нижней челюсти с беззубыми отломками  </vt:lpstr>
      <vt:lpstr>Slide 23</vt:lpstr>
      <vt:lpstr>Slide 24</vt:lpstr>
      <vt:lpstr>Slide 25</vt:lpstr>
      <vt:lpstr> Пластмассовые шины  </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Ортопедическое лечение переломов  нижней челюсти</dc:title>
  <dc:creator>m-man</dc:creator>
  <cp:lastModifiedBy>Windows User</cp:lastModifiedBy>
  <cp:revision>6</cp:revision>
  <dcterms:created xsi:type="dcterms:W3CDTF">2016-03-30T01:46:48Z</dcterms:created>
  <dcterms:modified xsi:type="dcterms:W3CDTF">2017-12-21T00:47:39Z</dcterms:modified>
</cp:coreProperties>
</file>