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4" r:id="rId14"/>
    <p:sldId id="275" r:id="rId15"/>
    <p:sldId id="277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91" r:id="rId24"/>
    <p:sldId id="284" r:id="rId25"/>
    <p:sldId id="285" r:id="rId26"/>
    <p:sldId id="287" r:id="rId27"/>
    <p:sldId id="289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9A5AE-6C1F-4BCD-93E8-63F5D1B0CD06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D9BF4-0F0D-4F94-AB3A-0B85BD5A2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859F-1AE1-49FC-8A9D-5436EC4A4823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EA8E-A992-43E5-8D04-A2F6BA9EA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859F-1AE1-49FC-8A9D-5436EC4A4823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EA8E-A992-43E5-8D04-A2F6BA9EA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859F-1AE1-49FC-8A9D-5436EC4A4823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EA8E-A992-43E5-8D04-A2F6BA9EA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859F-1AE1-49FC-8A9D-5436EC4A4823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EA8E-A992-43E5-8D04-A2F6BA9EA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859F-1AE1-49FC-8A9D-5436EC4A4823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EA8E-A992-43E5-8D04-A2F6BA9EA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859F-1AE1-49FC-8A9D-5436EC4A4823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EA8E-A992-43E5-8D04-A2F6BA9EA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859F-1AE1-49FC-8A9D-5436EC4A4823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EA8E-A992-43E5-8D04-A2F6BA9EA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859F-1AE1-49FC-8A9D-5436EC4A4823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EA8E-A992-43E5-8D04-A2F6BA9EA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859F-1AE1-49FC-8A9D-5436EC4A4823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EA8E-A992-43E5-8D04-A2F6BA9EA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859F-1AE1-49FC-8A9D-5436EC4A4823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EA8E-A992-43E5-8D04-A2F6BA9EA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859F-1AE1-49FC-8A9D-5436EC4A4823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EA8E-A992-43E5-8D04-A2F6BA9EA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4859F-1AE1-49FC-8A9D-5436EC4A4823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1EA8E-A992-43E5-8D04-A2F6BA9EA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Тема: Классификация челюстно-лицевых и лицевых протезов. Методы ретенции челюстно-лицевых и лицевых протезов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dirty="0"/>
          </a:p>
        </p:txBody>
      </p:sp>
      <p:pic>
        <p:nvPicPr>
          <p:cNvPr id="4" name="Содержимое 3" descr="ухо нос гла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3068960"/>
            <a:ext cx="3384375" cy="3528144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Пластические операции дают положительные результаты, однако они не всегда могут быть выполнены вследствие </a:t>
            </a:r>
            <a:r>
              <a:rPr lang="ru-RU" dirty="0" err="1" smtClean="0"/>
              <a:t>травматичности</a:t>
            </a:r>
            <a:r>
              <a:rPr lang="ru-RU" dirty="0" smtClean="0"/>
              <a:t>  и продолжительности лечения , требующего целого ряда повторных оперативных вмешательств , прежде чем будет получен удовлетворительный эстетический эффект , что нередко является причиной отказа </a:t>
            </a:r>
            <a:r>
              <a:rPr lang="ru-RU" dirty="0"/>
              <a:t>б</a:t>
            </a:r>
            <a:r>
              <a:rPr lang="ru-RU" dirty="0" smtClean="0"/>
              <a:t>ольных от этого метода лечения 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5010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Противопоказания к проведению пластических операций: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97651"/>
            <a:ext cx="8229600" cy="5599701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Ослабленное общее состояние организма;</a:t>
            </a:r>
          </a:p>
          <a:p>
            <a:pPr marL="514350" indent="-514350">
              <a:buAutoNum type="arabicPeriod"/>
            </a:pPr>
            <a:r>
              <a:rPr lang="ru-RU" dirty="0" smtClean="0"/>
              <a:t>Неблагоприятные условия для приживления тканей создающиеся после удаления злокачественной опухоли и проведенного курса лучевой и химиотерапии;</a:t>
            </a:r>
          </a:p>
          <a:p>
            <a:pPr marL="514350" indent="-514350">
              <a:buAutoNum type="arabicPeriod"/>
            </a:pPr>
            <a:r>
              <a:rPr lang="ru-RU" dirty="0" smtClean="0"/>
              <a:t>Опасность рецидива опухоли;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Обширность дефекта части лица и его сложная форма ( ушная раковина, нос) ;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Преклонный возраст пациента;</a:t>
            </a:r>
          </a:p>
          <a:p>
            <a:pPr marL="514350" indent="-51435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Дефекты лица небольшого размера в случае отказа больного от операции.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В этих случаях следует отдавать предпочтение ортопедическому методу лечения. Протезирование направленно на восстановление внешнего вида речи пациента , защиту тканей от воздействий внешней среды , устранение слюнотечение и выпадения пищи , профилактику психических нарушений . </a:t>
            </a:r>
            <a:r>
              <a:rPr lang="ru-RU" dirty="0" err="1" smtClean="0"/>
              <a:t>Эктопротезирование</a:t>
            </a:r>
            <a:r>
              <a:rPr lang="ru-RU" dirty="0" smtClean="0"/>
              <a:t> заканчивает комплекс мероприятий по </a:t>
            </a:r>
            <a:r>
              <a:rPr lang="ru-RU" dirty="0" err="1" smtClean="0"/>
              <a:t>реабелитации</a:t>
            </a:r>
            <a:r>
              <a:rPr lang="ru-RU" dirty="0" smtClean="0"/>
              <a:t> пациентов с повреждением лица.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Протезы лица изготавливают из мягкой (</a:t>
            </a:r>
            <a:r>
              <a:rPr lang="ru-RU" dirty="0" err="1" smtClean="0"/>
              <a:t>ортопласт</a:t>
            </a:r>
            <a:r>
              <a:rPr lang="ru-RU" dirty="0" smtClean="0"/>
              <a:t>) или жесткой пластмассы на основе полиметилметакрилата- ПММА (-7,  -9,-10, ЭГМАСС- 12) , иногда применяют комбинацию пластмасс. Современные </a:t>
            </a:r>
            <a:r>
              <a:rPr lang="ru-RU" dirty="0" err="1" smtClean="0"/>
              <a:t>эктопротезы</a:t>
            </a:r>
            <a:r>
              <a:rPr lang="ru-RU" dirty="0" smtClean="0"/>
              <a:t> изготавливаются из материалов на основе силикона и ПММА. Для получения наилучшего </a:t>
            </a:r>
            <a:r>
              <a:rPr lang="ru-RU" dirty="0" err="1" smtClean="0"/>
              <a:t>эстетичесткого</a:t>
            </a:r>
            <a:r>
              <a:rPr lang="ru-RU" dirty="0"/>
              <a:t> </a:t>
            </a:r>
            <a:r>
              <a:rPr lang="ru-RU" dirty="0" smtClean="0"/>
              <a:t>эффекта , мягкие пластмассы окрашивают специальными красителями , которые подбираются по расцветке. Лицевой протез из жесткой пластмассы окрашивают двумя способами. Лучший результат дает окрашивание протеза масляными красками. Второй способ заключается в добавлении в полимер красителей (ультрамарин, крон свинцовый, кадмий красный и др.)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94166be3d8794bb09be4e0d679bfc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7920880" cy="590465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Механическая фиксация.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err="1" smtClean="0"/>
              <a:t>Эктопротезы</a:t>
            </a:r>
            <a:r>
              <a:rPr lang="ru-RU" dirty="0" smtClean="0"/>
              <a:t> укрепляют с помощью оправы очков , которая либо соединяется с лицевым протезом монолитно, либо делается с помощью замковых приспособлений , например , магнитов.  Для крепления </a:t>
            </a:r>
            <a:r>
              <a:rPr lang="ru-RU" dirty="0" err="1" smtClean="0"/>
              <a:t>эктопротезов</a:t>
            </a:r>
            <a:r>
              <a:rPr lang="ru-RU" dirty="0" smtClean="0"/>
              <a:t> используются также специальные фиксаторы , которые вводятся в естественные или специально созданные хирургическим путем </a:t>
            </a:r>
            <a:r>
              <a:rPr lang="ru-RU" dirty="0" err="1" smtClean="0"/>
              <a:t>ретенционные</a:t>
            </a:r>
            <a:r>
              <a:rPr lang="ru-RU" dirty="0" smtClean="0"/>
              <a:t> пункты , зажимы ( как в слуховом аппарате) , резиновая тесьма , проходящая под волосами от одного заушника оправы очков к другому. В ряде случаев фиксация </a:t>
            </a:r>
            <a:r>
              <a:rPr lang="ru-RU" dirty="0" err="1" smtClean="0"/>
              <a:t>эктопротеза</a:t>
            </a:r>
            <a:r>
              <a:rPr lang="ru-RU" dirty="0" smtClean="0"/>
              <a:t> производится при помощи винтообразного имплантата с шероховатой поверхностью , которая обеспечивает наилучшее соединение с костью.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5944_html_312af8d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3168352" cy="4032448"/>
          </a:xfrm>
        </p:spPr>
      </p:pic>
      <p:pic>
        <p:nvPicPr>
          <p:cNvPr id="2050" name="Picture 2" descr="http://bone-surgery.ru/images/uploads/chlo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88640"/>
            <a:ext cx="2857500" cy="3876676"/>
          </a:xfrm>
          <a:prstGeom prst="rect">
            <a:avLst/>
          </a:prstGeom>
          <a:noFill/>
        </p:spPr>
      </p:pic>
      <p:pic>
        <p:nvPicPr>
          <p:cNvPr id="2052" name="Picture 4" descr="http://ortostom.net/sites/default/files/field/image/41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717032"/>
            <a:ext cx="3240360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Химическая</a:t>
            </a:r>
            <a:r>
              <a:rPr lang="ru-RU" sz="3200" dirty="0" smtClean="0"/>
              <a:t> </a:t>
            </a:r>
            <a:r>
              <a:rPr lang="ru-RU" sz="3200" b="1" dirty="0" smtClean="0"/>
              <a:t>фиксация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качестве дополнительного метода фиксации </a:t>
            </a:r>
            <a:r>
              <a:rPr lang="ru-RU" dirty="0" err="1" smtClean="0"/>
              <a:t>эктопротезов</a:t>
            </a:r>
            <a:r>
              <a:rPr lang="ru-RU" dirty="0" smtClean="0"/>
              <a:t> используются также специальные </a:t>
            </a:r>
            <a:r>
              <a:rPr lang="ru-RU" dirty="0" err="1" smtClean="0"/>
              <a:t>адгезивы</a:t>
            </a:r>
            <a:r>
              <a:rPr lang="ru-RU" dirty="0" smtClean="0"/>
              <a:t> или театральный клей , которые при протезах лица небольших размеров (например, при замещении дефекта крыла или кончика носа ) , где другие методы креплений применить невозможно, являются основным способом фиксации.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65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2785"/>
            <a:ext cx="8229600" cy="408079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Физическая фиксация.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Сочетание имплантата с магнитными элементами упрощает конструкцию </a:t>
            </a:r>
            <a:r>
              <a:rPr lang="ru-RU" dirty="0" err="1" smtClean="0"/>
              <a:t>эктопротеза</a:t>
            </a:r>
            <a:r>
              <a:rPr lang="ru-RU" dirty="0" smtClean="0"/>
              <a:t> без снижения качества фиксации и позволяет полностью избежать опасности инфицирования имплантата благодаря сохранению целостности кожных покровов.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Две категории терминов используются для характеристики лицевых масок медицинского назначения : пластические лицевые протезы и </a:t>
            </a:r>
            <a:r>
              <a:rPr lang="ru-RU" dirty="0" err="1" smtClean="0"/>
              <a:t>эпитезы</a:t>
            </a:r>
            <a:r>
              <a:rPr lang="ru-RU" dirty="0" smtClean="0"/>
              <a:t>. Протез ( от греч. </a:t>
            </a:r>
            <a:r>
              <a:rPr lang="en-US" b="1" dirty="0" smtClean="0"/>
              <a:t>Pro</a:t>
            </a:r>
            <a:r>
              <a:rPr lang="en-US" dirty="0" smtClean="0"/>
              <a:t> </a:t>
            </a:r>
            <a:r>
              <a:rPr lang="ru-RU" dirty="0" smtClean="0"/>
              <a:t>«вместо» и </a:t>
            </a:r>
            <a:r>
              <a:rPr lang="en-US" b="1" dirty="0" err="1" smtClean="0"/>
              <a:t>Tithemi</a:t>
            </a:r>
            <a:r>
              <a:rPr lang="en-US" dirty="0" smtClean="0"/>
              <a:t> </a:t>
            </a:r>
            <a:r>
              <a:rPr lang="ru-RU" dirty="0" smtClean="0"/>
              <a:t>«я помещаю» ) – приспособление  , используемое вместо утраченного  </a:t>
            </a:r>
            <a:r>
              <a:rPr lang="ru-RU" dirty="0" err="1" smtClean="0"/>
              <a:t>есстественного</a:t>
            </a:r>
            <a:r>
              <a:rPr lang="ru-RU" dirty="0" smtClean="0"/>
              <a:t>  органа или части тела , воспроизводящее форму и , если это возможно , частично или полностью  </a:t>
            </a:r>
            <a:r>
              <a:rPr lang="ru-RU" dirty="0" err="1" smtClean="0"/>
              <a:t>воостанавливающее</a:t>
            </a:r>
            <a:r>
              <a:rPr lang="ru-RU" dirty="0" smtClean="0"/>
              <a:t>  функции. </a:t>
            </a:r>
            <a:r>
              <a:rPr lang="ru-RU" dirty="0"/>
              <a:t> </a:t>
            </a:r>
            <a:r>
              <a:rPr lang="ru-RU" dirty="0" smtClean="0"/>
              <a:t>Термин «пластический» (от греч. </a:t>
            </a:r>
            <a:r>
              <a:rPr lang="en-US" b="1" dirty="0" err="1" smtClean="0"/>
              <a:t>Plastein</a:t>
            </a:r>
            <a:r>
              <a:rPr lang="en-US" dirty="0" smtClean="0"/>
              <a:t> </a:t>
            </a:r>
            <a:r>
              <a:rPr lang="ru-RU" dirty="0" smtClean="0"/>
              <a:t> «формировать , моделировать») определяет свойство протеза восстанавливать форму лица. Хирургия , с другой стороны , делится на </a:t>
            </a:r>
            <a:r>
              <a:rPr lang="ru-RU" b="1" dirty="0" smtClean="0"/>
              <a:t>2</a:t>
            </a:r>
            <a:r>
              <a:rPr lang="ru-RU" dirty="0" smtClean="0"/>
              <a:t> категории , которые не могут существовать в челюстно-лицевом протезировании: эстетическую и пластическую.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e51c4a5a968a07f4a1cf6d5edb25f4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0562" y="1958181"/>
            <a:ext cx="7762875" cy="3810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Все лицевые протезы готовят на модели лица (гипсовой маске) . При моделировке </a:t>
            </a:r>
            <a:r>
              <a:rPr lang="ru-RU" dirty="0" err="1" smtClean="0"/>
              <a:t>экзопротеза</a:t>
            </a:r>
            <a:r>
              <a:rPr lang="ru-RU" dirty="0" smtClean="0"/>
              <a:t> сверяются с фотографиями пациента , учитывают форму лица , антропометрические данные , симметричность парного органа, учитывают личные претензии и пожелания.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781927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7488832" cy="528945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a855dd8-7a04-4d63-b53f-406c9b64d8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1363" y="1600200"/>
            <a:ext cx="8041274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/>
          <a:lstStyle/>
          <a:p>
            <a:r>
              <a:rPr lang="ru-RU" dirty="0" err="1" smtClean="0"/>
              <a:t>Экзопротезы</a:t>
            </a:r>
            <a:r>
              <a:rPr lang="ru-RU" dirty="0" smtClean="0"/>
              <a:t> лица :</a:t>
            </a:r>
            <a:endParaRPr lang="ru-RU" dirty="0"/>
          </a:p>
        </p:txBody>
      </p:sp>
      <p:pic>
        <p:nvPicPr>
          <p:cNvPr id="5" name="Содержимое 4" descr="d9a9336e27615319768de93692d27e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4653136"/>
            <a:ext cx="5111750" cy="194421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ru-RU" dirty="0" smtClean="0"/>
              <a:t>Протез орбиты и носа с фиксацией на оправе.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Протез носа .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Протез носа с фиксацией на оправе.</a:t>
            </a:r>
            <a:endParaRPr lang="ru-RU" dirty="0"/>
          </a:p>
        </p:txBody>
      </p:sp>
      <p:pic>
        <p:nvPicPr>
          <p:cNvPr id="30722" name="Picture 2" descr="https://img3.stockfresh.com/files/b/belahoche/m/34/4604783_stock-photo-artificial-nose-isolated-on-wooden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20"/>
            <a:ext cx="2957472" cy="2808312"/>
          </a:xfrm>
          <a:prstGeom prst="rect">
            <a:avLst/>
          </a:prstGeom>
          <a:noFill/>
        </p:spPr>
      </p:pic>
      <p:pic>
        <p:nvPicPr>
          <p:cNvPr id="30724" name="Picture 4" descr="http://medznate.ru/tw_refs/8/7712/7712_html_2fd8c0c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92696"/>
            <a:ext cx="4770562" cy="2703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Протез уха.</a:t>
            </a:r>
            <a:endParaRPr lang="ru-RU" dirty="0"/>
          </a:p>
        </p:txBody>
      </p:sp>
      <p:pic>
        <p:nvPicPr>
          <p:cNvPr id="37890" name="Picture 2" descr="http://f2.mylove.ru/9e3niCtR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0648"/>
            <a:ext cx="4536504" cy="3312368"/>
          </a:xfrm>
          <a:prstGeom prst="rect">
            <a:avLst/>
          </a:prstGeom>
          <a:noFill/>
        </p:spPr>
      </p:pic>
      <p:pic>
        <p:nvPicPr>
          <p:cNvPr id="37892" name="Picture 4" descr="http://www.dailyherald.com/storyimage/DA/20120917/entlife/709179909/EP/1/4/EP-709179909.jpg&amp;updated=201209170651&amp;MaxW=800&amp;maxH=800&amp;nobor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429000"/>
            <a:ext cx="4067944" cy="3199052"/>
          </a:xfrm>
          <a:prstGeom prst="rect">
            <a:avLst/>
          </a:prstGeom>
          <a:noFill/>
        </p:spPr>
      </p:pic>
      <p:sp>
        <p:nvSpPr>
          <p:cNvPr id="37894" name="AutoShape 6" descr="https://media.istockphoto.com/photos/colored-silicone-made-artificial-ear-picture-id5134181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6" name="AutoShape 8" descr="https://media.istockphoto.com/photos/colored-silicone-made-artificial-ear-picture-id5134181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Замещающий протез при дефектах мягких тканей </a:t>
            </a:r>
            <a:r>
              <a:rPr lang="ru-RU" sz="2700" b="1" dirty="0" err="1" smtClean="0"/>
              <a:t>приротовой</a:t>
            </a:r>
            <a:r>
              <a:rPr lang="ru-RU" sz="2700" b="1" dirty="0" smtClean="0"/>
              <a:t> области ( по Б.К. </a:t>
            </a:r>
            <a:r>
              <a:rPr lang="ru-RU" sz="2700" b="1" dirty="0" err="1" smtClean="0"/>
              <a:t>Костур</a:t>
            </a:r>
            <a:r>
              <a:rPr lang="ru-RU" sz="2700" b="1" dirty="0" smtClean="0"/>
              <a:t> и В.А. </a:t>
            </a:r>
            <a:r>
              <a:rPr lang="ru-RU" sz="2700" b="1" dirty="0" err="1" smtClean="0"/>
              <a:t>Миняевой</a:t>
            </a:r>
            <a:r>
              <a:rPr lang="ru-RU" sz="2700" b="1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Фиксация протеза осуществляется при помощи цельнолитого </a:t>
            </a:r>
            <a:r>
              <a:rPr lang="ru-RU" dirty="0" err="1" smtClean="0"/>
              <a:t>назубного</a:t>
            </a:r>
            <a:r>
              <a:rPr lang="ru-RU" dirty="0" smtClean="0"/>
              <a:t> каркаса с </a:t>
            </a:r>
            <a:r>
              <a:rPr lang="ru-RU" dirty="0" err="1" smtClean="0"/>
              <a:t>окклюзионными</a:t>
            </a:r>
            <a:r>
              <a:rPr lang="ru-RU" dirty="0" smtClean="0"/>
              <a:t> накладками – шины, при </a:t>
            </a:r>
            <a:r>
              <a:rPr lang="ru-RU" dirty="0" err="1" smtClean="0"/>
              <a:t>интактном</a:t>
            </a:r>
            <a:r>
              <a:rPr lang="ru-RU" dirty="0" smtClean="0"/>
              <a:t> зубном </a:t>
            </a:r>
            <a:r>
              <a:rPr lang="ru-RU" dirty="0" err="1" smtClean="0"/>
              <a:t>ряде,и</a:t>
            </a:r>
            <a:r>
              <a:rPr lang="ru-RU" dirty="0" smtClean="0"/>
              <a:t> шины-протеза – при частичном отсутствии зубов . </a:t>
            </a:r>
            <a:r>
              <a:rPr lang="ru-RU" dirty="0" err="1" smtClean="0"/>
              <a:t>Внутриротовая</a:t>
            </a:r>
            <a:r>
              <a:rPr lang="ru-RU" dirty="0" smtClean="0"/>
              <a:t> часть </a:t>
            </a:r>
            <a:r>
              <a:rPr lang="ru-RU" dirty="0" err="1" smtClean="0"/>
              <a:t>экторпротеза</a:t>
            </a:r>
            <a:r>
              <a:rPr lang="ru-RU" dirty="0" smtClean="0"/>
              <a:t> может быть использована как формирующий аппарат при отсроченной </a:t>
            </a:r>
            <a:r>
              <a:rPr lang="ru-RU" dirty="0" err="1" smtClean="0"/>
              <a:t>остеопластике</a:t>
            </a:r>
            <a:r>
              <a:rPr lang="ru-RU" dirty="0" smtClean="0"/>
              <a:t> ,а после нее как замещающий протез. При изготовлении </a:t>
            </a:r>
            <a:r>
              <a:rPr lang="ru-RU" dirty="0" err="1" smtClean="0"/>
              <a:t>эктопротезов</a:t>
            </a:r>
            <a:r>
              <a:rPr lang="ru-RU" dirty="0" smtClean="0"/>
              <a:t> в случае одностороннего сочетанного дефекта верхней и нижней губы и угла рта , их изготавливают раздельно и закрепляют на зубных протезах каждый самостоятельно. С учетом того, что при открывании рта дефект в области угла рта увеличивается , на дистальном крае </a:t>
            </a:r>
            <a:r>
              <a:rPr lang="ru-RU" dirty="0" err="1" smtClean="0"/>
              <a:t>эктопротеза</a:t>
            </a:r>
            <a:r>
              <a:rPr lang="ru-RU" dirty="0" smtClean="0"/>
              <a:t> верхней и нижней губы моделируется специальный выступ, идущий до </a:t>
            </a:r>
            <a:r>
              <a:rPr lang="ru-RU" dirty="0" err="1" smtClean="0"/>
              <a:t>эктопротеза</a:t>
            </a:r>
            <a:r>
              <a:rPr lang="ru-RU" dirty="0" smtClean="0"/>
              <a:t> нижней губы. 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Комбинированные челюстно-лицевые протезы являются соединением </a:t>
            </a:r>
            <a:r>
              <a:rPr lang="ru-RU" dirty="0" err="1" smtClean="0"/>
              <a:t>эктопротеза</a:t>
            </a:r>
            <a:r>
              <a:rPr lang="ru-RU" dirty="0" smtClean="0"/>
              <a:t> с протезами челюстей. Фиксацию их между собой можно осуществить при помощи шарниров или магнитов, жестким соединением 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1162050"/>
          </a:xfrm>
        </p:spPr>
        <p:txBody>
          <a:bodyPr>
            <a:noAutofit/>
          </a:bodyPr>
          <a:lstStyle/>
          <a:p>
            <a:r>
              <a:rPr lang="ru-RU" dirty="0" smtClean="0"/>
              <a:t>Комбинированный </a:t>
            </a:r>
            <a:r>
              <a:rPr lang="ru-RU" dirty="0" err="1" smtClean="0"/>
              <a:t>челюстно</a:t>
            </a:r>
            <a:r>
              <a:rPr lang="ru-RU" dirty="0" smtClean="0"/>
              <a:t> –лицевой протез ( по И.М. </a:t>
            </a:r>
            <a:r>
              <a:rPr lang="ru-RU" dirty="0" err="1" smtClean="0"/>
              <a:t>Оксману</a:t>
            </a:r>
            <a:r>
              <a:rPr lang="ru-RU" dirty="0" smtClean="0"/>
              <a:t>)</a:t>
            </a:r>
            <a:r>
              <a:rPr lang="ru-RU" dirty="0"/>
              <a:t>.</a:t>
            </a:r>
          </a:p>
        </p:txBody>
      </p:sp>
      <p:pic>
        <p:nvPicPr>
          <p:cNvPr id="5" name="Содержимое 4" descr="23236_html_6d84bd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556792"/>
            <a:ext cx="3794820" cy="40324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2204864"/>
            <a:ext cx="3008313" cy="4281339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Лицевой протез фиксируется при помощи оправы и стержней , входящих во втулки замещающего протеза верхней челюсти .</a:t>
            </a: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Первая</a:t>
            </a:r>
            <a:r>
              <a:rPr lang="ru-RU" dirty="0" smtClean="0"/>
              <a:t> касается здоровых людей , она «украшает» тело и ориентируется на социально-культурные нормы , основанные на общепринятых канонах красоты. Объектом </a:t>
            </a:r>
            <a:r>
              <a:rPr lang="ru-RU" b="1" dirty="0" smtClean="0"/>
              <a:t>второй</a:t>
            </a:r>
            <a:r>
              <a:rPr lang="ru-RU" dirty="0" smtClean="0"/>
              <a:t> , как и протезирования , становятся пациенты , имеющие повреждения тела. Пластический протез также необходим больным людям , как в физическом , так и в психологическом аспекте. Сегодня чаще используется термин «</a:t>
            </a:r>
            <a:r>
              <a:rPr lang="ru-RU" dirty="0" err="1" smtClean="0"/>
              <a:t>эпитез</a:t>
            </a:r>
            <a:r>
              <a:rPr lang="ru-RU" dirty="0" smtClean="0"/>
              <a:t>» ( сокращение от «</a:t>
            </a:r>
            <a:r>
              <a:rPr lang="ru-RU" dirty="0" err="1" smtClean="0"/>
              <a:t>эпипротез</a:t>
            </a:r>
            <a:r>
              <a:rPr lang="ru-RU" dirty="0" smtClean="0"/>
              <a:t>» , «краевой протез»  , «</a:t>
            </a:r>
            <a:r>
              <a:rPr lang="en-US" b="1" dirty="0" err="1" smtClean="0"/>
              <a:t>Epi</a:t>
            </a:r>
            <a:r>
              <a:rPr lang="ru-RU" dirty="0" smtClean="0"/>
              <a:t>» на , сверху , на конце.) Это изделие медицинского назначения для замещения отсутствующей части тела , повторяющее рельеф и прикрывающее имеющийся дефект.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Типология лицевых протезов.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Типологическая классификация протезов основана на локализации дефекта тканей. Прежде всего, выделяют: </a:t>
            </a:r>
          </a:p>
          <a:p>
            <a:pPr>
              <a:buNone/>
            </a:pPr>
            <a:r>
              <a:rPr lang="ru-RU" b="1" dirty="0" smtClean="0"/>
              <a:t>Наружные</a:t>
            </a:r>
            <a:r>
              <a:rPr lang="ru-RU" dirty="0" smtClean="0"/>
              <a:t> протезы (</a:t>
            </a:r>
            <a:r>
              <a:rPr lang="ru-RU" dirty="0" err="1" smtClean="0"/>
              <a:t>эктопротезы</a:t>
            </a:r>
            <a:r>
              <a:rPr lang="ru-RU" dirty="0" smtClean="0"/>
              <a:t>) – наружные устройства, подвижные, в контакте с кожей , слизистой оболочкой или зубами;</a:t>
            </a:r>
          </a:p>
          <a:p>
            <a:pPr>
              <a:buNone/>
            </a:pPr>
            <a:r>
              <a:rPr lang="ru-RU" b="1" dirty="0" smtClean="0"/>
              <a:t>Внутренние</a:t>
            </a:r>
            <a:r>
              <a:rPr lang="ru-RU" dirty="0" smtClean="0"/>
              <a:t> протезы (</a:t>
            </a:r>
            <a:r>
              <a:rPr lang="ru-RU" dirty="0" err="1" smtClean="0"/>
              <a:t>эндопротезы</a:t>
            </a:r>
            <a:r>
              <a:rPr lang="ru-RU" dirty="0" smtClean="0"/>
              <a:t>) – неподвижные , хирургически имплантированные в организм. 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Специалисты по челюстно-лицевому протезированию чаще используют наружные протезы , которые разделяют на: </a:t>
            </a:r>
            <a:r>
              <a:rPr lang="ru-RU" b="1" dirty="0" err="1" smtClean="0"/>
              <a:t>внутриротовые</a:t>
            </a:r>
            <a:r>
              <a:rPr lang="ru-RU" dirty="0"/>
              <a:t> </a:t>
            </a:r>
            <a:r>
              <a:rPr lang="ru-RU" dirty="0" smtClean="0"/>
              <a:t>- когда они находятся в ротовой полости;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b="1" dirty="0" err="1" smtClean="0"/>
              <a:t>внеротовые</a:t>
            </a:r>
            <a:r>
              <a:rPr lang="ru-RU" dirty="0" smtClean="0"/>
              <a:t> – расположенные вне полости  рта.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Ролью последних является , замещение кожных дефектов ( наружный нос , ушная раковина , область орбиты) 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Другой тип протезов , такой как челюстно-лицевые протезы, сочетающие статистическую и динамическую конструкции , способен замещать комплексные дефекты. Наиболее часто изготавливаются следующие типы </a:t>
            </a:r>
            <a:r>
              <a:rPr lang="ru-RU" b="1" dirty="0" err="1" smtClean="0"/>
              <a:t>эпитезов</a:t>
            </a:r>
            <a:r>
              <a:rPr lang="ru-RU" dirty="0" smtClean="0"/>
              <a:t>: протезы носа , ушной раковины , век и глаза, лицевые маски и комплексные «многоэтажные» протезы , которые могут сочетать лицевой и зубочелюстной протез.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/>
          <a:lstStyle/>
          <a:p>
            <a:r>
              <a:rPr lang="ru-RU" b="1" i="1" dirty="0" err="1" smtClean="0"/>
              <a:t>Органиграмма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4" name="Содержимое 3" descr="органиграм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8748464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12" y="260648"/>
            <a:ext cx="9021688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Конструкционные элементы для фиксации лицевых протезов (</a:t>
            </a:r>
            <a:r>
              <a:rPr lang="ru-RU" sz="3600" b="1" dirty="0" err="1" smtClean="0"/>
              <a:t>эктопротезов</a:t>
            </a:r>
            <a:r>
              <a:rPr lang="ru-RU" sz="3600" b="1" dirty="0" smtClean="0"/>
              <a:t>)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Дефекты лица могут образовываться по причине ряда факторов , таких как удаление опухолей , особенно злокачественных , ранения различных участков лица, ожоги ( термические, электрические, химические), врожденные дефекты и деформации лицевой области , последствия болезней ( туберкулезная волчанка, сифилис) и др.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Дефекты лица могут быть изолированными и сочетанными. Их устранение возможно путем пластических операций и протезированием. Протезирование показано при обширных и сложных по форме дефектах части лица ( ушная раковина , нос). При отказе больного от операции протезируют также дефекты лица, имеющие небольшие размеры.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1139</Words>
  <Application>Microsoft Office PowerPoint</Application>
  <PresentationFormat>Экран (4:3)</PresentationFormat>
  <Paragraphs>43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Тема: Классификация челюстно-лицевых и лицевых протезов. Методы ретенции челюстно-лицевых и лицевых протезов. </vt:lpstr>
      <vt:lpstr>Презентация PowerPoint</vt:lpstr>
      <vt:lpstr>Презентация PowerPoint</vt:lpstr>
      <vt:lpstr>Типология лицевых протезов.</vt:lpstr>
      <vt:lpstr>Презентация PowerPoint</vt:lpstr>
      <vt:lpstr>Презентация PowerPoint</vt:lpstr>
      <vt:lpstr>Органиграмма.</vt:lpstr>
      <vt:lpstr>Конструкционные элементы для фиксации лицевых протезов (эктопротезов)</vt:lpstr>
      <vt:lpstr>Презентация PowerPoint</vt:lpstr>
      <vt:lpstr>Презентация PowerPoint</vt:lpstr>
      <vt:lpstr>Противопоказания к проведению пластических операций:</vt:lpstr>
      <vt:lpstr>Презентация PowerPoint</vt:lpstr>
      <vt:lpstr>Презентация PowerPoint</vt:lpstr>
      <vt:lpstr>Презентация PowerPoint</vt:lpstr>
      <vt:lpstr>Механическая фиксация.</vt:lpstr>
      <vt:lpstr>Презентация PowerPoint</vt:lpstr>
      <vt:lpstr>Химическая фиксация.</vt:lpstr>
      <vt:lpstr>Презентация PowerPoint</vt:lpstr>
      <vt:lpstr>Физическая фиксация.</vt:lpstr>
      <vt:lpstr>Презентация PowerPoint</vt:lpstr>
      <vt:lpstr>Презентация PowerPoint</vt:lpstr>
      <vt:lpstr>Презентация PowerPoint</vt:lpstr>
      <vt:lpstr>Презентация PowerPoint</vt:lpstr>
      <vt:lpstr>Экзопротезы лица :</vt:lpstr>
      <vt:lpstr>Протез уха.</vt:lpstr>
      <vt:lpstr>Замещающий протез при дефектах мягких тканей приротовой области ( по Б.К. Костур и В.А. Миняевой) </vt:lpstr>
      <vt:lpstr>Презентация PowerPoint</vt:lpstr>
      <vt:lpstr>Комбинированный челюстно –лицевой протез ( по И.М. Оксману).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Классификация челюстно-лицевых и лицевых протезов. Методы ретенции челюстно-лицевых и лицевых протезов. </dc:title>
  <dc:creator>User</dc:creator>
  <cp:lastModifiedBy>Пользователь Windows</cp:lastModifiedBy>
  <cp:revision>12</cp:revision>
  <dcterms:created xsi:type="dcterms:W3CDTF">2018-05-04T15:07:26Z</dcterms:created>
  <dcterms:modified xsi:type="dcterms:W3CDTF">2023-03-20T10:19:36Z</dcterms:modified>
</cp:coreProperties>
</file>