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</p:sldIdLst>
  <p:sldSz cx="9144000" cy="5143500" type="screen16x9"/>
  <p:notesSz cx="6858000" cy="9144000"/>
  <p:embeddedFontLst>
    <p:embeddedFont>
      <p:font typeface="Nunito" panose="020B0604020202020204" charset="-52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38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7167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1833c172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1833c172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28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1833c172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1833c172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03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1833c172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11833c172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52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1833c172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1833c172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85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1833c172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1833c172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03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1833c172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1833c172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1833c172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1833c172c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22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1833c172c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1833c172c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05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1833c172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11833c172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25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1197763"/>
            <a:ext cx="7344816" cy="2916324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latin typeface="Century Gothic"/>
                <a:ea typeface="Century Gothic"/>
                <a:cs typeface="Century Gothic"/>
                <a:sym typeface="Century Gothic"/>
              </a:rPr>
              <a:t>Пострегистрационные регуляторные вопросы:</a:t>
            </a:r>
            <a:br>
              <a:rPr lang="ru-RU" sz="1800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800" dirty="0">
                <a:latin typeface="Century Gothic"/>
                <a:ea typeface="Century Gothic"/>
                <a:cs typeface="Century Gothic"/>
                <a:sym typeface="Century Gothic"/>
              </a:rPr>
              <a:t>поддержание действия регистрационного досье,</a:t>
            </a:r>
            <a:br>
              <a:rPr lang="ru-RU" sz="1800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800" dirty="0">
                <a:latin typeface="Century Gothic"/>
                <a:ea typeface="Century Gothic"/>
                <a:cs typeface="Century Gothic"/>
                <a:sym typeface="Century Gothic"/>
              </a:rPr>
              <a:t>внесение изменений в регистрационное досье</a:t>
            </a:r>
            <a:endParaRPr lang="ru-RU" sz="1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548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cs typeface="Arial" pitchFamily="34" charset="0"/>
            </a:endParaRPr>
          </a:p>
          <a:p>
            <a:pPr algn="ctr"/>
            <a:endParaRPr lang="ru-RU" dirty="0">
              <a:cs typeface="Arial" pitchFamily="34" charset="0"/>
            </a:endParaRPr>
          </a:p>
          <a:p>
            <a:pPr algn="ctr"/>
            <a:endParaRPr lang="ru-RU" dirty="0" smtClean="0">
              <a:cs typeface="Arial" pitchFamily="34" charset="0"/>
            </a:endParaRPr>
          </a:p>
          <a:p>
            <a:pPr algn="ctr"/>
            <a:r>
              <a:rPr lang="ru-RU" dirty="0" smtClean="0">
                <a:cs typeface="Arial" pitchFamily="34" charset="0"/>
              </a:rPr>
              <a:t>ФГБОУ </a:t>
            </a:r>
            <a:r>
              <a:rPr lang="ru-RU" dirty="0">
                <a:cs typeface="Arial" pitchFamily="34" charset="0"/>
              </a:rPr>
              <a:t>ВО «Казанский государственный медицинский университет»</a:t>
            </a:r>
            <a:br>
              <a:rPr lang="ru-RU" dirty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>Институт </a:t>
            </a:r>
            <a:r>
              <a:rPr lang="ru-RU" dirty="0">
                <a:cs typeface="Arial" pitchFamily="34" charset="0"/>
              </a:rPr>
              <a:t>фармации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5283" y="3883549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Казань, 2023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48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4698" y="629055"/>
            <a:ext cx="7540152" cy="380967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Также Правительство РФ имеет право менять особенности внесения изменений в документы в случае дефектуры или появления его риска в связи с введением в отношении РФ мер ограничений экономического характера (введено Федеральным законом от 08.03.2022 №46-ФЗ).</a:t>
            </a:r>
          </a:p>
          <a:p>
            <a:r>
              <a:rPr lang="ru-RU" dirty="0"/>
              <a:t>Согласно Постановлению Правительства РФ от 23 марта 2022 г. N 440 "Об утверждении особенностей внесения изменений в документы, содержащиеся в регистрационном досье на зарегистрированный лекарственный препарат для медицинского применения, в случае дефектуры или риска возникновения дефектуры лекарственных препаратов в связи с введением в отношении Российской Федерации ограничительных мер экономического характера" (далее ­ Постановление) до конца 2023 г. в особом порядке будут вноситься изменения в документы регистрационного досье на зарегистрированные лекарственные препараты, в случае их дефектуры из-за антироссийских санкций или риска ее возникновения.</a:t>
            </a:r>
          </a:p>
          <a:p>
            <a:r>
              <a:rPr lang="ru-RU" dirty="0"/>
              <a:t>Дефектуру или риск ее возникновения с указанием наименований препаратов, их форм, дозировок, требуемых объемов ввоза в Россию и в иных случаях обращения определяет специальная межведомственная комиссия по утвержденным Минздравом критериям.</a:t>
            </a:r>
          </a:p>
          <a:p>
            <a:r>
              <a:rPr lang="ru-RU" dirty="0"/>
              <a:t>Также в Постановлении установлено, в каких случаях и в какие сроки вносятся изменения в досье, какие документы потребуются.</a:t>
            </a:r>
          </a:p>
          <a:p>
            <a:r>
              <a:rPr lang="ru-RU" dirty="0"/>
              <a:t>Кроме того, поправками разрешено проводить экспертизу качества препаратов в месте их производства с использованием оборудования производителя.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29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639800" cy="27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700">
                <a:latin typeface="Century Gothic"/>
                <a:ea typeface="Century Gothic"/>
                <a:cs typeface="Century Gothic"/>
                <a:sym typeface="Century Gothic"/>
              </a:rPr>
              <a:t>СПАСИБО ЗА ВНИМАНИЕ</a:t>
            </a:r>
            <a:endParaRPr sz="5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689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Регистрационное досье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924550" y="1347750"/>
            <a:ext cx="7505700" cy="32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ru" sz="1600" dirty="0">
                <a:latin typeface="Century Gothic"/>
                <a:ea typeface="Century Gothic"/>
                <a:cs typeface="Century Gothic"/>
                <a:sym typeface="Century Gothic"/>
              </a:rPr>
              <a:t>пакет документов на лекарственный препарат (фармацевтическую субстанцию), подготовленный в целях его регистрации и предоставляемый в Общий технический Росздравнадзор разработчиком препарата или уполномоченным им юридическим лицом.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ru" sz="1600" dirty="0">
                <a:latin typeface="Century Gothic"/>
                <a:ea typeface="Century Gothic"/>
                <a:cs typeface="Century Gothic"/>
                <a:sym typeface="Century Gothic"/>
              </a:rPr>
              <a:t>Изготовляется в соответствии со статьей №18 61-ФЗ "Об обращении лекарственных средств" и </a:t>
            </a:r>
            <a:r>
              <a:rPr lang="ru-RU" sz="1600" dirty="0">
                <a:latin typeface="Century Gothic"/>
                <a:ea typeface="Century Gothic"/>
                <a:cs typeface="Century Gothic"/>
                <a:sym typeface="Century Gothic"/>
              </a:rPr>
              <a:t>Приказом Министерства здравоохранения РФ от 12 июля 2017 г. N 409н "Об утверждении порядка формирования регистрационного досье на лекарственный препарат и требований к документам в его составе, требований к объему информации, предоставляемой в составе регистрационного досье, для отдельных видов лекарственных препаратов для медицинского применения и порядка представления документов, из которых формируется регистрационное досье на лекарственный препарат для медицинского применения в целях его государственной регистрации"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819150" y="739025"/>
            <a:ext cx="7505700" cy="3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latin typeface="Century Gothic"/>
                <a:ea typeface="Century Gothic"/>
                <a:cs typeface="Century Gothic"/>
                <a:sym typeface="Century Gothic"/>
              </a:rPr>
              <a:t>Структура</a:t>
            </a: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 включает следующие модули: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1) Административная информация: характеристика продукта и производителя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2) Резюме по основным разделам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3) Качество (предоставляются данные о действующем веществе, лекарственном средстве, условиях производства)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4) Безопасность ( анализ доклинических исследований)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5) Эффективность (результаты клинических исследований)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После регистрации продукта все документы раздела "Качество" считаются утвержденными и не подлежат изменению без согласования с регистрационным органом.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819150" y="423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Особенности регулирования изменений регистрационного досье в России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785100" y="1450500"/>
            <a:ext cx="7573800" cy="723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Все изменения вносятся согласно Приказу 61-ФЗ "Об обращении лекарственных средств". 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Их разделяют на 2 типа: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1396625" y="2477050"/>
            <a:ext cx="2516700" cy="83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I тип - не требующие новой регистрации и ранее не выделявшиеся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4967250" y="2571750"/>
            <a:ext cx="3636600" cy="83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II тип - требующие новой регистрации, что схоже с таковыми от Комиссии Европейского Союза.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9" name="Google Shape;149;p16"/>
          <p:cNvCxnSpPr>
            <a:stCxn id="147" idx="0"/>
          </p:cNvCxnSpPr>
          <p:nvPr/>
        </p:nvCxnSpPr>
        <p:spPr>
          <a:xfrm rot="10800000" flipH="1">
            <a:off x="2654975" y="2213650"/>
            <a:ext cx="1429500" cy="26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6"/>
          <p:cNvCxnSpPr>
            <a:stCxn id="148" idx="0"/>
          </p:cNvCxnSpPr>
          <p:nvPr/>
        </p:nvCxnSpPr>
        <p:spPr>
          <a:xfrm rot="10800000">
            <a:off x="5441550" y="2173950"/>
            <a:ext cx="1344000" cy="3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819150" y="568900"/>
            <a:ext cx="75057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I тип изменений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19150" y="1347750"/>
            <a:ext cx="7505700" cy="30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Century Gothic"/>
                <a:ea typeface="Century Gothic"/>
                <a:cs typeface="Century Gothic"/>
                <a:sym typeface="Century Gothic"/>
              </a:rPr>
              <a:t>К ним относят изменение: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Century Gothic"/>
              <a:buChar char="❏"/>
            </a:pPr>
            <a:r>
              <a:rPr lang="ru" sz="1600">
                <a:latin typeface="Century Gothic"/>
                <a:ea typeface="Century Gothic"/>
                <a:cs typeface="Century Gothic"/>
                <a:sym typeface="Century Gothic"/>
              </a:rPr>
              <a:t>красителей и вкусовых добавок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❏"/>
            </a:pPr>
            <a:r>
              <a:rPr lang="ru" sz="1600">
                <a:latin typeface="Century Gothic"/>
                <a:ea typeface="Century Gothic"/>
                <a:cs typeface="Century Gothic"/>
                <a:sym typeface="Century Gothic"/>
              </a:rPr>
              <a:t>массы таблетки ввиду покрытия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❏"/>
            </a:pPr>
            <a:r>
              <a:rPr lang="ru" sz="1600">
                <a:latin typeface="Century Gothic"/>
                <a:ea typeface="Century Gothic"/>
                <a:cs typeface="Century Gothic"/>
                <a:sym typeface="Century Gothic"/>
              </a:rPr>
              <a:t>размера и формы упаковки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❏"/>
            </a:pPr>
            <a:r>
              <a:rPr lang="ru" sz="1600">
                <a:latin typeface="Century Gothic"/>
                <a:ea typeface="Century Gothic"/>
                <a:cs typeface="Century Gothic"/>
                <a:sym typeface="Century Gothic"/>
              </a:rPr>
              <a:t>методов контроля качества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❏"/>
            </a:pPr>
            <a:r>
              <a:rPr lang="ru" sz="1600">
                <a:latin typeface="Century Gothic"/>
                <a:ea typeface="Century Gothic"/>
                <a:cs typeface="Century Gothic"/>
                <a:sym typeface="Century Gothic"/>
              </a:rPr>
              <a:t>сроков хранения после первого вскрытия упаковки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❏"/>
            </a:pPr>
            <a:r>
              <a:rPr lang="ru" sz="1600">
                <a:latin typeface="Century Gothic"/>
                <a:ea typeface="Century Gothic"/>
                <a:cs typeface="Century Gothic"/>
                <a:sym typeface="Century Gothic"/>
              </a:rPr>
              <a:t>процедуры тестирования и т.д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❏"/>
            </a:pPr>
            <a:r>
              <a:rPr lang="ru" sz="1600">
                <a:latin typeface="Century Gothic"/>
                <a:ea typeface="Century Gothic"/>
                <a:cs typeface="Century Gothic"/>
                <a:sym typeface="Century Gothic"/>
              </a:rPr>
              <a:t>отдельно выделяют на вносимые в инструкцию к медицинскому применению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727025"/>
            <a:ext cx="75057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II тип изменений</a:t>
            </a:r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450525"/>
            <a:ext cx="7505700" cy="3121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  <a:t>К данному типу изменений относят:</a:t>
            </a:r>
            <a:b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  <a:t>- добавление показаний к уже одобренном</a:t>
            </a:r>
            <a:b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  <a:t>- использование другого вспомогательного вещества в составе иммуноглобулиновых препаратов</a:t>
            </a:r>
            <a:b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  <a:t>- смена дозировки</a:t>
            </a:r>
            <a:b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  <a:t>- изменения в первичной упаковке стерильных лекарственных препаратов.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  <a:t>Так же выделяют те изменения, которые меняют и само регистрационное удостоверение ввиду следующих причин:</a:t>
            </a:r>
            <a:b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  <a:t>- замена действующего вещества другим;</a:t>
            </a:r>
            <a:b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sz="1500">
                <a:latin typeface="Century Gothic"/>
                <a:ea typeface="Century Gothic"/>
                <a:cs typeface="Century Gothic"/>
                <a:sym typeface="Century Gothic"/>
              </a:rPr>
              <a:t>- способ и путь введения отличается от прошлого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489850"/>
            <a:ext cx="7505700" cy="12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600">
                <a:latin typeface="Century Gothic"/>
                <a:ea typeface="Century Gothic"/>
                <a:cs typeface="Century Gothic"/>
                <a:sym typeface="Century Gothic"/>
              </a:rPr>
              <a:t>Порядок проведения процедуры внесения изменений в регистрационное досье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712949"/>
            <a:ext cx="7505700" cy="287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>
              <a:buNone/>
            </a:pPr>
            <a:r>
              <a:rPr lang="ru" sz="1600" dirty="0"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ru-RU" sz="1600" dirty="0"/>
              <a:t>Для внесения изменений в документы, содержащиеся в регистрационном досье на зарегистрированный лекарственный препарат, заявитель представляет в Министерство на бумажном носителе и в электронном виде с использованием Единого портала государственных и муниципальных услуг (функций)</a:t>
            </a:r>
            <a:r>
              <a:rPr lang="ru" sz="1600" dirty="0" smtClean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>
                <a:latin typeface="Century Gothic"/>
                <a:ea typeface="Century Gothic"/>
                <a:cs typeface="Century Gothic"/>
                <a:sym typeface="Century Gothic"/>
              </a:rPr>
              <a:t>1) Принимают в Департаменте управления делами и в Едином портале государственных и муниципальных услуг.</a:t>
            </a:r>
            <a:br>
              <a:rPr lang="ru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dirty="0">
                <a:latin typeface="Century Gothic"/>
                <a:ea typeface="Century Gothic"/>
                <a:cs typeface="Century Gothic"/>
                <a:sym typeface="Century Gothic"/>
              </a:rPr>
              <a:t>Вслед за этим в течение одного дня назначается ответственный работник по рассмотрению дела, которые проверяет полноту и достоверность сведений в поданном заявителем материале. На осуществление дается пять рабочих дней.</a:t>
            </a:r>
            <a:br>
              <a:rPr lang="ru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dirty="0">
                <a:latin typeface="Century Gothic"/>
                <a:ea typeface="Century Gothic"/>
                <a:cs typeface="Century Gothic"/>
                <a:sym typeface="Century Gothic"/>
              </a:rPr>
              <a:t>2) По итогам готовится проект, в котором выносится решение о необходимости либо об ее отсутствии в проведение экспертизы.</a:t>
            </a:r>
            <a:br>
              <a:rPr lang="ru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 dirty="0">
                <a:latin typeface="Century Gothic"/>
                <a:ea typeface="Century Gothic"/>
                <a:cs typeface="Century Gothic"/>
                <a:sym typeface="Century Gothic"/>
              </a:rPr>
              <a:t>Уведомлении о принятом решении отправляется заявителю посредством  информационно-коммуникационных технологий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819150" y="659975"/>
            <a:ext cx="7505700" cy="39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3) Затем владельцу необходимо принести в экспертную службу образцы самого лекарственного препарата. Срок - 15 рабочих дней.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В соответствующих случаях вносят образец: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фармацевтической субстанции, 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тест-штамма микроорганизмов, 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культуры клеток, 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образцы веществ, применяемых для контроля качества лекарственного средства.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4) С поступлением результатов экспертизы в тот же день снова назначают ответственного исполнителя по рассмотрению документа, готовится проект в течение двух рабочих дней.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В нем излагают: 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решение о внесении изменений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если затрагивают РУ, то оформляют новый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дату решения о принятии изменений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Поводом отказа может стать: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низкий уровень безопасности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ухудшение качества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- понижение эффективности лекарственного средства вследствие перемен.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819150" y="592900"/>
            <a:ext cx="3555300" cy="4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5) В случае одобрения изменений проект подписывается с согласия начальника отдела директором Департамента (или его заменяющим) в течение 2 рабочих дней.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6) Затем в срок в один день ответственный исполнитель вносит в государственный реестр лекарственных средств принятие изменения и докладывает об этом в Департамент управления делами. </a:t>
            </a:r>
            <a:br>
              <a:rPr lang="ru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7) Каким бы не было решение, заявитель должен быть уведомлен со дня подписания решения директором Департамента, а документы – вручены в помещении, где оказывается государственная услуга.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075" y="429000"/>
            <a:ext cx="2957000" cy="42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616</Words>
  <Application>Microsoft Office PowerPoint</Application>
  <PresentationFormat>Экран (16:9)</PresentationFormat>
  <Paragraphs>43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Nunito</vt:lpstr>
      <vt:lpstr>Calibri</vt:lpstr>
      <vt:lpstr>Century Gothic</vt:lpstr>
      <vt:lpstr>Shift</vt:lpstr>
      <vt:lpstr>Пострегистрационные регуляторные вопросы: поддержание действия регистрационного досье, внесение изменений в регистрационное досье</vt:lpstr>
      <vt:lpstr>Регистрационное досье</vt:lpstr>
      <vt:lpstr>Презентация PowerPoint</vt:lpstr>
      <vt:lpstr>Особенности регулирования изменений регистрационного досье в России</vt:lpstr>
      <vt:lpstr>I тип изменений</vt:lpstr>
      <vt:lpstr>II тип изменений</vt:lpstr>
      <vt:lpstr>Порядок проведения процедуры внесения изменений в регистрационное досье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Пострегистрационные регуляторные вопросы: поддержание действия регистрационного досье, внесение изменений в регистрационное досье</dc:title>
  <dc:creator>User</dc:creator>
  <cp:lastModifiedBy>User</cp:lastModifiedBy>
  <cp:revision>4</cp:revision>
  <dcterms:modified xsi:type="dcterms:W3CDTF">2023-03-03T08:48:38Z</dcterms:modified>
</cp:coreProperties>
</file>