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9" r:id="rId4"/>
    <p:sldId id="276" r:id="rId5"/>
    <p:sldId id="277" r:id="rId6"/>
    <p:sldId id="260" r:id="rId7"/>
    <p:sldId id="270" r:id="rId8"/>
    <p:sldId id="261" r:id="rId9"/>
    <p:sldId id="271" r:id="rId10"/>
    <p:sldId id="272" r:id="rId11"/>
    <p:sldId id="275" r:id="rId12"/>
    <p:sldId id="273" r:id="rId13"/>
    <p:sldId id="274" r:id="rId14"/>
    <p:sldId id="264" r:id="rId15"/>
    <p:sldId id="265" r:id="rId16"/>
    <p:sldId id="267" r:id="rId17"/>
    <p:sldId id="268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120" d="100"/>
          <a:sy n="120" d="100"/>
        </p:scale>
        <p:origin x="-12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66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2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455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48994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75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864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47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4720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007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386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697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6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968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97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42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046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12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pPr/>
              <a:t>3/14/2023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5946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5A8571D-A33D-4AB0-8716-8DC5BAF556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7344" y="450761"/>
            <a:ext cx="7534655" cy="3734873"/>
          </a:xfrm>
        </p:spPr>
        <p:txBody>
          <a:bodyPr anchor="b">
            <a:normAutofit/>
          </a:bodyPr>
          <a:lstStyle/>
          <a:p>
            <a:pPr algn="ctr"/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Фармацевтическая часть досье: содержание, требования, регуляторные, производственные и лабораторные аналитические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аспекты.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xmlns="" id="{8FB26B49-1C1B-7CDF-0F43-30087EC114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8" r="36286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07242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49843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8640" y="809896"/>
            <a:ext cx="11090366" cy="5708469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ru-RU" sz="2600" dirty="0" smtClean="0"/>
              <a:t>1.1) в отношении фармацевтических субстанций, входящих в состав лекарственного препарата и включенных в государственный реестр лекарственных средств для медицинского применения в соответствии со статьей 34 Федерального закона N 61-ФЗ, - копия документа, содержащего следующую информацию:</a:t>
            </a:r>
            <a:br>
              <a:rPr lang="ru-RU" sz="2600" dirty="0" smtClean="0"/>
            </a:br>
            <a:endParaRPr lang="ru-RU" sz="2600" dirty="0" smtClean="0"/>
          </a:p>
          <a:p>
            <a:pPr fontAlgn="base"/>
            <a:r>
              <a:rPr lang="ru-RU" sz="2600" dirty="0" smtClean="0"/>
              <a:t>а) наименование фармацевтической субстанции, ее структура, общие свойства;</a:t>
            </a:r>
            <a:br>
              <a:rPr lang="ru-RU" sz="2600" dirty="0" smtClean="0"/>
            </a:br>
            <a:endParaRPr lang="ru-RU" sz="2600" dirty="0" smtClean="0"/>
          </a:p>
          <a:p>
            <a:pPr fontAlgn="base"/>
            <a:r>
              <a:rPr lang="ru-RU" sz="2600" dirty="0" smtClean="0"/>
              <a:t>б) наименование и адрес производителя;</a:t>
            </a:r>
            <a:br>
              <a:rPr lang="ru-RU" sz="2600" dirty="0" smtClean="0"/>
            </a:br>
            <a:endParaRPr lang="ru-RU" sz="2600" dirty="0" smtClean="0"/>
          </a:p>
          <a:p>
            <a:pPr fontAlgn="base"/>
            <a:r>
              <a:rPr lang="ru-RU" sz="2600" dirty="0" smtClean="0"/>
              <a:t>в) результаты анализа серий фармацевтической субстанции;</a:t>
            </a:r>
            <a:br>
              <a:rPr lang="ru-RU" sz="2600" dirty="0" smtClean="0"/>
            </a:br>
            <a:endParaRPr lang="ru-RU" sz="2600" dirty="0" smtClean="0"/>
          </a:p>
          <a:p>
            <a:pPr fontAlgn="base"/>
            <a:r>
              <a:rPr lang="ru-RU" sz="2600" dirty="0" smtClean="0"/>
              <a:t>г) срок годности;</a:t>
            </a:r>
          </a:p>
          <a:p>
            <a:pPr fontAlgn="base"/>
            <a:r>
              <a:rPr lang="ru-RU" sz="2600" dirty="0" smtClean="0"/>
              <a:t>(Подпункт дополнительно включен с 18 сентября 2020 года приказом Минздрава России от 9 июня 2020 года N 561н)</a:t>
            </a:r>
            <a:br>
              <a:rPr lang="ru-RU" sz="2600" dirty="0" smtClean="0"/>
            </a:br>
            <a:endParaRPr lang="ru-RU" sz="2600" dirty="0" smtClean="0"/>
          </a:p>
          <a:p>
            <a:pPr fontAlgn="base"/>
            <a:r>
              <a:rPr lang="ru-RU" sz="2600" dirty="0" smtClean="0"/>
              <a:t>2) документа, содержащего следующие сведения о лекарственном препарате для медицинского применения:</a:t>
            </a:r>
            <a:br>
              <a:rPr lang="ru-RU" sz="2600" dirty="0" smtClean="0"/>
            </a:br>
            <a:endParaRPr lang="ru-RU" sz="2600" dirty="0" smtClean="0"/>
          </a:p>
          <a:p>
            <a:pPr fontAlgn="base"/>
            <a:r>
              <a:rPr lang="ru-RU" sz="2600" dirty="0" smtClean="0"/>
              <a:t>а) описание и состав лекарственного препарата для медицинского применения;</a:t>
            </a:r>
            <a:br>
              <a:rPr lang="ru-RU" sz="2600" dirty="0" smtClean="0"/>
            </a:br>
            <a:endParaRPr lang="ru-RU" sz="2600" dirty="0" smtClean="0"/>
          </a:p>
          <a:p>
            <a:pPr fontAlgn="base"/>
            <a:r>
              <a:rPr lang="ru-RU" sz="2600" dirty="0" smtClean="0"/>
              <a:t>б) описание фармацевтической разработки (обоснование выбора состава, первичной упаковки и иного);</a:t>
            </a:r>
            <a:br>
              <a:rPr lang="ru-RU" sz="2600" dirty="0" smtClean="0"/>
            </a:br>
            <a:endParaRPr lang="ru-RU" sz="2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31350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6389" y="561704"/>
            <a:ext cx="10881359" cy="5686696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ru-RU" dirty="0" smtClean="0"/>
              <a:t>в) технология производства с описанием стадий производства и методов контроля на всех стадиях производства, в том числе с указанием схемы технологического процесса производства фармацевтической субстанции и ее описания, в которое могут быть также включены сведения о контроле исходного сырья, критических стадий производства и промежуточных продуктов, методы контроля за вспомогательными веществами, используемыми при производстве лекарственного препарата;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smtClean="0"/>
              <a:t>г) описание контроля критических стадий процесса производства и промежуточной продукции, которое может включать последовательное изложение всех стадий технологического процесса производства;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err="1" smtClean="0"/>
              <a:t>д</a:t>
            </a:r>
            <a:r>
              <a:rPr lang="ru-RU" dirty="0" smtClean="0"/>
              <a:t>) наименование и адрес места осуществления производства лекарственного препарата для медицинского применения (в случае наличия нескольких участников процесса производства необходимо указать каждого из них);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smtClean="0"/>
              <a:t>е) фармацевтическая совместимость , включающая данные, подтверждающие совместимость действующих и вспомогательных веществ, входящих в состав лекарственного препарата;  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smtClean="0"/>
              <a:t>ж) микробиологические характеристики;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err="1" smtClean="0"/>
              <a:t>з</a:t>
            </a:r>
            <a:r>
              <a:rPr lang="ru-RU" dirty="0" smtClean="0"/>
              <a:t>) материальный баланс для производства серии готового продукта, который может быть представлен в виде блок-схемы, отображающей последовательность выполнения всех этапов и стадий (операций) технологического процесса, с указанием основных материальных потоков (сырье, материалы, получение промежуточных продуктов, выход готового лекарственного препарата);</a:t>
            </a:r>
          </a:p>
          <a:p>
            <a:pPr fontAlgn="base"/>
            <a:r>
              <a:rPr lang="ru-RU" dirty="0" smtClean="0"/>
              <a:t>и) описание характеристик и свойств упаковочных материалов и укупорочных средств;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smtClean="0"/>
              <a:t>к) документальное подтверждение (</a:t>
            </a:r>
            <a:r>
              <a:rPr lang="ru-RU" dirty="0" err="1" smtClean="0"/>
              <a:t>валидация</a:t>
            </a:r>
            <a:r>
              <a:rPr lang="ru-RU" dirty="0" smtClean="0"/>
              <a:t>) процессов производства, включающее информацию по </a:t>
            </a:r>
            <a:r>
              <a:rPr lang="ru-RU" dirty="0" err="1" smtClean="0"/>
              <a:t>валидации</a:t>
            </a:r>
            <a:r>
              <a:rPr lang="ru-RU" dirty="0" smtClean="0"/>
              <a:t> процесса производства и выбору контрольных параметров и испытаний в процессе производства, и (или) их оценка;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209006"/>
            <a:ext cx="9404723" cy="2894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8194" y="666206"/>
            <a:ext cx="11234057" cy="5891348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endParaRPr lang="ru-RU" dirty="0" smtClean="0"/>
          </a:p>
          <a:p>
            <a:pPr fontAlgn="base"/>
            <a:r>
              <a:rPr lang="ru-RU" dirty="0" smtClean="0"/>
              <a:t>л) требования к качеству вспомогательных веществ (сертификат, спецификация на вспомогательные вещества и их обоснование), в том числе в качестве обоснования предоставляются сведения, подтверждающие возможность применения вспомогательных веществ для производства лекарственного препарата в целях обеспечения стабильности лекарственной формы;</a:t>
            </a:r>
            <a:br>
              <a:rPr lang="ru-RU" dirty="0" smtClean="0"/>
            </a:br>
            <a:r>
              <a:rPr lang="ru-RU" dirty="0" smtClean="0"/>
              <a:t>м) аналитические методики, используемые при осуществлении контроля качества вспомогательных веществ, в виде перечня с кратким описанием;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err="1" smtClean="0"/>
              <a:t>н</a:t>
            </a:r>
            <a:r>
              <a:rPr lang="ru-RU" dirty="0" smtClean="0"/>
              <a:t>) документальное подтверждение (</a:t>
            </a:r>
            <a:r>
              <a:rPr lang="ru-RU" dirty="0" err="1" smtClean="0"/>
              <a:t>валидация</a:t>
            </a:r>
            <a:r>
              <a:rPr lang="ru-RU" dirty="0" smtClean="0"/>
              <a:t>) аналитических методик, используемых при осуществлении контроля качества вспомогательных веществ, которое может быть представлено в виде сведений, подтверждающих применимость и достаточность методов контроля качества вспомогательных веществ;</a:t>
            </a:r>
          </a:p>
          <a:p>
            <a:pPr fontAlgn="base"/>
            <a:r>
              <a:rPr lang="ru-RU" dirty="0" smtClean="0"/>
              <a:t>о) информация об использовании вспомогательных веществ человеческого и животного происхождения;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err="1" smtClean="0"/>
              <a:t>п</a:t>
            </a:r>
            <a:r>
              <a:rPr lang="ru-RU" dirty="0" smtClean="0"/>
              <a:t>) информация об использовании новых вспомогательных веществ;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err="1" smtClean="0"/>
              <a:t>р</a:t>
            </a:r>
            <a:r>
              <a:rPr lang="ru-RU" dirty="0" smtClean="0"/>
              <a:t>) требования к качеству лекарственного препарата для медицинского применения (сертификат, спецификация на лекарственный препарат и их обоснование);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smtClean="0"/>
              <a:t>с) аналитические методики, используемые при осуществлении контроля качества лекарственного препарата для медицинского применения, которые в том числе могут быть указаны в виде ссылок на фармакопейные статьи или подробного перечня используемых методов контроля качества;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2134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7383" y="666206"/>
            <a:ext cx="11273245" cy="5826034"/>
          </a:xfrm>
        </p:spPr>
        <p:txBody>
          <a:bodyPr>
            <a:normAutofit fontScale="70000" lnSpcReduction="20000"/>
          </a:bodyPr>
          <a:lstStyle/>
          <a:p>
            <a:pPr fontAlgn="base">
              <a:buNone/>
            </a:pPr>
            <a:endParaRPr lang="ru-RU" dirty="0" smtClean="0"/>
          </a:p>
          <a:p>
            <a:pPr fontAlgn="base"/>
            <a:r>
              <a:rPr lang="ru-RU" dirty="0" smtClean="0"/>
              <a:t>т) документальное подтверждение (</a:t>
            </a:r>
            <a:r>
              <a:rPr lang="ru-RU" dirty="0" err="1" smtClean="0"/>
              <a:t>валидация</a:t>
            </a:r>
            <a:r>
              <a:rPr lang="ru-RU" dirty="0" smtClean="0"/>
              <a:t>) аналитических методик, используемых при осуществлении контроля качества лекарственного препарата для медицинского применения, в том числе сведения, подтверждающие применимость и достаточность методов контроля качества лекарственного препарата;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smtClean="0"/>
              <a:t>у) результаты анализов серий лекарственного препарата для медицинского применения;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err="1" smtClean="0"/>
              <a:t>ф</a:t>
            </a:r>
            <a:r>
              <a:rPr lang="ru-RU" dirty="0" smtClean="0"/>
              <a:t>) характеристика примесей;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err="1" smtClean="0"/>
              <a:t>х</a:t>
            </a:r>
            <a:r>
              <a:rPr lang="ru-RU" dirty="0" smtClean="0"/>
              <a:t>) перечень стандартных образцов, используемых при осуществлении контроля качества лекарственного препарата для медицинского применения;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err="1" smtClean="0"/>
              <a:t>ц</a:t>
            </a:r>
            <a:r>
              <a:rPr lang="ru-RU" dirty="0" smtClean="0"/>
              <a:t>) данные о стабильности лекарственного препарата для медицинского применения.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smtClean="0"/>
              <a:t>5. Раздел фармакологической, токсикологической документации формируется из отчетов о результатах доклинических исследований лекарственного средства для медицинского применения, в том числе из: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smtClean="0"/>
              <a:t>1) отчета о фармакодинамических исследованиях, в том числе может быть представлено краткое резюме о проведенных фармакодинамических исследованиях в случае, если таких исследований проведено несколько;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smtClean="0"/>
              <a:t>2) отчета о фармакокинетических исследованиях, в том числе может быть представлено краткое резюме о проведенных фармакокинетических исследованиях в случае, если таких исследований проведено несколько;</a:t>
            </a:r>
            <a:br>
              <a:rPr lang="ru-RU" dirty="0" smtClean="0"/>
            </a:br>
            <a:endParaRPr lang="ru-RU" dirty="0" smtClean="0"/>
          </a:p>
          <a:p>
            <a:pPr fontAlgn="base"/>
            <a:r>
              <a:rPr lang="ru-RU" dirty="0" smtClean="0"/>
              <a:t>3) отчета о токсикологических исследованиях, в том числе может быть представлено краткое резюме о проведенных токсикологических исследованиях в случае, если таких исследований проведено несколько.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13039E-A2DE-42C5-9E44-28E3C721B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57578"/>
            <a:ext cx="6141593" cy="734095"/>
          </a:xfrm>
        </p:spPr>
        <p:txBody>
          <a:bodyPr/>
          <a:lstStyle/>
          <a:p>
            <a:pPr lvl="0" algn="ctr"/>
            <a:r>
              <a:rPr lang="ru-RU" sz="3600" b="1" dirty="0"/>
              <a:t>Контроль </a:t>
            </a:r>
            <a:r>
              <a:rPr lang="ru-RU" sz="3600" b="1" dirty="0" smtClean="0"/>
              <a:t>качества.</a:t>
            </a:r>
            <a:r>
              <a:rPr lang="ru-RU" dirty="0"/>
              <a:t/>
            </a:r>
            <a:br>
              <a:rPr lang="ru-RU" dirty="0"/>
            </a:br>
            <a:endParaRPr lang="ru-RU" b="1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39830DD-E431-4B3D-92D0-389E2C0DB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789" y="2510842"/>
            <a:ext cx="11912958" cy="4347159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Контроль качества необходимо осуществлять в соответствии с досье на лекарственный препарат. Производитель должен проводить проверку эффективности кодирования и документально оформлять ее результаты.</a:t>
            </a:r>
          </a:p>
          <a:p>
            <a:r>
              <a:rPr lang="ru-RU" dirty="0"/>
              <a:t>Образцы исследуемых лекарственных препаратов должны храниться в двух целях: для обеспечения наличия образца для аналитических испытаний и для обеспечения наличия образца готового лекарственного препарата. Таким образом, образцы можно разделить на две категории:</a:t>
            </a:r>
          </a:p>
          <a:p>
            <a:r>
              <a:rPr lang="ru-RU" dirty="0"/>
              <a:t>контрольный образец - образцы серии исходного сырья, упаковочных материалов, лекарственного препарата в первичной упаковке или готового лекарственного препарата, которые хранят для проведения анализа в случае возникновения такой необходимости. Производитель должен сохранять образцы с критических промежуточных стадий (например, со стадий, после которых предусматривается проведение аналитических исследований и выдача разрешений на выпуск) и образцы промежуточных продуктов, которые поставляются за пределы зоны контроля производителя, если это позволяет стабильность образцов;</a:t>
            </a:r>
          </a:p>
          <a:p>
            <a:r>
              <a:rPr lang="ru-RU" dirty="0"/>
              <a:t>архивный образец - образец в окончательной упаковке, отобранный из серии готовой продукции. Его хранят в целях подтверждения идентичности. Например, в течение срока хранения серии может потребоваться осмотр образца или упаковки, маркировки, инструкции по применению, получение информации о номере серии и сроке годности.</a:t>
            </a:r>
          </a:p>
          <a:p>
            <a:pPr algn="ctr">
              <a:buFontTx/>
              <a:buChar char="-"/>
            </a:pPr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72" y="98200"/>
            <a:ext cx="3618964" cy="241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6C042D-ACDD-4D10-A08A-C96E6D5D1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713503" cy="345772"/>
          </a:xfrm>
        </p:spPr>
        <p:txBody>
          <a:bodyPr/>
          <a:lstStyle/>
          <a:p>
            <a:pPr algn="ctr"/>
            <a:endParaRPr lang="ru-RU" b="1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84DE6A3-ED68-46D4-9D5A-79EFC60FCC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60620"/>
            <a:ext cx="6031583" cy="41877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Место хранения контрольных и архивных образцов должно быть определено в соглашении между спонсором и производителем(</a:t>
            </a:r>
            <a:r>
              <a:rPr lang="ru-RU" dirty="0" err="1"/>
              <a:t>ями</a:t>
            </a:r>
            <a:r>
              <a:rPr lang="ru-RU" dirty="0"/>
              <a:t>). К таким местам необходимо обеспечить своевременный доступ представителей уполномоченного федерального органа исполнительной власти.</a:t>
            </a:r>
          </a:p>
          <a:p>
            <a:pPr algn="ctr">
              <a:buFontTx/>
              <a:buChar char="-"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777" y="1827727"/>
            <a:ext cx="3606086" cy="360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389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505EAB8-BF93-4ED5-ABEC-3DD2ACCCE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258645"/>
            <a:ext cx="9586153" cy="498975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Контрольные образцы готового лекарственного препарата должны сохраняться в Российской Федерации или в третьей стране, если между Российской Федерацией и третьей страной-экспортером существуют соглашения, которые гарантируют, что производитель исследуемого лекарственного препарата придерживается правил надлежащего производства, требования которых не ниже требований настоящих </a:t>
            </a:r>
            <a:r>
              <a:rPr lang="ru-RU" u="sng" dirty="0"/>
              <a:t>Правил</a:t>
            </a:r>
            <a:r>
              <a:rPr lang="ru-RU" dirty="0"/>
              <a:t>. В исключительных случаях контрольные образцы готового лекарственного препарата могут храниться у производителя в третьей стране. В указанном случае это должно быть обосновано и документально оформлено в виде соглашения между спонсором, импортером в Российскую Федерацию и производителем лекарственного препарата в третьей стране.</a:t>
            </a:r>
          </a:p>
          <a:p>
            <a:pPr marL="0" indent="0" algn="ctr">
              <a:buNone/>
            </a:pPr>
            <a:endParaRPr lang="ru-RU" u="sng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E8F8A6D5-DCF3-433D-8F70-A6F2D094C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01531"/>
          </a:xfrm>
        </p:spPr>
        <p:txBody>
          <a:bodyPr/>
          <a:lstStyle/>
          <a:p>
            <a:pPr algn="ctr"/>
            <a:r>
              <a:rPr lang="ru-RU" sz="4400" b="1" u="sng" dirty="0"/>
              <a:t/>
            </a:r>
            <a:br>
              <a:rPr lang="ru-RU" sz="4400" b="1" u="sng" dirty="0"/>
            </a:b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916528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7517D98-49B2-43E3-A800-612564F49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189408"/>
            <a:ext cx="9727820" cy="405899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u="sng" dirty="0" smtClean="0"/>
              <a:t>Спасибо за внимание!</a:t>
            </a:r>
            <a:endParaRPr lang="ru-RU" sz="6000" u="sng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111" y="5692462"/>
            <a:ext cx="9404723" cy="69545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2191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9E49C0-D39B-496A-A496-FB0C33B9E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29092"/>
            <a:ext cx="9404723" cy="1290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0B7A458-2BFE-4DE0-B8D8-DBD6588E8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700" y="901520"/>
            <a:ext cx="9169756" cy="5346879"/>
          </a:xfrm>
        </p:spPr>
        <p:txBody>
          <a:bodyPr>
            <a:normAutofit/>
          </a:bodyPr>
          <a:lstStyle/>
          <a:p>
            <a:r>
              <a:rPr lang="ru-RU" dirty="0"/>
              <a:t>Регистрационное досье – это комплект документов, содержащий всю информацию о лекарственном средстве.</a:t>
            </a:r>
          </a:p>
          <a:p>
            <a:r>
              <a:rPr lang="ru-RU" dirty="0"/>
              <a:t>Регистрационное досье состоит из шести частей:</a:t>
            </a:r>
          </a:p>
          <a:p>
            <a:pPr marL="0" indent="0">
              <a:buNone/>
            </a:pPr>
            <a:r>
              <a:rPr lang="ru-RU" dirty="0"/>
              <a:t>1. Административные документы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Описание фармацевтических свойств</a:t>
            </a:r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Данные о производстве лекарственного средства</a:t>
            </a:r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Данные по контролю качества лекарственного средства</a:t>
            </a:r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Доклинические исследования лекарственного средства</a:t>
            </a:r>
          </a:p>
          <a:p>
            <a:pPr marL="0" indent="0">
              <a:buNone/>
            </a:pPr>
            <a:r>
              <a:rPr lang="ru-RU" dirty="0"/>
              <a:t> 6. Сведения о результатах клинических исследований </a:t>
            </a:r>
            <a:r>
              <a:rPr lang="ru-RU" dirty="0" smtClean="0"/>
              <a:t>лекарственного средства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134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D41C64-F60E-4B24-ACEA-E2E09ACD9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218942"/>
            <a:ext cx="10249416" cy="553790"/>
          </a:xfrm>
        </p:spPr>
        <p:txBody>
          <a:bodyPr/>
          <a:lstStyle/>
          <a:p>
            <a:pPr algn="ctr"/>
            <a:r>
              <a:rPr lang="ru-RU" sz="3600" b="1" u="sng" dirty="0" smtClean="0"/>
              <a:t>Нормативная документация.</a:t>
            </a:r>
            <a:endParaRPr lang="ru-RU" sz="3600" b="1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098F0E-541D-4B2D-B7FB-AF3FEC27F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184" y="1056067"/>
            <a:ext cx="5576551" cy="4507605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/>
              <a:t>Приказ Министерства здравоохранения Российской Федерации от 12.07.2017 г. № 409н "Об утверждении порядка формирования регистрационного досье на лекарственный препарат и требований к документам в его </a:t>
            </a:r>
            <a:r>
              <a:rPr lang="ru-RU" dirty="0" smtClean="0"/>
              <a:t>составе…".</a:t>
            </a:r>
            <a:endParaRPr lang="ru-RU" dirty="0"/>
          </a:p>
          <a:p>
            <a:pPr lvl="0"/>
            <a:r>
              <a:rPr lang="ru-RU" u="sng" dirty="0" smtClean="0"/>
              <a:t>Федеральный закон №61-ФЗ</a:t>
            </a:r>
            <a:endParaRPr lang="ru-RU" dirty="0"/>
          </a:p>
          <a:p>
            <a:pPr lvl="0"/>
            <a:r>
              <a:rPr lang="ru-RU" dirty="0"/>
              <a:t> Собрание законодательства Российской Федерации, 2010, N 16, ст. 1815; N 42, ст. 5293; N 49, ст. 6409; 2014, N 52, ст. 7540; 2015, N 10, ст. 1404; 2016, N 27, ст. 4283.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616" y="1437658"/>
            <a:ext cx="4500071" cy="33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8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76011" y="1502228"/>
            <a:ext cx="4915989" cy="5016137"/>
          </a:xfrm>
        </p:spPr>
        <p:txBody>
          <a:bodyPr/>
          <a:lstStyle/>
          <a:p>
            <a:r>
              <a:rPr lang="ru-RU" sz="1400" dirty="0" smtClean="0"/>
              <a:t>-подтверждение структуры и других характеристик</a:t>
            </a:r>
            <a:br>
              <a:rPr lang="ru-RU" sz="1400" dirty="0" smtClean="0"/>
            </a:br>
            <a:r>
              <a:rPr lang="ru-RU" sz="1400" dirty="0" smtClean="0"/>
              <a:t>-примеси</a:t>
            </a:r>
            <a:br>
              <a:rPr lang="ru-RU" sz="1400" dirty="0" smtClean="0"/>
            </a:br>
            <a:r>
              <a:rPr lang="ru-RU" sz="1400" dirty="0" smtClean="0"/>
              <a:t>-спецификация активной фарм.субстанции</a:t>
            </a:r>
            <a:br>
              <a:rPr lang="ru-RU" sz="1400" dirty="0" smtClean="0"/>
            </a:br>
            <a:r>
              <a:rPr lang="ru-RU" sz="1400" dirty="0" smtClean="0"/>
              <a:t>-аналитические методики</a:t>
            </a:r>
            <a:br>
              <a:rPr lang="ru-RU" sz="1400" dirty="0" smtClean="0"/>
            </a:br>
            <a:r>
              <a:rPr lang="ru-RU" sz="1400" dirty="0" smtClean="0"/>
              <a:t>-</a:t>
            </a:r>
            <a:r>
              <a:rPr lang="ru-RU" sz="1400" dirty="0" err="1" smtClean="0"/>
              <a:t>валидация</a:t>
            </a:r>
            <a:r>
              <a:rPr lang="ru-RU" sz="1400" dirty="0" smtClean="0"/>
              <a:t> аналитических методик</a:t>
            </a:r>
            <a:br>
              <a:rPr lang="ru-RU" sz="1400" dirty="0" smtClean="0"/>
            </a:br>
            <a:r>
              <a:rPr lang="ru-RU" sz="1400" dirty="0" smtClean="0"/>
              <a:t>-анализы серий (результаты анализа серий)</a:t>
            </a:r>
            <a:br>
              <a:rPr lang="ru-RU" sz="1400" dirty="0" smtClean="0"/>
            </a:br>
            <a:r>
              <a:rPr lang="ru-RU" sz="1400" dirty="0" smtClean="0"/>
              <a:t>-обоснование спецификации</a:t>
            </a:r>
            <a:br>
              <a:rPr lang="ru-RU" sz="1400" dirty="0" smtClean="0"/>
            </a:br>
            <a:r>
              <a:rPr lang="ru-RU" sz="1400" dirty="0" smtClean="0"/>
              <a:t>-стандартные образцы или материалы</a:t>
            </a:r>
            <a:br>
              <a:rPr lang="ru-RU" sz="1400" dirty="0" smtClean="0"/>
            </a:br>
            <a:r>
              <a:rPr lang="ru-RU" sz="1400" dirty="0" smtClean="0"/>
              <a:t>система упаковки (укупорки)</a:t>
            </a:r>
            <a:br>
              <a:rPr lang="ru-RU" sz="1400" dirty="0" smtClean="0"/>
            </a:br>
            <a:r>
              <a:rPr lang="ru-RU" sz="1400" dirty="0" smtClean="0"/>
              <a:t>-резюме испытаний стабильности и заключение о стабильности</a:t>
            </a:r>
            <a:br>
              <a:rPr lang="ru-RU" sz="1400" dirty="0" smtClean="0"/>
            </a:br>
            <a:r>
              <a:rPr lang="ru-RU" sz="1400" dirty="0" smtClean="0"/>
              <a:t>-данные испытаний стабильности</a:t>
            </a:r>
            <a:br>
              <a:rPr lang="ru-RU" sz="1400" dirty="0" smtClean="0"/>
            </a:br>
            <a:r>
              <a:rPr lang="ru-RU" sz="1400" dirty="0" smtClean="0"/>
              <a:t>-сведения о вспомогательных веществах (восстановителях, растворителях, разбавителях, носителях)</a:t>
            </a:r>
            <a:br>
              <a:rPr lang="ru-RU" sz="1400" dirty="0" smtClean="0"/>
            </a:br>
            <a:r>
              <a:rPr lang="ru-RU" sz="1400" dirty="0" smtClean="0"/>
              <a:t>-описание и состав вспомогательного вещества (восстановителя, растворителя, разбавителя, носителя)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2696" y="391887"/>
            <a:ext cx="7171509" cy="6466114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5100" dirty="0" smtClean="0"/>
              <a:t>Фармацевтическая часть досье:</a:t>
            </a:r>
          </a:p>
          <a:p>
            <a:r>
              <a:rPr lang="ru-RU" dirty="0" smtClean="0"/>
              <a:t>-записи (отчеты) о произведенных сериях продукции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валидационный</a:t>
            </a:r>
            <a:r>
              <a:rPr lang="ru-RU" dirty="0" smtClean="0"/>
              <a:t> мастер-план</a:t>
            </a:r>
          </a:p>
          <a:p>
            <a:r>
              <a:rPr lang="ru-RU" dirty="0" smtClean="0"/>
              <a:t>-последний обзор по качеству лекарственного препарата</a:t>
            </a:r>
          </a:p>
          <a:p>
            <a:r>
              <a:rPr lang="ru-RU" dirty="0" smtClean="0"/>
              <a:t>-руководство по качеству (лабораторное руководство) лаборатории контроля качества производителя</a:t>
            </a:r>
          </a:p>
          <a:p>
            <a:r>
              <a:rPr lang="ru-RU" dirty="0" smtClean="0"/>
              <a:t>-список аналитических методик, которые выполняет лаборатория контроля качества производителя</a:t>
            </a:r>
          </a:p>
          <a:p>
            <a:r>
              <a:rPr lang="ru-RU" dirty="0" smtClean="0"/>
              <a:t>-информация о наименовании активной фармацевтической субстанции</a:t>
            </a:r>
          </a:p>
          <a:p>
            <a:r>
              <a:rPr lang="ru-RU" dirty="0" smtClean="0"/>
              <a:t>-структура активной фармацевтической субстанции</a:t>
            </a:r>
          </a:p>
          <a:p>
            <a:r>
              <a:rPr lang="ru-RU" dirty="0" smtClean="0"/>
              <a:t>-общие свойства активной фармацевтической субстанции</a:t>
            </a:r>
          </a:p>
          <a:p>
            <a:r>
              <a:rPr lang="ru-RU" dirty="0" smtClean="0"/>
              <a:t>-производитель</a:t>
            </a:r>
          </a:p>
          <a:p>
            <a:r>
              <a:rPr lang="ru-RU" dirty="0" smtClean="0"/>
              <a:t>-описание производственного процесса и его контроля</a:t>
            </a:r>
          </a:p>
          <a:p>
            <a:r>
              <a:rPr lang="ru-RU" dirty="0" smtClean="0"/>
              <a:t>-контроль исходных материалов</a:t>
            </a:r>
          </a:p>
          <a:p>
            <a:r>
              <a:rPr lang="ru-RU" dirty="0" smtClean="0"/>
              <a:t>-контроль критических стадий и промежуточной продукции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валидация</a:t>
            </a:r>
            <a:r>
              <a:rPr lang="ru-RU" dirty="0" smtClean="0"/>
              <a:t> производственного процесса и (или) его оценка</a:t>
            </a:r>
          </a:p>
          <a:p>
            <a:r>
              <a:rPr lang="ru-RU" dirty="0" smtClean="0"/>
              <a:t>-разработка производственного процесса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62504" y="600890"/>
            <a:ext cx="4990010" cy="6008915"/>
          </a:xfrm>
        </p:spPr>
        <p:txBody>
          <a:bodyPr/>
          <a:lstStyle/>
          <a:p>
            <a:r>
              <a:rPr lang="ru-RU" sz="1600" dirty="0" smtClean="0"/>
              <a:t>-разработка производственного процесса</a:t>
            </a:r>
            <a:br>
              <a:rPr lang="ru-RU" sz="1600" dirty="0" smtClean="0"/>
            </a:br>
            <a:r>
              <a:rPr lang="ru-RU" sz="1600" dirty="0" smtClean="0"/>
              <a:t>-система упаковки (укупорки)</a:t>
            </a:r>
            <a:br>
              <a:rPr lang="ru-RU" sz="1600" dirty="0" smtClean="0"/>
            </a:br>
            <a:r>
              <a:rPr lang="ru-RU" sz="1600" dirty="0" smtClean="0"/>
              <a:t>-микробиологические характеристики</a:t>
            </a:r>
            <a:br>
              <a:rPr lang="ru-RU" sz="1600" dirty="0" smtClean="0"/>
            </a:br>
            <a:r>
              <a:rPr lang="ru-RU" sz="1600" dirty="0" smtClean="0"/>
              <a:t>-совместимость</a:t>
            </a:r>
            <a:br>
              <a:rPr lang="ru-RU" sz="1600" dirty="0" smtClean="0"/>
            </a:br>
            <a:r>
              <a:rPr lang="ru-RU" sz="1600" dirty="0" smtClean="0"/>
              <a:t>-описание производственного процесса и его контроля</a:t>
            </a:r>
            <a:br>
              <a:rPr lang="ru-RU" sz="1600" dirty="0" smtClean="0"/>
            </a:br>
            <a:r>
              <a:rPr lang="ru-RU" sz="1600" dirty="0" smtClean="0"/>
              <a:t>-контроль критических стадий и промежуточной продукции</a:t>
            </a:r>
            <a:br>
              <a:rPr lang="ru-RU" sz="1600" dirty="0" smtClean="0"/>
            </a:br>
            <a:r>
              <a:rPr lang="ru-RU" sz="1600" dirty="0" smtClean="0"/>
              <a:t>-вспомогательные вещества человеческого и животного происхождения</a:t>
            </a:r>
            <a:br>
              <a:rPr lang="ru-RU" sz="1600" dirty="0" smtClean="0"/>
            </a:br>
            <a:r>
              <a:rPr lang="ru-RU" sz="1600" dirty="0" smtClean="0"/>
              <a:t>-аналитические методики</a:t>
            </a:r>
            <a:br>
              <a:rPr lang="ru-RU" sz="1600" dirty="0" smtClean="0"/>
            </a:br>
            <a:r>
              <a:rPr lang="ru-RU" sz="1600" dirty="0" smtClean="0"/>
              <a:t>-</a:t>
            </a:r>
            <a:r>
              <a:rPr lang="ru-RU" sz="1600" dirty="0" err="1" smtClean="0"/>
              <a:t>валидация</a:t>
            </a:r>
            <a:r>
              <a:rPr lang="ru-RU" sz="1600" dirty="0" smtClean="0"/>
              <a:t> аналитических методик</a:t>
            </a:r>
            <a:br>
              <a:rPr lang="ru-RU" sz="1600" dirty="0" smtClean="0"/>
            </a:br>
            <a:r>
              <a:rPr lang="ru-RU" sz="1600" dirty="0" smtClean="0"/>
              <a:t>-характеристика примесей</a:t>
            </a:r>
            <a:br>
              <a:rPr lang="ru-RU" sz="1600" dirty="0" smtClean="0"/>
            </a:br>
            <a:r>
              <a:rPr lang="ru-RU" sz="1600" dirty="0" smtClean="0"/>
              <a:t>-резюме испытаний стабильности и заключение о стабильности</a:t>
            </a:r>
            <a:br>
              <a:rPr lang="ru-RU" sz="1600" dirty="0" smtClean="0"/>
            </a:br>
            <a:r>
              <a:rPr lang="ru-RU" sz="1600" dirty="0" smtClean="0"/>
              <a:t>-</a:t>
            </a:r>
            <a:r>
              <a:rPr lang="ru-RU" sz="1600" dirty="0" err="1" smtClean="0"/>
              <a:t>Зданные</a:t>
            </a:r>
            <a:r>
              <a:rPr lang="ru-RU" sz="1600" dirty="0" smtClean="0"/>
              <a:t> испытаний стабильности</a:t>
            </a:r>
            <a:br>
              <a:rPr lang="ru-RU" sz="1600" dirty="0" smtClean="0"/>
            </a:br>
            <a:r>
              <a:rPr lang="ru-RU" sz="1600" dirty="0" smtClean="0"/>
              <a:t>-копии использованных литературных источников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510" y="587828"/>
            <a:ext cx="6727370" cy="5891349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--фармацевтическая разработка вспомогательного вещества (восстановителя, растворителя, разбавителя, носителя)</a:t>
            </a:r>
          </a:p>
          <a:p>
            <a:r>
              <a:rPr lang="ru-RU" dirty="0" smtClean="0"/>
              <a:t>-процесс производства вспомогательного вещества (восстановителя, растворителя, разбавителя, носителя)</a:t>
            </a:r>
          </a:p>
          <a:p>
            <a:r>
              <a:rPr lang="ru-RU" dirty="0" smtClean="0"/>
              <a:t>-состав на серию (производственная рецептура) восстановителя, растворителя, разбавителя, носителя</a:t>
            </a:r>
          </a:p>
          <a:p>
            <a:r>
              <a:rPr lang="ru-RU" dirty="0" smtClean="0"/>
              <a:t>-контроль качества вспомогательного вещества (восстановителя, растворителя, разбавителя, носителя)</a:t>
            </a:r>
          </a:p>
          <a:p>
            <a:r>
              <a:rPr lang="ru-RU" dirty="0" smtClean="0"/>
              <a:t>-микробиологические характеристики восстановителя, растворителя, разбавителя, носителя</a:t>
            </a:r>
          </a:p>
          <a:p>
            <a:r>
              <a:rPr lang="ru-RU" dirty="0" smtClean="0"/>
              <a:t>-система упаковки (укупорки) для вспомогательного вещества (восстановителя, растворителя, разбавителя, носителя)</a:t>
            </a:r>
          </a:p>
          <a:p>
            <a:r>
              <a:rPr lang="ru-RU" dirty="0" smtClean="0"/>
              <a:t>-стабильность вспомогательного вещества (восстановителя, растворителя, разбавителя, носителя)</a:t>
            </a:r>
          </a:p>
          <a:p>
            <a:r>
              <a:rPr lang="ru-RU" dirty="0" smtClean="0"/>
              <a:t>-сведения о совместимости восстановителя, растворителя, разбавителя, носителя</a:t>
            </a:r>
          </a:p>
          <a:p>
            <a:r>
              <a:rPr lang="ru-RU" dirty="0" smtClean="0"/>
              <a:t>-вспомогательные вещества</a:t>
            </a:r>
          </a:p>
          <a:p>
            <a:r>
              <a:rPr lang="ru-RU" dirty="0" smtClean="0"/>
              <a:t>-разработка лекарственной формы</a:t>
            </a:r>
          </a:p>
          <a:p>
            <a:r>
              <a:rPr lang="ru-RU" dirty="0" smtClean="0"/>
              <a:t>-производственные избытки</a:t>
            </a:r>
          </a:p>
          <a:p>
            <a:r>
              <a:rPr lang="ru-RU" dirty="0" smtClean="0"/>
              <a:t>-физико-химические и биологические свойства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18A2EA-B535-4005-8A4A-BC75A727B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41668"/>
            <a:ext cx="9404723" cy="425003"/>
          </a:xfrm>
        </p:spPr>
        <p:txBody>
          <a:bodyPr/>
          <a:lstStyle/>
          <a:p>
            <a:pPr algn="ctr"/>
            <a:endParaRPr lang="ru-RU" sz="3600" b="1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99445D1-2F92-4E9B-9B7C-292D50A15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850" y="1120462"/>
            <a:ext cx="11410681" cy="5550794"/>
          </a:xfrm>
        </p:spPr>
        <p:txBody>
          <a:bodyPr>
            <a:normAutofit/>
          </a:bodyPr>
          <a:lstStyle/>
          <a:p>
            <a:r>
              <a:rPr lang="ru-RU" dirty="0"/>
              <a:t>Регистрационное досье на лекарственный препарат предоставляется в форме общего технического документа из нескольких разделов (модулей). </a:t>
            </a:r>
          </a:p>
          <a:p>
            <a:r>
              <a:rPr lang="ru-RU" dirty="0"/>
              <a:t>Раздел химической, фармацевтической и биологической документации формируется из документов, содержащих информацию о фармацевтической субстанции и лекарственном препарате для медицинского применения, процессе его производства и методах контроля качества, в том числе из:</a:t>
            </a:r>
          </a:p>
          <a:p>
            <a:r>
              <a:rPr lang="ru-RU" dirty="0"/>
              <a:t>1) копии документа, содержащего следующую информацию о фармацевтической субстанции или фармацевтических субстанциях, входящих в состав лекарственного препарата, за исключением информации о фармацевтических субстанциях, включенных в государственный реестр лекарственных средств для медицинского применения в соответствии со статьей 34 Федерального закона N 61-ФЗ:</a:t>
            </a:r>
          </a:p>
          <a:p>
            <a:r>
              <a:rPr lang="ru-RU" dirty="0"/>
              <a:t>а) наименование фармацевтической субстанции, ее структура, общие свойства;</a:t>
            </a:r>
          </a:p>
          <a:p>
            <a:r>
              <a:rPr lang="ru-RU" dirty="0"/>
              <a:t>б) наименование и адрес производителя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4503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1066" y="1493950"/>
            <a:ext cx="10547796" cy="4754450"/>
          </a:xfrm>
        </p:spPr>
        <p:txBody>
          <a:bodyPr>
            <a:normAutofit/>
          </a:bodyPr>
          <a:lstStyle/>
          <a:p>
            <a:r>
              <a:rPr lang="ru-RU" dirty="0"/>
              <a:t>в) технология производства с описанием стадий производства и методов контроля на всех стадиях производства;</a:t>
            </a:r>
          </a:p>
          <a:p>
            <a:r>
              <a:rPr lang="ru-RU" dirty="0"/>
              <a:t>г) описание разработки процесса производства в виде его краткого описания;</a:t>
            </a:r>
          </a:p>
          <a:p>
            <a:r>
              <a:rPr lang="ru-RU" dirty="0"/>
              <a:t>д) описание контроля критических стадий производства и промежуточной продукции, включающее данные, которые могут быть представлены в виде блок-схемы, с перечнем сведений о стадиях производства, видах и (или) методах контроля качества промежуточных продуктов;</a:t>
            </a:r>
          </a:p>
          <a:p>
            <a:r>
              <a:rPr lang="ru-RU" dirty="0"/>
              <a:t>е) документальное подтверждение (</a:t>
            </a:r>
            <a:r>
              <a:rPr lang="ru-RU" dirty="0" err="1"/>
              <a:t>валидация</a:t>
            </a:r>
            <a:r>
              <a:rPr lang="ru-RU" dirty="0"/>
              <a:t>) процессов, в том числе сведения, подтверждающие применимость выбранной схемы производства лекарственного препарата, и (или) их оценка;</a:t>
            </a:r>
          </a:p>
          <a:p>
            <a:r>
              <a:rPr lang="ru-RU" dirty="0"/>
              <a:t>ж) свойства и структура действующих веществ, в том числе сведения об их физико-химических свойствах;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5576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3FB5D0-3112-49B1-A45A-5288637F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255620"/>
          </a:xfrm>
        </p:spPr>
        <p:txBody>
          <a:bodyPr/>
          <a:lstStyle/>
          <a:p>
            <a:pPr algn="ctr"/>
            <a:endParaRPr lang="ru-RU" b="1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0CC656-83CC-4CFE-AEF9-A6875B97C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335" y="1120462"/>
            <a:ext cx="11475076" cy="5537916"/>
          </a:xfrm>
        </p:spPr>
        <p:txBody>
          <a:bodyPr>
            <a:normAutofit/>
          </a:bodyPr>
          <a:lstStyle/>
          <a:p>
            <a:r>
              <a:rPr lang="ru-RU" dirty="0"/>
              <a:t>з) характеристика примесей, включающая сведения об их происхождении и свойствах;</a:t>
            </a:r>
          </a:p>
          <a:p>
            <a:r>
              <a:rPr lang="ru-RU" dirty="0"/>
              <a:t>и) спецификация на фармацевтическую субстанцию и ее обоснование;</a:t>
            </a:r>
          </a:p>
          <a:p>
            <a:r>
              <a:rPr lang="ru-RU" dirty="0"/>
              <a:t>к) аналитические методики, используемые при осуществлении контроля качества фармацевтической субстанции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л</a:t>
            </a:r>
            <a:r>
              <a:rPr lang="ru-RU" dirty="0"/>
              <a:t>) документальное подтверждение (</a:t>
            </a:r>
            <a:r>
              <a:rPr lang="ru-RU" dirty="0" err="1"/>
              <a:t>валидация</a:t>
            </a:r>
            <a:r>
              <a:rPr lang="ru-RU" dirty="0"/>
              <a:t>) аналитических методик, используемых при осуществлении контроля качества фармацевтической субстанции, в том числе сведения, подтверждающие применимость и достаточность методов контроля качества фармацевтической субстанции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361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295" y="208019"/>
            <a:ext cx="9404723" cy="140053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8309" y="1661375"/>
            <a:ext cx="10333127" cy="4458235"/>
          </a:xfrm>
        </p:spPr>
        <p:txBody>
          <a:bodyPr/>
          <a:lstStyle/>
          <a:p>
            <a:r>
              <a:rPr lang="ru-RU" dirty="0"/>
              <a:t>м) результаты анализа серий фармацевтической субстанции, в том числе аналитические данные, подтверждающие числовые показатели качества фармацевтической субстанции в виде протоколов (сертификатов или паспортов) анализа;</a:t>
            </a:r>
          </a:p>
          <a:p>
            <a:r>
              <a:rPr lang="ru-RU" dirty="0"/>
              <a:t>н) перечень стандартных образцов или веществ, используемых при осуществлении контроля качества, в том числе с указанием их производителей и назначения;</a:t>
            </a:r>
          </a:p>
          <a:p>
            <a:r>
              <a:rPr lang="ru-RU" dirty="0"/>
              <a:t>о) описание характеристик и свойств упаковочных материалов и укупорочных средств;</a:t>
            </a:r>
          </a:p>
          <a:p>
            <a:r>
              <a:rPr lang="ru-RU" dirty="0"/>
              <a:t>п) данные о стабильности фармацевтической субстанции;</a:t>
            </a:r>
          </a:p>
          <a:p>
            <a:r>
              <a:rPr lang="ru-RU" dirty="0"/>
              <a:t>р) срок годности;</a:t>
            </a:r>
          </a:p>
        </p:txBody>
      </p:sp>
    </p:spTree>
    <p:extLst>
      <p:ext uri="{BB962C8B-B14F-4D97-AF65-F5344CB8AC3E}">
        <p14:creationId xmlns:p14="http://schemas.microsoft.com/office/powerpoint/2010/main" val="30698803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545</TotalTime>
  <Words>1080</Words>
  <Application>Microsoft Office PowerPoint</Application>
  <PresentationFormat>Произвольный</PresentationFormat>
  <Paragraphs>104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Ион</vt:lpstr>
      <vt:lpstr>Фармацевтическая часть досье: содержание, требования, регуляторные, производственные и лабораторные аналитические аспекты.</vt:lpstr>
      <vt:lpstr>Презентация PowerPoint</vt:lpstr>
      <vt:lpstr>Нормативная документация.</vt:lpstr>
      <vt:lpstr>-подтверждение структуры и других характеристик -примеси -спецификация активной фарм.субстанции -аналитические методики -валидация аналитических методик -анализы серий (результаты анализа серий) -обоснование спецификации -стандартные образцы или материалы система упаковки (укупорки) -резюме испытаний стабильности и заключение о стабильности -данные испытаний стабильности -сведения о вспомогательных веществах (восстановителях, растворителях, разбавителях, носителях) -описание и состав вспомогательного вещества (восстановителя, растворителя, разбавителя, носителя)  </vt:lpstr>
      <vt:lpstr>-разработка производственного процесса -система упаковки (укупорки) -микробиологические характеристики -совместимость -описание производственного процесса и его контроля -контроль критических стадий и промежуточной продукции -вспомогательные вещества человеческого и животного происхождения -аналитические методики -валидация аналитических методик -характеристика примесей -резюме испытаний стабильности и заключение о стабильности -Зданные испытаний стабильности -копии использованных литературных источников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Контроль качества. </vt:lpstr>
      <vt:lpstr>Презентация PowerPoint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29</cp:revision>
  <dcterms:created xsi:type="dcterms:W3CDTF">2022-11-02T15:40:01Z</dcterms:created>
  <dcterms:modified xsi:type="dcterms:W3CDTF">2023-03-14T07:58:32Z</dcterms:modified>
</cp:coreProperties>
</file>