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8" r:id="rId3"/>
    <p:sldId id="259" r:id="rId4"/>
    <p:sldId id="260" r:id="rId5"/>
    <p:sldId id="263" r:id="rId6"/>
    <p:sldId id="261" r:id="rId7"/>
    <p:sldId id="262" r:id="rId8"/>
    <p:sldId id="264" r:id="rId9"/>
    <p:sldId id="265" r:id="rId10"/>
    <p:sldId id="266" r:id="rId11"/>
    <p:sldId id="267"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8" d="100"/>
          <a:sy n="118" d="100"/>
        </p:scale>
        <p:origin x="-2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78285058"/>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4A509F84-F0A4-477F-8F18-1F9975422D16}" type="datetimeFigureOut">
              <a:rPr lang="ru-RU" smtClean="0"/>
              <a:t>03.03.2023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1740176587"/>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1741942437"/>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95816248"/>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3583687982"/>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12356154"/>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3750938281"/>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977218839"/>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3567645369"/>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2729968864"/>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A509F84-F0A4-477F-8F18-1F9975422D16}" type="datetimeFigureOut">
              <a:rPr lang="ru-RU" smtClean="0"/>
              <a:t>03.03.2023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113798645"/>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A509F84-F0A4-477F-8F18-1F9975422D16}" type="datetimeFigureOut">
              <a:rPr lang="ru-RU" smtClean="0"/>
              <a:t>03.03.2023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2059695343"/>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A509F84-F0A4-477F-8F18-1F9975422D16}" type="datetimeFigureOut">
              <a:rPr lang="ru-RU" smtClean="0"/>
              <a:t>03.03.2023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401852697"/>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A509F84-F0A4-477F-8F18-1F9975422D16}" type="datetimeFigureOut">
              <a:rPr lang="ru-RU" smtClean="0"/>
              <a:t>03.03.2023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238960679"/>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509F84-F0A4-477F-8F18-1F9975422D16}" type="datetimeFigureOut">
              <a:rPr lang="ru-RU" smtClean="0"/>
              <a:t>03.03.2023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1697643616"/>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A509F84-F0A4-477F-8F18-1F9975422D16}" type="datetimeFigureOut">
              <a:rPr lang="ru-RU" smtClean="0"/>
              <a:t>03.03.2023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3379001434"/>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A509F84-F0A4-477F-8F18-1F9975422D16}" type="datetimeFigureOut">
              <a:rPr lang="ru-RU" smtClean="0"/>
              <a:t>03.03.2023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E95F30C-889C-4DA1-9971-E53834485777}" type="slidenum">
              <a:rPr lang="ru-RU" smtClean="0"/>
              <a:t>‹#›</a:t>
            </a:fld>
            <a:endParaRPr lang="ru-RU"/>
          </a:p>
        </p:txBody>
      </p:sp>
    </p:spTree>
    <p:extLst>
      <p:ext uri="{BB962C8B-B14F-4D97-AF65-F5344CB8AC3E}">
        <p14:creationId xmlns:p14="http://schemas.microsoft.com/office/powerpoint/2010/main" val="3632685142"/>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A509F84-F0A4-477F-8F18-1F9975422D16}" type="datetimeFigureOut">
              <a:rPr lang="ru-RU" smtClean="0"/>
              <a:t>03.03.2023</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E95F30C-889C-4DA1-9971-E53834485777}" type="slidenum">
              <a:rPr lang="ru-RU" smtClean="0"/>
              <a:t>‹#›</a:t>
            </a:fld>
            <a:endParaRPr lang="ru-RU"/>
          </a:p>
        </p:txBody>
      </p:sp>
    </p:spTree>
    <p:extLst>
      <p:ext uri="{BB962C8B-B14F-4D97-AF65-F5344CB8AC3E}">
        <p14:creationId xmlns:p14="http://schemas.microsoft.com/office/powerpoint/2010/main" val="1924170402"/>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ransition spd="med">
    <p:pull/>
  </p:transition>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ru.wikipedia.org/wiki/%D0%9C%D0%B5%D0%B6%D0%B4%D1%83%D0%BD%D0%B0%D1%80%D0%BE%D0%B4%D0%BD%D1%8B%D0%B9_%D1%81%D0%BE%D0%B2%D0%B5%D1%82_%D0%BF%D0%BE_%D0%B3%D0%B0%D1%80%D0%BC%D0%BE%D0%BD%D0%B8%D0%B7%D0%B0%D1%86%D0%B8%D0%B8#cite_note-2" TargetMode="External"/><Relationship Id="rId2" Type="http://schemas.openxmlformats.org/officeDocument/2006/relationships/hyperlink" Target="https://ru.wikipedia.org/wiki/%D0%90%D0%BD%D0%B3%D0%BB%D0%B8%D0%B9%D1%81%D0%BA%D0%B8%D0%B9_%D1%8F%D0%B7%D1%8B%D0%BA" TargetMode="External"/><Relationship Id="rId1" Type="http://schemas.openxmlformats.org/officeDocument/2006/relationships/slideLayout" Target="../slideLayouts/slideLayout6.xml"/><Relationship Id="rId5" Type="http://schemas.openxmlformats.org/officeDocument/2006/relationships/hyperlink" Target="https://ru.wikipedia.org/wiki/%D0%9C%D0%B8%D0%BD%D0%B8%D1%81%D1%82%D0%B5%D1%80%D1%81%D1%82%D0%B2%D0%BE_%D0%B7%D0%B4%D1%80%D0%B0%D0%B2%D0%BE%D0%BE%D1%85%D1%80%D0%B0%D0%BD%D0%B5%D0%BD%D0%B8%D1%8F,_%D1%82%D1%80%D1%83%D0%B4%D0%B0_%D0%B8_%D0%B1%D0%BB%D0%B0%D0%B3%D0%BE%D1%81%D0%BE%D1%81%D1%82%D0%BE%D1%8F%D0%BD%D0%B8%D1%8F_%D0%AF%D0%BF%D0%BE%D0%BD%D0%B8%D0%B8"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70100" y="3554146"/>
            <a:ext cx="8902700" cy="1540784"/>
          </a:xfrm>
        </p:spPr>
        <p:txBody>
          <a:bodyPr>
            <a:noAutofit/>
          </a:bodyPr>
          <a:lstStyle/>
          <a:p>
            <a:pPr algn="ctr"/>
            <a:r>
              <a:rPr lang="ru-RU" sz="2800" dirty="0"/>
              <a:t>Типы регистрационных досье и регуляторные процедуры регистрации (национальные, региональные и международные) лекарственных средств. Международная конференция по гармонизации (IСН). Руководства IСН. Общий технический документ. Региональные форматы досье.</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20650"/>
            <a:ext cx="1938338" cy="184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1688846" y="120650"/>
            <a:ext cx="9665208" cy="923330"/>
          </a:xfrm>
          <a:prstGeom prst="rect">
            <a:avLst/>
          </a:prstGeom>
        </p:spPr>
        <p:txBody>
          <a:bodyPr wrap="square">
            <a:spAutoFit/>
          </a:bodyPr>
          <a:lstStyle/>
          <a:p>
            <a:pPr algn="ctr">
              <a:spcBef>
                <a:spcPct val="0"/>
              </a:spcBef>
            </a:pPr>
            <a:r>
              <a:rPr lang="ru-RU" altLang="ru-RU" b="1" dirty="0" smtClean="0">
                <a:solidFill>
                  <a:schemeClr val="tx1"/>
                </a:solidFill>
                <a:latin typeface="Times New Roman" panose="02020603050405020304" pitchFamily="18" charset="0"/>
                <a:cs typeface="Times New Roman" panose="02020603050405020304" pitchFamily="18" charset="0"/>
              </a:rPr>
              <a:t>ФГБОУ ВО «КАЗАНСКИЙ ГОСУДАРСТВЕННЫЙ МЕДИЦИНСКИЙ УНИВЕРСИТЕТ»</a:t>
            </a:r>
          </a:p>
          <a:p>
            <a:pPr algn="ctr">
              <a:spcBef>
                <a:spcPct val="0"/>
              </a:spcBef>
            </a:pPr>
            <a:r>
              <a:rPr lang="ru-RU" altLang="ru-RU" b="1" dirty="0" smtClean="0">
                <a:solidFill>
                  <a:schemeClr val="tx1"/>
                </a:solidFill>
                <a:latin typeface="Times New Roman" panose="02020603050405020304" pitchFamily="18" charset="0"/>
                <a:cs typeface="Times New Roman" panose="02020603050405020304" pitchFamily="18" charset="0"/>
              </a:rPr>
              <a:t>МИНИСТЕРСТВА ЗДРАВООХРАНЕНИЯ РОССИЙСКОЙ ФЕДЕРАЦИИ</a:t>
            </a:r>
          </a:p>
          <a:p>
            <a:pPr algn="ctr">
              <a:spcBef>
                <a:spcPct val="0"/>
              </a:spcBef>
            </a:pPr>
            <a:r>
              <a:rPr lang="ru-RU" altLang="ru-RU" b="1" dirty="0" smtClean="0">
                <a:solidFill>
                  <a:schemeClr val="tx1"/>
                </a:solidFill>
                <a:latin typeface="Times New Roman" panose="02020603050405020304" pitchFamily="18" charset="0"/>
                <a:cs typeface="Times New Roman" panose="02020603050405020304" pitchFamily="18" charset="0"/>
              </a:rPr>
              <a:t>ИНСТИТУТ ФАРМАЦИИ</a:t>
            </a:r>
          </a:p>
        </p:txBody>
      </p:sp>
      <p:sp>
        <p:nvSpPr>
          <p:cNvPr id="7" name="TextBox 6"/>
          <p:cNvSpPr txBox="1"/>
          <p:nvPr/>
        </p:nvSpPr>
        <p:spPr>
          <a:xfrm>
            <a:off x="5202936" y="5893307"/>
            <a:ext cx="1672253" cy="369332"/>
          </a:xfrm>
          <a:prstGeom prst="rect">
            <a:avLst/>
          </a:prstGeom>
          <a:noFill/>
        </p:spPr>
        <p:txBody>
          <a:bodyPr wrap="none" rtlCol="0">
            <a:spAutoFit/>
          </a:bodyPr>
          <a:lstStyle/>
          <a:p>
            <a:r>
              <a:rPr lang="ru-RU" dirty="0" smtClean="0"/>
              <a:t>КАЗАНЬ,2023</a:t>
            </a:r>
            <a:endParaRPr lang="ru-RU" dirty="0"/>
          </a:p>
        </p:txBody>
      </p:sp>
    </p:spTree>
    <p:extLst>
      <p:ext uri="{BB962C8B-B14F-4D97-AF65-F5344CB8AC3E}">
        <p14:creationId xmlns:p14="http://schemas.microsoft.com/office/powerpoint/2010/main" val="4253411479"/>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93937" y="248707"/>
            <a:ext cx="8534400" cy="1507067"/>
          </a:xfrm>
        </p:spPr>
        <p:txBody>
          <a:bodyPr>
            <a:normAutofit fontScale="90000"/>
          </a:bodyPr>
          <a:lstStyle/>
          <a:p>
            <a:pPr algn="ctr"/>
            <a:r>
              <a:rPr lang="ru-RU" b="1" dirty="0"/>
              <a:t>ВНЕДРЕНИЕ ОТД — ДОБРОВОЛЬНАЯ И ОБЯЗАТЕЛЬНАЯ ФАЗЫ</a:t>
            </a:r>
            <a:r>
              <a:rPr lang="ru-RU" dirty="0"/>
              <a:t/>
            </a:r>
            <a:br>
              <a:rPr lang="ru-RU" dirty="0"/>
            </a:br>
            <a:endParaRPr lang="ru-RU" dirty="0"/>
          </a:p>
        </p:txBody>
      </p:sp>
      <p:sp>
        <p:nvSpPr>
          <p:cNvPr id="3" name="Прямоугольник 2"/>
          <p:cNvSpPr/>
          <p:nvPr/>
        </p:nvSpPr>
        <p:spPr>
          <a:xfrm>
            <a:off x="160337" y="1222852"/>
            <a:ext cx="11869738" cy="4476097"/>
          </a:xfrm>
          <a:prstGeom prst="rect">
            <a:avLst/>
          </a:prstGeom>
        </p:spPr>
        <p:txBody>
          <a:bodyPr wrap="square">
            <a:spAutoFit/>
          </a:bodyPr>
          <a:lstStyle/>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Все основные фармацевтические рынки в настоящее время признают требования формата ОТД и заявителям настоятельно рекомендуется следовать новой структуре представления документации для овладения необходимым опытом в данной области в целях ускорения процесса регистрации при одновременном представлении документации в вышеупомянутых регионах.</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Что касается вопроса об окончательных сроках внедрения ОТД как обязательного для исполнения формата оформления регистрационного досье, то представители компетентных уполномоченных органов пришли к единому мнению о том, что начало его действия необходимо отложить до 1 июля 2003 г.  В противоположность другим нормативно-регламентирующим органам, FDA США дало следующие пояснения: в настоящее время заявителям не обязательно следовать требованиям руководства ОТД относительно формата представляемой заявки. Это означает, что FDA не будет акцентировать внимание на обязательном исполнении требований международного формата ОТД ICH до июля 2003 г .В течение переходного периода разрешается представление необходимой документации в «смешанном» формате. В любом случае ссылки в досье ОТД на заявку, утвержденную до июля 2001 г., являются правомочными.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9156609"/>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1487" y="2172757"/>
            <a:ext cx="8534400" cy="1507067"/>
          </a:xfrm>
        </p:spPr>
        <p:txBody>
          <a:bodyPr>
            <a:noAutofit/>
          </a:bodyPr>
          <a:lstStyle/>
          <a:p>
            <a:pPr algn="ctr"/>
            <a:r>
              <a:rPr lang="ru-RU" sz="8000" b="1" cap="none"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Спасибо за внимание !</a:t>
            </a:r>
            <a:endParaRPr lang="ru-RU" sz="8000" b="1" cap="none"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1092565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6344" y="-8385"/>
            <a:ext cx="11384280" cy="1227667"/>
          </a:xfrm>
        </p:spPr>
        <p:txBody>
          <a:bodyPr>
            <a:normAutofit/>
          </a:bodyPr>
          <a:lstStyle/>
          <a:p>
            <a:pPr algn="ctr"/>
            <a:r>
              <a:rPr lang="ru-RU" sz="3200" b="1" dirty="0"/>
              <a:t>Процедура регистрации Лекарственных </a:t>
            </a:r>
            <a:r>
              <a:rPr lang="ru-RU" sz="3200" b="1" dirty="0" err="1"/>
              <a:t>перпаратов</a:t>
            </a:r>
            <a:r>
              <a:rPr lang="ru-RU" sz="3200" b="1" dirty="0"/>
              <a:t>  </a:t>
            </a:r>
          </a:p>
        </p:txBody>
      </p:sp>
      <p:sp>
        <p:nvSpPr>
          <p:cNvPr id="3" name="Прямоугольник 2"/>
          <p:cNvSpPr/>
          <p:nvPr/>
        </p:nvSpPr>
        <p:spPr>
          <a:xfrm>
            <a:off x="338328" y="1121990"/>
            <a:ext cx="11640312" cy="2939651"/>
          </a:xfrm>
          <a:prstGeom prst="rect">
            <a:avLst/>
          </a:prstGeom>
        </p:spPr>
        <p:txBody>
          <a:bodyPr wrap="square">
            <a:spAutoFit/>
          </a:bodyPr>
          <a:lstStyle/>
          <a:p>
            <a:pPr indent="450215" algn="just">
              <a:lnSpc>
                <a:spcPct val="107000"/>
              </a:lnSpc>
              <a:spcAft>
                <a:spcPts val="800"/>
              </a:spcAft>
            </a:pPr>
            <a:r>
              <a:rPr lang="ru-RU" sz="2400" b="1" u="sng" dirty="0" smtClean="0">
                <a:effectLst/>
                <a:latin typeface="Times New Roman" panose="02020603050405020304" pitchFamily="18" charset="0"/>
                <a:ea typeface="Times New Roman" panose="02020603050405020304" pitchFamily="18" charset="0"/>
                <a:cs typeface="Times New Roman" panose="02020603050405020304" pitchFamily="18" charset="0"/>
              </a:rPr>
              <a:t>Категории лекарственных препаратов (ЛП), которые подлежат государственной регистрации:</a:t>
            </a:r>
            <a:endParaRPr lang="ru-RU" u="sng"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оригинальные лекарственные средства; </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воспроизведенные лекарственные средства; </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эффективные комбинации лекарственных препаратов, которые были зарегистрированы ранее; </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уже зарегистрированные лекарственные средства, которые изменили выпускаемую лекарственную форму и дозировку.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94488" y="3897049"/>
            <a:ext cx="11884152" cy="2771208"/>
          </a:xfrm>
          <a:prstGeom prst="rect">
            <a:avLst/>
          </a:prstGeom>
        </p:spPr>
        <p:txBody>
          <a:bodyPr wrap="square">
            <a:spAutoFit/>
          </a:bodyPr>
          <a:lstStyle/>
          <a:p>
            <a:pPr indent="450215" algn="just">
              <a:lnSpc>
                <a:spcPct val="107000"/>
              </a:lnSpc>
              <a:spcAft>
                <a:spcPts val="800"/>
              </a:spcAft>
            </a:pPr>
            <a:r>
              <a:rPr lang="ru-RU" sz="2400" b="1" u="sng" dirty="0">
                <a:latin typeface="Times New Roman" panose="02020603050405020304" pitchFamily="18" charset="0"/>
                <a:ea typeface="Times New Roman" panose="02020603050405020304" pitchFamily="18" charset="0"/>
                <a:cs typeface="Times New Roman" panose="02020603050405020304" pitchFamily="18" charset="0"/>
              </a:rPr>
              <a:t>Лекарственные препараты, которые не подлежат государственной регистрации:</a:t>
            </a:r>
          </a:p>
          <a:p>
            <a:pPr indent="450215" algn="just">
              <a:lnSpc>
                <a:spcPct val="107000"/>
              </a:lnSpc>
              <a:spcAft>
                <a:spcPts val="800"/>
              </a:spcAf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 лекарственные средства, которые были произведены частными предпринимателями или аптечными организациями по соответствующей рецептуре и с выполнением всех требований медицинских организаций; </a:t>
            </a:r>
          </a:p>
          <a:p>
            <a:pPr indent="450215" algn="just">
              <a:lnSpc>
                <a:spcPct val="107000"/>
              </a:lnSpc>
              <a:spcAft>
                <a:spcPts val="800"/>
              </a:spcAf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 лекарственное сырье растительного происхождения; </a:t>
            </a:r>
          </a:p>
          <a:p>
            <a:pPr indent="450215" algn="just">
              <a:lnSpc>
                <a:spcPct val="107000"/>
              </a:lnSpc>
              <a:spcAft>
                <a:spcPts val="800"/>
              </a:spcAf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 лекарственные средства, которые были приобретены за границами территории Российской Федерации, а предназначены для личного применения. </a:t>
            </a:r>
          </a:p>
        </p:txBody>
      </p:sp>
    </p:spTree>
    <p:extLst>
      <p:ext uri="{BB962C8B-B14F-4D97-AF65-F5344CB8AC3E}">
        <p14:creationId xmlns:p14="http://schemas.microsoft.com/office/powerpoint/2010/main" val="227568717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272" y="-84668"/>
            <a:ext cx="8534400" cy="1507067"/>
          </a:xfrm>
        </p:spPr>
        <p:txBody>
          <a:bodyPr>
            <a:normAutofit/>
          </a:bodyPr>
          <a:lstStyle/>
          <a:p>
            <a:pPr algn="ctr"/>
            <a:r>
              <a:rPr lang="ru-RU" sz="3200" b="1" dirty="0"/>
              <a:t>Этапы регистрации</a:t>
            </a:r>
          </a:p>
        </p:txBody>
      </p:sp>
      <p:pic>
        <p:nvPicPr>
          <p:cNvPr id="1026" name="Picture 2" descr="http://ph-concept.com/images/scheme4.jpg"/>
          <p:cNvPicPr>
            <a:picLocks noChangeAspect="1" noChangeArrowheads="1"/>
          </p:cNvPicPr>
          <p:nvPr/>
        </p:nvPicPr>
        <p:blipFill rotWithShape="1">
          <a:blip r:embed="rId2">
            <a:extLst>
              <a:ext uri="{28A0092B-C50C-407E-A947-70E740481C1C}">
                <a14:useLocalDpi xmlns:a14="http://schemas.microsoft.com/office/drawing/2010/main" val="0"/>
              </a:ext>
            </a:extLst>
          </a:blip>
          <a:srcRect t="5922" b="24599"/>
          <a:stretch/>
        </p:blipFill>
        <p:spPr bwMode="auto">
          <a:xfrm>
            <a:off x="1124712" y="4253401"/>
            <a:ext cx="9546336" cy="246099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47472" y="1177705"/>
            <a:ext cx="11430000" cy="3034677"/>
          </a:xfrm>
          <a:prstGeom prst="rect">
            <a:avLst/>
          </a:prstGeom>
        </p:spPr>
        <p:txBody>
          <a:bodyPr wrap="square">
            <a:spAutoFit/>
          </a:bodyPr>
          <a:lstStyle/>
          <a:p>
            <a:pPr marL="342900" lvl="0" indent="-342900" algn="just">
              <a:lnSpc>
                <a:spcPct val="107000"/>
              </a:lnSpc>
              <a:spcAft>
                <a:spcPts val="800"/>
              </a:spcAft>
              <a:tabLst>
                <a:tab pos="457200" algn="l"/>
              </a:tabLs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1)Составление регистрационного досье, включая документы необходимые для начала клинического исследования, и сдача досье в Минздрав России;</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tabLst>
                <a:tab pos="457200" algn="l"/>
              </a:tabLs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2)Получение разрешения на проведение клинического исследования и его проведение в РФ;</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tabLst>
                <a:tab pos="457200" algn="l"/>
              </a:tabLs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3)Экспертиза качества лекарственного препарата и экспертиза отношения ожидаемой пользы к возможному риску применения лекарственного препарата, осуществляемые после проведения его клинического исследования;</a:t>
            </a:r>
            <a:endParaRPr lang="ru-RU"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tabLst>
                <a:tab pos="457200" algn="l"/>
              </a:tabLs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4)Принятие решения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Минздра</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России о регистрации препарата, его включения в Государственный реестр лекарственных средств и выписка регистрационного удостоверения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495339"/>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4074" y="235373"/>
            <a:ext cx="10256901" cy="1108796"/>
          </a:xfrm>
        </p:spPr>
        <p:txBody>
          <a:bodyPr>
            <a:normAutofit fontScale="90000"/>
          </a:bodyPr>
          <a:lstStyle/>
          <a:p>
            <a:pPr algn="ctr"/>
            <a:r>
              <a:rPr lang="ru-RU" b="1" dirty="0"/>
              <a:t>Международная конференция по гармонизации (</a:t>
            </a:r>
            <a:r>
              <a:rPr lang="en-US" b="1" dirty="0"/>
              <a:t>I</a:t>
            </a:r>
            <a:r>
              <a:rPr lang="ru-RU" b="1" dirty="0"/>
              <a:t>СН). </a:t>
            </a:r>
            <a:endParaRPr lang="ru-RU" dirty="0"/>
          </a:p>
        </p:txBody>
      </p:sp>
      <p:sp>
        <p:nvSpPr>
          <p:cNvPr id="3" name="Прямоугольник 2"/>
          <p:cNvSpPr/>
          <p:nvPr/>
        </p:nvSpPr>
        <p:spPr>
          <a:xfrm>
            <a:off x="368363" y="2003056"/>
            <a:ext cx="11230420" cy="1200329"/>
          </a:xfrm>
          <a:prstGeom prst="rect">
            <a:avLst/>
          </a:prstGeom>
        </p:spPr>
        <p:txBody>
          <a:bodyPr wrap="square">
            <a:spAutoFit/>
          </a:bodyPr>
          <a:lstStyle/>
          <a:p>
            <a:pPr indent="450215" algn="just"/>
            <a:r>
              <a:rPr lang="ru-RU" b="1" dirty="0" smtClean="0">
                <a:solidFill>
                  <a:srgbClr val="000000"/>
                </a:solidFill>
                <a:effectLst/>
                <a:latin typeface="Times New Roman" panose="02020603050405020304" pitchFamily="18" charset="0"/>
                <a:ea typeface="Times New Roman" panose="02020603050405020304" pitchFamily="18" charset="0"/>
              </a:rPr>
              <a:t>Международный совет по гармонизации</a:t>
            </a:r>
            <a:r>
              <a:rPr lang="ru-RU" dirty="0" smtClean="0">
                <a:solidFill>
                  <a:srgbClr val="000000"/>
                </a:solidFill>
                <a:effectLst/>
                <a:latin typeface="Times New Roman" panose="02020603050405020304" pitchFamily="18" charset="0"/>
                <a:ea typeface="Times New Roman" panose="02020603050405020304" pitchFamily="18" charset="0"/>
              </a:rPr>
              <a:t> (</a:t>
            </a:r>
            <a:r>
              <a:rPr lang="ru-RU" u="sng" dirty="0" smtClean="0">
                <a:solidFill>
                  <a:srgbClr val="000000"/>
                </a:solidFill>
                <a:effectLst/>
                <a:latin typeface="Times New Roman" panose="02020603050405020304" pitchFamily="18" charset="0"/>
                <a:ea typeface="Times New Roman" panose="02020603050405020304" pitchFamily="18" charset="0"/>
                <a:hlinkClick r:id="rId2" tooltip="Английский язык"/>
              </a:rPr>
              <a:t>англ.</a:t>
            </a:r>
            <a:r>
              <a:rPr lang="ru-RU" dirty="0" smtClean="0">
                <a:solidFill>
                  <a:srgbClr val="000000"/>
                </a:solidFill>
                <a:effectLst/>
                <a:latin typeface="Times New Roman" panose="02020603050405020304" pitchFamily="18" charset="0"/>
                <a:ea typeface="Times New Roman" panose="02020603050405020304" pitchFamily="18" charset="0"/>
              </a:rPr>
              <a:t> </a:t>
            </a:r>
            <a:r>
              <a:rPr lang="ru-RU" i="1" dirty="0" err="1" smtClean="0">
                <a:solidFill>
                  <a:srgbClr val="000000"/>
                </a:solidFill>
                <a:effectLst/>
                <a:latin typeface="Times New Roman" panose="02020603050405020304" pitchFamily="18" charset="0"/>
                <a:ea typeface="Times New Roman" panose="02020603050405020304" pitchFamily="18" charset="0"/>
              </a:rPr>
              <a:t>International</a:t>
            </a:r>
            <a:r>
              <a:rPr lang="ru-RU" i="1" dirty="0" smtClean="0">
                <a:solidFill>
                  <a:srgbClr val="000000"/>
                </a:solidFill>
                <a:effectLst/>
                <a:latin typeface="Times New Roman" panose="02020603050405020304" pitchFamily="18" charset="0"/>
                <a:ea typeface="Times New Roman" panose="02020603050405020304" pitchFamily="18" charset="0"/>
              </a:rPr>
              <a:t> </a:t>
            </a:r>
            <a:r>
              <a:rPr lang="ru-RU" i="1" dirty="0" err="1" smtClean="0">
                <a:solidFill>
                  <a:srgbClr val="000000"/>
                </a:solidFill>
                <a:effectLst/>
                <a:latin typeface="Times New Roman" panose="02020603050405020304" pitchFamily="18" charset="0"/>
                <a:ea typeface="Times New Roman" panose="02020603050405020304" pitchFamily="18" charset="0"/>
              </a:rPr>
              <a:t>Council</a:t>
            </a:r>
            <a:r>
              <a:rPr lang="ru-RU" i="1" dirty="0" smtClean="0">
                <a:solidFill>
                  <a:srgbClr val="000000"/>
                </a:solidFill>
                <a:effectLst/>
                <a:latin typeface="Times New Roman" panose="02020603050405020304" pitchFamily="18" charset="0"/>
                <a:ea typeface="Times New Roman" panose="02020603050405020304" pitchFamily="18" charset="0"/>
              </a:rPr>
              <a:t> </a:t>
            </a:r>
            <a:r>
              <a:rPr lang="ru-RU" i="1" dirty="0" err="1" smtClean="0">
                <a:solidFill>
                  <a:srgbClr val="000000"/>
                </a:solidFill>
                <a:effectLst/>
                <a:latin typeface="Times New Roman" panose="02020603050405020304" pitchFamily="18" charset="0"/>
                <a:ea typeface="Times New Roman" panose="02020603050405020304" pitchFamily="18" charset="0"/>
              </a:rPr>
              <a:t>on</a:t>
            </a:r>
            <a:r>
              <a:rPr lang="ru-RU" i="1" dirty="0" smtClean="0">
                <a:solidFill>
                  <a:srgbClr val="000000"/>
                </a:solidFill>
                <a:effectLst/>
                <a:latin typeface="Times New Roman" panose="02020603050405020304" pitchFamily="18" charset="0"/>
                <a:ea typeface="Times New Roman" panose="02020603050405020304" pitchFamily="18" charset="0"/>
              </a:rPr>
              <a:t> </a:t>
            </a:r>
            <a:r>
              <a:rPr lang="ru-RU" i="1" dirty="0" err="1" smtClean="0">
                <a:solidFill>
                  <a:srgbClr val="000000"/>
                </a:solidFill>
                <a:effectLst/>
                <a:latin typeface="Times New Roman" panose="02020603050405020304" pitchFamily="18" charset="0"/>
                <a:ea typeface="Times New Roman" panose="02020603050405020304" pitchFamily="18" charset="0"/>
              </a:rPr>
              <a:t>Harmonisation</a:t>
            </a:r>
            <a:r>
              <a:rPr lang="ru-RU" dirty="0" smtClean="0">
                <a:solidFill>
                  <a:srgbClr val="000000"/>
                </a:solidFill>
                <a:effectLst/>
                <a:latin typeface="Times New Roman" panose="02020603050405020304" pitchFamily="18" charset="0"/>
                <a:ea typeface="Times New Roman" panose="02020603050405020304" pitchFamily="18" charset="0"/>
              </a:rPr>
              <a:t>)</a:t>
            </a:r>
            <a:r>
              <a:rPr lang="ru-RU" u="sng" baseline="30000" dirty="0" smtClean="0">
                <a:solidFill>
                  <a:srgbClr val="000000"/>
                </a:solidFill>
                <a:effectLst/>
                <a:latin typeface="Times New Roman" panose="02020603050405020304" pitchFamily="18" charset="0"/>
                <a:ea typeface="Times New Roman" panose="02020603050405020304" pitchFamily="18" charset="0"/>
                <a:hlinkClick r:id="rId3"/>
              </a:rPr>
              <a:t>[a]</a:t>
            </a:r>
            <a:r>
              <a:rPr lang="ru-RU" dirty="0" smtClean="0">
                <a:solidFill>
                  <a:srgbClr val="000000"/>
                </a:solidFill>
                <a:effectLst/>
                <a:latin typeface="Times New Roman" panose="02020603050405020304" pitchFamily="18" charset="0"/>
                <a:ea typeface="Times New Roman" panose="02020603050405020304" pitchFamily="18" charset="0"/>
              </a:rPr>
              <a:t> — международная организация, занимающаяся выработкой рекомендаций по созданию и тестированию лекарственных препаратов. История организации началась с проводимой с 1990 года Конференции по гармонизации, а с 2015 года Совет зарегистрирован в Швейцарии как ассоциация. </a:t>
            </a:r>
            <a:endParaRPr lang="ru-RU" sz="1600" dirty="0">
              <a:effectLst/>
              <a:latin typeface="Times New Roman" panose="02020603050405020304" pitchFamily="18" charset="0"/>
              <a:ea typeface="Times New Roman" panose="02020603050405020304" pitchFamily="18" charset="0"/>
            </a:endParaRPr>
          </a:p>
        </p:txBody>
      </p:sp>
      <p:pic>
        <p:nvPicPr>
          <p:cNvPr id="5" name="Рисунок 4"/>
          <p:cNvPicPr>
            <a:picLocks noChangeAspect="1"/>
          </p:cNvPicPr>
          <p:nvPr/>
        </p:nvPicPr>
        <p:blipFill>
          <a:blip r:embed="rId4"/>
          <a:stretch>
            <a:fillRect/>
          </a:stretch>
        </p:blipFill>
        <p:spPr>
          <a:xfrm>
            <a:off x="492188" y="235373"/>
            <a:ext cx="4153567" cy="1395255"/>
          </a:xfrm>
          <a:prstGeom prst="rect">
            <a:avLst/>
          </a:prstGeom>
        </p:spPr>
      </p:pic>
      <p:sp>
        <p:nvSpPr>
          <p:cNvPr id="6" name="TextBox 5"/>
          <p:cNvSpPr txBox="1"/>
          <p:nvPr/>
        </p:nvSpPr>
        <p:spPr>
          <a:xfrm>
            <a:off x="1625376" y="1140736"/>
            <a:ext cx="3020379" cy="369332"/>
          </a:xfrm>
          <a:prstGeom prst="rect">
            <a:avLst/>
          </a:prstGeom>
          <a:noFill/>
        </p:spPr>
        <p:txBody>
          <a:bodyPr wrap="none" rtlCol="0">
            <a:spAutoFit/>
          </a:bodyPr>
          <a:lstStyle/>
          <a:p>
            <a:r>
              <a:rPr lang="en-US" dirty="0" err="1" smtClean="0">
                <a:solidFill>
                  <a:schemeClr val="bg1">
                    <a:lumMod val="75000"/>
                    <a:lumOff val="25000"/>
                  </a:schemeClr>
                </a:solidFill>
                <a:latin typeface="Baskerville Old Face" panose="02020602080505020303" pitchFamily="18" charset="0"/>
              </a:rPr>
              <a:t>harmonisation</a:t>
            </a:r>
            <a:r>
              <a:rPr lang="en-US" dirty="0" smtClean="0">
                <a:solidFill>
                  <a:schemeClr val="bg1">
                    <a:lumMod val="75000"/>
                    <a:lumOff val="25000"/>
                  </a:schemeClr>
                </a:solidFill>
                <a:latin typeface="Baskerville Old Face" panose="02020602080505020303" pitchFamily="18" charset="0"/>
              </a:rPr>
              <a:t> for better health</a:t>
            </a:r>
            <a:endParaRPr lang="ru-RU" dirty="0">
              <a:solidFill>
                <a:schemeClr val="bg1">
                  <a:lumMod val="75000"/>
                  <a:lumOff val="25000"/>
                </a:schemeClr>
              </a:solidFill>
            </a:endParaRPr>
          </a:p>
        </p:txBody>
      </p:sp>
      <p:sp>
        <p:nvSpPr>
          <p:cNvPr id="7" name="Прямоугольник 6"/>
          <p:cNvSpPr/>
          <p:nvPr/>
        </p:nvSpPr>
        <p:spPr>
          <a:xfrm>
            <a:off x="293751" y="3786463"/>
            <a:ext cx="12315824" cy="2640531"/>
          </a:xfrm>
          <a:prstGeom prst="rect">
            <a:avLst/>
          </a:prstGeom>
        </p:spPr>
        <p:txBody>
          <a:bodyPr wrap="square">
            <a:spAutoFit/>
          </a:bodyPr>
          <a:lstStyle/>
          <a:p>
            <a:pPr indent="450215" algn="just"/>
            <a:r>
              <a:rPr lang="ru-RU" i="1" dirty="0">
                <a:latin typeface="Times New Roman" panose="02020603050405020304" pitchFamily="18" charset="0"/>
                <a:ea typeface="Times New Roman" panose="02020603050405020304" pitchFamily="18" charset="0"/>
              </a:rPr>
              <a:t>с правом</a:t>
            </a:r>
            <a:r>
              <a:rPr lang="ru-RU" dirty="0">
                <a:latin typeface="Times New Roman" panose="02020603050405020304" pitchFamily="18" charset="0"/>
                <a:ea typeface="Times New Roman" panose="02020603050405020304" pitchFamily="18" charset="0"/>
              </a:rPr>
              <a:t> </a:t>
            </a:r>
            <a:r>
              <a:rPr lang="ru-RU" i="1" dirty="0">
                <a:latin typeface="Times New Roman" panose="02020603050405020304" pitchFamily="18" charset="0"/>
                <a:ea typeface="Times New Roman" panose="02020603050405020304" pitchFamily="18" charset="0"/>
              </a:rPr>
              <a:t>голоса</a:t>
            </a:r>
            <a:r>
              <a:rPr lang="ru-RU" dirty="0">
                <a:latin typeface="Times New Roman" panose="02020603050405020304" pitchFamily="18" charset="0"/>
                <a:ea typeface="Times New Roman" panose="02020603050405020304" pitchFamily="18" charset="0"/>
              </a:rPr>
              <a:t>: </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EMA,</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EFPIA,</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Минздрав </a:t>
            </a:r>
            <a:r>
              <a:rPr lang="ru-RU" dirty="0">
                <a:solidFill>
                  <a:srgbClr val="000000"/>
                </a:solidFill>
                <a:latin typeface="Times New Roman" panose="02020603050405020304" pitchFamily="18" charset="0"/>
                <a:ea typeface="Times New Roman" panose="02020603050405020304" pitchFamily="18" charset="0"/>
                <a:hlinkClick r:id="rId5" tooltip="Министерство здравоохранения, труда и благосостояния Японии"/>
              </a:rPr>
              <a:t>Японии</a:t>
            </a:r>
            <a:r>
              <a:rPr lang="ru-RU" dirty="0">
                <a:solidFill>
                  <a:srgbClr val="000000"/>
                </a:solidFill>
                <a:latin typeface="Times New Roman" panose="02020603050405020304" pitchFamily="18" charset="0"/>
                <a:ea typeface="Times New Roman" panose="02020603050405020304" pitchFamily="18" charset="0"/>
              </a:rPr>
              <a:t>,</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en-US" dirty="0">
                <a:solidFill>
                  <a:srgbClr val="000000"/>
                </a:solidFill>
                <a:latin typeface="Times New Roman" panose="02020603050405020304" pitchFamily="18" charset="0"/>
                <a:ea typeface="Times New Roman" panose="02020603050405020304" pitchFamily="18" charset="0"/>
              </a:rPr>
              <a:t>PMDA </a:t>
            </a:r>
            <a:r>
              <a:rPr lang="ru-RU" dirty="0">
                <a:solidFill>
                  <a:srgbClr val="000000"/>
                </a:solidFill>
                <a:latin typeface="Times New Roman" panose="02020603050405020304" pitchFamily="18" charset="0"/>
                <a:ea typeface="Times New Roman" panose="02020603050405020304" pitchFamily="18" charset="0"/>
              </a:rPr>
              <a:t>и </a:t>
            </a:r>
            <a:r>
              <a:rPr lang="en-US" dirty="0">
                <a:solidFill>
                  <a:srgbClr val="000000"/>
                </a:solidFill>
                <a:latin typeface="Times New Roman" panose="02020603050405020304" pitchFamily="18" charset="0"/>
                <a:ea typeface="Times New Roman" panose="02020603050405020304" pitchFamily="18" charset="0"/>
              </a:rPr>
              <a:t>JPMA,</a:t>
            </a:r>
            <a:endParaRPr lang="ru-RU" dirty="0">
              <a:solidFill>
                <a:srgbClr val="000000"/>
              </a:solidFill>
              <a:latin typeface="Times New Roman" panose="02020603050405020304" pitchFamily="18" charset="0"/>
              <a:ea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FDA,</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PhRMA;</a:t>
            </a:r>
          </a:p>
        </p:txBody>
      </p:sp>
      <p:sp>
        <p:nvSpPr>
          <p:cNvPr id="8" name="Прямоугольник 7"/>
          <p:cNvSpPr/>
          <p:nvPr/>
        </p:nvSpPr>
        <p:spPr>
          <a:xfrm>
            <a:off x="4144138" y="3640477"/>
            <a:ext cx="6096000" cy="2762488"/>
          </a:xfrm>
          <a:prstGeom prst="rect">
            <a:avLst/>
          </a:prstGeom>
        </p:spPr>
        <p:txBody>
          <a:bodyPr>
            <a:spAutoFit/>
          </a:bodyPr>
          <a:lstStyle/>
          <a:p>
            <a:pPr marL="228600" algn="just">
              <a:lnSpc>
                <a:spcPct val="107000"/>
              </a:lnSpc>
              <a:spcAft>
                <a:spcPts val="800"/>
              </a:spcAft>
            </a:pPr>
            <a:r>
              <a:rPr lang="ru-RU" i="1" dirty="0">
                <a:latin typeface="Times New Roman" panose="02020603050405020304" pitchFamily="18" charset="0"/>
                <a:ea typeface="Times New Roman" panose="02020603050405020304" pitchFamily="18" charset="0"/>
              </a:rPr>
              <a:t>организации без права голоса: </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IPFMA;</a:t>
            </a:r>
          </a:p>
          <a:p>
            <a:pPr marL="228600" algn="just">
              <a:lnSpc>
                <a:spcPct val="107000"/>
              </a:lnSpc>
              <a:spcAft>
                <a:spcPts val="800"/>
              </a:spcAft>
            </a:pPr>
            <a:r>
              <a:rPr lang="ru-RU" i="1" dirty="0">
                <a:latin typeface="Times New Roman" panose="02020603050405020304" pitchFamily="18" charset="0"/>
                <a:ea typeface="Times New Roman" panose="02020603050405020304" pitchFamily="18" charset="0"/>
              </a:rPr>
              <a:t>наблюдатели: </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ВОЗ,</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Минздрав Канады,</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ЕАСТ,</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Swissmedic;</a:t>
            </a:r>
          </a:p>
        </p:txBody>
      </p:sp>
      <p:sp>
        <p:nvSpPr>
          <p:cNvPr id="9" name="Прямоугольник 8"/>
          <p:cNvSpPr/>
          <p:nvPr/>
        </p:nvSpPr>
        <p:spPr>
          <a:xfrm>
            <a:off x="7724775" y="3640477"/>
            <a:ext cx="4314825" cy="1881925"/>
          </a:xfrm>
          <a:prstGeom prst="rect">
            <a:avLst/>
          </a:prstGeom>
        </p:spPr>
        <p:txBody>
          <a:bodyPr wrap="square">
            <a:spAutoFit/>
          </a:bodyPr>
          <a:lstStyle/>
          <a:p>
            <a:pPr marL="228600" algn="just">
              <a:lnSpc>
                <a:spcPct val="107000"/>
              </a:lnSpc>
              <a:spcAft>
                <a:spcPts val="800"/>
              </a:spcAft>
            </a:pPr>
            <a:r>
              <a:rPr lang="ru-RU" i="1" dirty="0">
                <a:latin typeface="Times New Roman" panose="02020603050405020304" pitchFamily="18" charset="0"/>
                <a:ea typeface="Times New Roman" panose="02020603050405020304" pitchFamily="18" charset="0"/>
              </a:rPr>
              <a:t>заинтересованные в членстве организации </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WSMI,</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IGPA,</a:t>
            </a:r>
          </a:p>
          <a:p>
            <a:pPr marL="742950" lvl="1" indent="-285750" algn="just">
              <a:lnSpc>
                <a:spcPct val="107000"/>
              </a:lnSpc>
              <a:spcAft>
                <a:spcPts val="800"/>
              </a:spcAft>
              <a:buSzPts val="1000"/>
              <a:buFont typeface="Courier New" panose="02070309020205020404" pitchFamily="49" charset="0"/>
              <a:buChar char="o"/>
              <a:tabLst>
                <a:tab pos="450215" algn="l"/>
                <a:tab pos="914400" algn="l"/>
              </a:tabLst>
            </a:pPr>
            <a:r>
              <a:rPr lang="ru-RU" dirty="0">
                <a:solidFill>
                  <a:srgbClr val="000000"/>
                </a:solidFill>
                <a:latin typeface="Times New Roman" panose="02020603050405020304" pitchFamily="18" charset="0"/>
                <a:ea typeface="Times New Roman" panose="02020603050405020304" pitchFamily="18" charset="0"/>
              </a:rPr>
              <a:t>API.</a:t>
            </a:r>
          </a:p>
        </p:txBody>
      </p:sp>
      <p:sp>
        <p:nvSpPr>
          <p:cNvPr id="10" name="Прямоугольник 9"/>
          <p:cNvSpPr/>
          <p:nvPr/>
        </p:nvSpPr>
        <p:spPr>
          <a:xfrm>
            <a:off x="368363" y="3310258"/>
            <a:ext cx="11461687" cy="369332"/>
          </a:xfrm>
          <a:prstGeom prst="rect">
            <a:avLst/>
          </a:prstGeom>
        </p:spPr>
        <p:txBody>
          <a:bodyPr wrap="square">
            <a:spAutoFit/>
          </a:bodyPr>
          <a:lstStyle/>
          <a:p>
            <a:pPr indent="450215" algn="just"/>
            <a:r>
              <a:rPr lang="ru-RU" u="sng" dirty="0" smtClean="0">
                <a:effectLst/>
                <a:latin typeface="Times New Roman" panose="02020603050405020304" pitchFamily="18" charset="0"/>
                <a:ea typeface="Times New Roman" panose="02020603050405020304" pitchFamily="18" charset="0"/>
              </a:rPr>
              <a:t>Входящие в Совет организации отличаются по типу членства: </a:t>
            </a:r>
            <a:endParaRPr lang="ru-RU" sz="1600" u="sng"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3414901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046287" y="11450"/>
            <a:ext cx="8534400" cy="1507067"/>
          </a:xfrm>
        </p:spPr>
        <p:txBody>
          <a:bodyPr/>
          <a:lstStyle/>
          <a:p>
            <a:pPr algn="ctr"/>
            <a:r>
              <a:rPr lang="ru-RU" b="1" dirty="0"/>
              <a:t>Организационный комитет</a:t>
            </a:r>
            <a:br>
              <a:rPr lang="ru-RU" b="1" dirty="0"/>
            </a:br>
            <a:endParaRPr lang="ru-RU" dirty="0"/>
          </a:p>
        </p:txBody>
      </p:sp>
      <p:sp>
        <p:nvSpPr>
          <p:cNvPr id="5" name="Прямоугольник 4"/>
          <p:cNvSpPr/>
          <p:nvPr/>
        </p:nvSpPr>
        <p:spPr>
          <a:xfrm>
            <a:off x="180976" y="672585"/>
            <a:ext cx="11934824" cy="2862322"/>
          </a:xfrm>
          <a:prstGeom prst="rect">
            <a:avLst/>
          </a:prstGeom>
        </p:spPr>
        <p:txBody>
          <a:bodyPr wrap="square">
            <a:spAutoFit/>
          </a:bodyPr>
          <a:lstStyle/>
          <a:p>
            <a:r>
              <a:rPr lang="ru-RU" dirty="0"/>
              <a:t>В организационный комитет Совета по гармонизации входят спонсирующие его организации ЕС, Японии и США, причём там попарно работают регулирующие органы и представители исследователей и производителей: Европейское агентство лекарственных средств (EMA) и Европейская федерация фармацевтических производств и организаций[ (EFPIA); Минздрав Японии и японские Агентство по фармацевтике и медицинским устройствам (PMDA) и Ассоциация производителей фармацевтических </a:t>
            </a:r>
            <a:r>
              <a:rPr lang="ru-RU" dirty="0" smtClean="0"/>
              <a:t>препаратов(JPMA</a:t>
            </a:r>
            <a:r>
              <a:rPr lang="ru-RU" dirty="0"/>
              <a:t>); Управление по санитарному надзору за качеством пищевых продуктов и медикаментов США (FDA) и Ассоциация исследователей и производителей фармацевтической </a:t>
            </a:r>
            <a:r>
              <a:rPr lang="ru-RU" dirty="0" smtClean="0"/>
              <a:t>продукции (PhRMA).От </a:t>
            </a:r>
            <a:r>
              <a:rPr lang="ru-RU" dirty="0"/>
              <a:t>всех шести в комитет входит по два представителя; также там имеется по одному представителю от четырёх организаций-наблюдателей (ВОЗ, Минздрав Канады, ЕАСТ, </a:t>
            </a:r>
            <a:r>
              <a:rPr lang="ru-RU" dirty="0" smtClean="0"/>
              <a:t>Swissmedic</a:t>
            </a:r>
            <a:endParaRPr lang="ru-RU" dirty="0"/>
          </a:p>
        </p:txBody>
      </p:sp>
      <p:pic>
        <p:nvPicPr>
          <p:cNvPr id="6" name="Рисунок 5"/>
          <p:cNvPicPr>
            <a:picLocks noChangeAspect="1"/>
          </p:cNvPicPr>
          <p:nvPr/>
        </p:nvPicPr>
        <p:blipFill>
          <a:blip r:embed="rId2"/>
          <a:stretch>
            <a:fillRect/>
          </a:stretch>
        </p:blipFill>
        <p:spPr>
          <a:xfrm>
            <a:off x="10128768" y="4255703"/>
            <a:ext cx="1916070" cy="1221038"/>
          </a:xfrm>
          <a:prstGeom prst="rect">
            <a:avLst/>
          </a:prstGeom>
        </p:spPr>
      </p:pic>
      <p:pic>
        <p:nvPicPr>
          <p:cNvPr id="8" name="Рисунок 7"/>
          <p:cNvPicPr>
            <a:picLocks noChangeAspect="1"/>
          </p:cNvPicPr>
          <p:nvPr/>
        </p:nvPicPr>
        <p:blipFill>
          <a:blip r:embed="rId3"/>
          <a:stretch>
            <a:fillRect/>
          </a:stretch>
        </p:blipFill>
        <p:spPr>
          <a:xfrm>
            <a:off x="8698798" y="3633799"/>
            <a:ext cx="1151393" cy="1151393"/>
          </a:xfrm>
          <a:prstGeom prst="rect">
            <a:avLst/>
          </a:prstGeom>
        </p:spPr>
      </p:pic>
      <p:sp>
        <p:nvSpPr>
          <p:cNvPr id="9" name="Прямоугольник 8"/>
          <p:cNvSpPr/>
          <p:nvPr/>
        </p:nvSpPr>
        <p:spPr>
          <a:xfrm>
            <a:off x="86425" y="3712060"/>
            <a:ext cx="7181850" cy="2308324"/>
          </a:xfrm>
          <a:prstGeom prst="rect">
            <a:avLst/>
          </a:prstGeom>
        </p:spPr>
        <p:txBody>
          <a:bodyPr wrap="square">
            <a:spAutoFit/>
          </a:bodyPr>
          <a:lstStyle/>
          <a:p>
            <a:r>
              <a:rPr lang="ru-RU" dirty="0" smtClean="0"/>
              <a:t>Выработка руководств Совета происходит в пять шагов: </a:t>
            </a:r>
          </a:p>
          <a:p>
            <a:pPr marL="342900" lvl="0" indent="-342900">
              <a:buFont typeface="+mj-lt"/>
              <a:buAutoNum type="arabicPeriod"/>
            </a:pPr>
            <a:r>
              <a:rPr lang="ru-RU" dirty="0" smtClean="0"/>
              <a:t>экспертная группа приходит к научному консенсусу,</a:t>
            </a:r>
          </a:p>
          <a:p>
            <a:pPr marL="342900" lvl="0" indent="-342900">
              <a:buFont typeface="+mj-lt"/>
              <a:buAutoNum type="arabicPeriod"/>
            </a:pPr>
            <a:r>
              <a:rPr lang="ru-RU" dirty="0" smtClean="0"/>
              <a:t>формулируется текст черновика,</a:t>
            </a:r>
          </a:p>
          <a:p>
            <a:pPr marL="342900" lvl="0" indent="-342900">
              <a:buFont typeface="+mj-lt"/>
              <a:buAutoNum type="arabicPeriod"/>
            </a:pPr>
            <a:r>
              <a:rPr lang="ru-RU" dirty="0" smtClean="0"/>
              <a:t>проходит консультация с другими регулирующими организациями и широкой общественностью,</a:t>
            </a:r>
          </a:p>
          <a:p>
            <a:pPr marL="342900" lvl="0" indent="-342900">
              <a:buFont typeface="+mj-lt"/>
              <a:buAutoNum type="arabicPeriod"/>
            </a:pPr>
            <a:r>
              <a:rPr lang="ru-RU" dirty="0" smtClean="0"/>
              <a:t>черновик корректируется в соответствии с полученными данными,</a:t>
            </a:r>
          </a:p>
          <a:p>
            <a:pPr marL="342900" indent="-342900">
              <a:buFont typeface="+mj-lt"/>
              <a:buAutoNum type="arabicPeriod"/>
            </a:pPr>
            <a:r>
              <a:rPr lang="ru-RU" dirty="0" smtClean="0"/>
              <a:t>руководство воплощается в жизнь в странах-участницах</a:t>
            </a:r>
            <a:endParaRPr lang="ru-RU" dirty="0">
              <a:effectLst/>
              <a:latin typeface="Times New Roman" panose="02020603050405020304" pitchFamily="18" charset="0"/>
              <a:ea typeface="Times New Roman" panose="02020603050405020304" pitchFamily="18" charset="0"/>
            </a:endParaRPr>
          </a:p>
        </p:txBody>
      </p:sp>
      <p:pic>
        <p:nvPicPr>
          <p:cNvPr id="6148" name="Picture 4" descr="Japan Pharmaceutical Manufacturers Association(JPMA)"/>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9472" t="4339" r="27361" b="3757"/>
          <a:stretch/>
        </p:blipFill>
        <p:spPr bwMode="auto">
          <a:xfrm>
            <a:off x="7313891" y="3642159"/>
            <a:ext cx="1080432" cy="1207664"/>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Food and Drug Administration (FDA - Управление по санитарному надзору за  качеством пищевых продуктов и медикаментов)"/>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61266" y="3158178"/>
            <a:ext cx="2251075" cy="967963"/>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Pharmaceutical Research and Manufacturers of America - Wikipedi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82428" y="5444244"/>
            <a:ext cx="2984134" cy="1032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459240"/>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8325" y="-118054"/>
            <a:ext cx="8534400" cy="1507067"/>
          </a:xfrm>
        </p:spPr>
        <p:txBody>
          <a:bodyPr>
            <a:normAutofit/>
          </a:bodyPr>
          <a:lstStyle/>
          <a:p>
            <a:pPr algn="ctr"/>
            <a:r>
              <a:rPr lang="ru-RU" sz="3200" b="1" dirty="0"/>
              <a:t>Типы руководств </a:t>
            </a:r>
          </a:p>
        </p:txBody>
      </p:sp>
      <p:sp>
        <p:nvSpPr>
          <p:cNvPr id="3" name="Прямоугольник 2"/>
          <p:cNvSpPr/>
          <p:nvPr/>
        </p:nvSpPr>
        <p:spPr>
          <a:xfrm>
            <a:off x="280193" y="3030915"/>
            <a:ext cx="11650663" cy="3139321"/>
          </a:xfrm>
          <a:prstGeom prst="rect">
            <a:avLst/>
          </a:prstGeom>
        </p:spPr>
        <p:txBody>
          <a:bodyPr wrap="square">
            <a:spAutoFit/>
          </a:bodyPr>
          <a:lstStyle/>
          <a:p>
            <a:pPr marL="285750" indent="-285750" algn="just">
              <a:buFont typeface="Arial" panose="020B0604020202020204" pitchFamily="34" charset="0"/>
              <a:buChar char="•"/>
            </a:pPr>
            <a:r>
              <a:rPr lang="ru-RU" sz="2000" dirty="0" smtClean="0">
                <a:effectLst/>
                <a:latin typeface="Times New Roman" panose="02020603050405020304" pitchFamily="18" charset="0"/>
                <a:ea typeface="Times New Roman" panose="02020603050405020304" pitchFamily="18" charset="0"/>
              </a:rPr>
              <a:t>Руководства </a:t>
            </a:r>
            <a:r>
              <a:rPr lang="ru-RU" sz="2000" b="1" i="1" dirty="0" smtClean="0">
                <a:solidFill>
                  <a:srgbClr val="002060"/>
                </a:solidFill>
                <a:effectLst/>
                <a:latin typeface="Times New Roman" panose="02020603050405020304" pitchFamily="18" charset="0"/>
                <a:ea typeface="Times New Roman" panose="02020603050405020304" pitchFamily="18" charset="0"/>
              </a:rPr>
              <a:t>по качеству </a:t>
            </a:r>
            <a:r>
              <a:rPr lang="ru-RU" sz="2000" dirty="0" smtClean="0">
                <a:effectLst/>
                <a:latin typeface="Times New Roman" panose="02020603050405020304" pitchFamily="18" charset="0"/>
                <a:ea typeface="Times New Roman" panose="02020603050405020304" pitchFamily="18" charset="0"/>
              </a:rPr>
              <a:t>включают условия стабильности, хранения, проведения клинических исследований, чистоты</a:t>
            </a:r>
          </a:p>
          <a:p>
            <a:pPr marL="285750" indent="-285750" algn="just">
              <a:buFont typeface="Arial" panose="020B0604020202020204" pitchFamily="34" charset="0"/>
              <a:buChar char="•"/>
            </a:pPr>
            <a:r>
              <a:rPr lang="ru-RU" sz="2000" dirty="0">
                <a:latin typeface="Times New Roman" panose="02020603050405020304" pitchFamily="18" charset="0"/>
                <a:ea typeface="Times New Roman" panose="02020603050405020304" pitchFamily="18" charset="0"/>
              </a:rPr>
              <a:t>Руководства </a:t>
            </a:r>
            <a:r>
              <a:rPr lang="ru-RU" sz="2000" b="1" i="1" dirty="0">
                <a:solidFill>
                  <a:srgbClr val="002060"/>
                </a:solidFill>
                <a:latin typeface="Times New Roman" panose="02020603050405020304" pitchFamily="18" charset="0"/>
                <a:ea typeface="Times New Roman" panose="02020603050405020304" pitchFamily="18" charset="0"/>
              </a:rPr>
              <a:t>по безопасности </a:t>
            </a:r>
            <a:r>
              <a:rPr lang="ru-RU" sz="2000" dirty="0">
                <a:latin typeface="Times New Roman" panose="02020603050405020304" pitchFamily="18" charset="0"/>
                <a:ea typeface="Times New Roman" panose="02020603050405020304" pitchFamily="18" charset="0"/>
              </a:rPr>
              <a:t>сосредоточены на различных видах токсичности, а также фармакокинетике</a:t>
            </a:r>
          </a:p>
          <a:p>
            <a:pPr marL="285750" indent="-285750" algn="just">
              <a:buFont typeface="Arial" panose="020B0604020202020204" pitchFamily="34" charset="0"/>
              <a:buChar char="•"/>
            </a:pPr>
            <a:r>
              <a:rPr lang="ru-RU" sz="2000" dirty="0">
                <a:latin typeface="Times New Roman" panose="02020603050405020304" pitchFamily="18" charset="0"/>
                <a:ea typeface="Times New Roman" panose="02020603050405020304" pitchFamily="18" charset="0"/>
              </a:rPr>
              <a:t>Руководства </a:t>
            </a:r>
            <a:r>
              <a:rPr lang="ru-RU" sz="2000" b="1" i="1" dirty="0">
                <a:solidFill>
                  <a:srgbClr val="002060"/>
                </a:solidFill>
                <a:latin typeface="Times New Roman" panose="02020603050405020304" pitchFamily="18" charset="0"/>
                <a:ea typeface="Times New Roman" panose="02020603050405020304" pitchFamily="18" charset="0"/>
              </a:rPr>
              <a:t>по эффективности </a:t>
            </a:r>
            <a:r>
              <a:rPr lang="ru-RU" sz="2000" dirty="0">
                <a:latin typeface="Times New Roman" panose="02020603050405020304" pitchFamily="18" charset="0"/>
                <a:ea typeface="Times New Roman" panose="02020603050405020304" pitchFamily="18" charset="0"/>
              </a:rPr>
              <a:t>включают сведения по эффективности долгосрочного лечения </a:t>
            </a:r>
            <a:r>
              <a:rPr lang="ru-RU" sz="2000" dirty="0" err="1">
                <a:latin typeface="Times New Roman" panose="02020603050405020304" pitchFamily="18" charset="0"/>
                <a:ea typeface="Times New Roman" panose="02020603050405020304" pitchFamily="18" charset="0"/>
              </a:rPr>
              <a:t>несмертельных</a:t>
            </a:r>
            <a:r>
              <a:rPr lang="ru-RU" sz="2000" dirty="0">
                <a:latin typeface="Times New Roman" panose="02020603050405020304" pitchFamily="18" charset="0"/>
                <a:ea typeface="Times New Roman" panose="02020603050405020304" pitchFamily="18" charset="0"/>
              </a:rPr>
              <a:t> заболеваний, дозировке, вопросы оценки эффективности в клинических исследованиях, а также критерии оценки иностранных клинических данных</a:t>
            </a:r>
          </a:p>
          <a:p>
            <a:pPr marL="285750" indent="-285750" algn="just">
              <a:buFont typeface="Arial" panose="020B0604020202020204" pitchFamily="34" charset="0"/>
              <a:buChar char="•"/>
            </a:pPr>
            <a:r>
              <a:rPr lang="ru-RU" sz="2000" b="1" i="1" dirty="0">
                <a:solidFill>
                  <a:srgbClr val="002060"/>
                </a:solidFill>
                <a:latin typeface="Times New Roman" panose="02020603050405020304" pitchFamily="18" charset="0"/>
                <a:ea typeface="Times New Roman" panose="02020603050405020304" pitchFamily="18" charset="0"/>
              </a:rPr>
              <a:t>Междисциплинарные исследования </a:t>
            </a:r>
            <a:r>
              <a:rPr lang="ru-RU" sz="2000" dirty="0">
                <a:latin typeface="Times New Roman" panose="02020603050405020304" pitchFamily="18" charset="0"/>
                <a:ea typeface="Times New Roman" panose="02020603050405020304" pitchFamily="18" charset="0"/>
              </a:rPr>
              <a:t>охватывают темы, выходящие за пределы оценки стабильности, безопасности и эффективности</a:t>
            </a:r>
          </a:p>
          <a:p>
            <a:pPr indent="450215" algn="just"/>
            <a:endParaRPr lang="ru-RU"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409575" y="1179463"/>
            <a:ext cx="11391900" cy="1631216"/>
          </a:xfrm>
          <a:prstGeom prst="rect">
            <a:avLst/>
          </a:prstGeom>
          <a:ln>
            <a:solidFill>
              <a:schemeClr val="tx2">
                <a:lumMod val="40000"/>
                <a:lumOff val="60000"/>
              </a:schemeClr>
            </a:solidFill>
          </a:ln>
        </p:spPr>
        <p:txBody>
          <a:bodyPr wrap="square">
            <a:spAutoFit/>
          </a:bodyPr>
          <a:lstStyle/>
          <a:p>
            <a:pPr indent="450215" algn="just"/>
            <a:r>
              <a:rPr lang="ru-RU" sz="2000" dirty="0" smtClean="0">
                <a:effectLst/>
                <a:latin typeface="Times New Roman" panose="02020603050405020304" pitchFamily="18" charset="0"/>
                <a:ea typeface="Times New Roman" panose="02020603050405020304" pitchFamily="18" charset="0"/>
              </a:rPr>
              <a:t>Руководства обычно создаются по конкретной теме — качество (Q), безопасность (S), эффективность (E), помимо этого бывают </a:t>
            </a:r>
            <a:r>
              <a:rPr lang="ru-RU" sz="2000" dirty="0" err="1" smtClean="0">
                <a:effectLst/>
                <a:latin typeface="Times New Roman" panose="02020603050405020304" pitchFamily="18" charset="0"/>
                <a:ea typeface="Times New Roman" panose="02020603050405020304" pitchFamily="18" charset="0"/>
              </a:rPr>
              <a:t>мультидисциплинарные</a:t>
            </a:r>
            <a:r>
              <a:rPr lang="ru-RU" sz="2000" dirty="0" smtClean="0">
                <a:effectLst/>
                <a:latin typeface="Times New Roman" panose="02020603050405020304" pitchFamily="18" charset="0"/>
                <a:ea typeface="Times New Roman" panose="02020603050405020304" pitchFamily="18" charset="0"/>
              </a:rPr>
              <a:t> руководства (M). Примером может служить руководство по качеству Q1A, указывающее условия хранения лекарств для проверки их стабильности: при соблюдении требований Q1A по влажности и температуре данные по стабильности принимаются EMA, PMDA и FDA</a:t>
            </a:r>
            <a:endParaRPr lang="ru-RU"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2723616"/>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27237" y="143932"/>
            <a:ext cx="8534400" cy="1507067"/>
          </a:xfrm>
        </p:spPr>
        <p:txBody>
          <a:bodyPr/>
          <a:lstStyle/>
          <a:p>
            <a:r>
              <a:rPr lang="ru-RU" b="1" dirty="0"/>
              <a:t>Общий технический документ</a:t>
            </a:r>
            <a:br>
              <a:rPr lang="ru-RU" b="1" dirty="0"/>
            </a:br>
            <a:endParaRPr lang="ru-RU" dirty="0"/>
          </a:p>
        </p:txBody>
      </p:sp>
      <p:sp>
        <p:nvSpPr>
          <p:cNvPr id="3" name="Прямоугольник 2"/>
          <p:cNvSpPr/>
          <p:nvPr/>
        </p:nvSpPr>
        <p:spPr>
          <a:xfrm>
            <a:off x="657225" y="1221613"/>
            <a:ext cx="11163300" cy="2463367"/>
          </a:xfrm>
          <a:prstGeom prst="rect">
            <a:avLst/>
          </a:prstGeom>
        </p:spPr>
        <p:txBody>
          <a:bodyPr wrap="square">
            <a:spAutoFit/>
          </a:bodyPr>
          <a:lstStyle/>
          <a:p>
            <a:pPr indent="450215" algn="just">
              <a:lnSpc>
                <a:spcPct val="107000"/>
              </a:lnSpc>
              <a:spcBef>
                <a:spcPts val="1200"/>
              </a:spcBef>
              <a:spcAft>
                <a:spcPts val="0"/>
              </a:spcAft>
            </a:pPr>
            <a:r>
              <a:rPr lang="ru-RU" sz="2400" dirty="0">
                <a:latin typeface="Times New Roman" panose="02020603050405020304" pitchFamily="18" charset="0"/>
                <a:ea typeface="Times New Roman" panose="02020603050405020304" pitchFamily="18" charset="0"/>
              </a:rPr>
              <a:t>Основой регистрационной документации является </a:t>
            </a:r>
            <a:r>
              <a:rPr lang="ru-RU" sz="2400" dirty="0" err="1">
                <a:latin typeface="Times New Roman" panose="02020603050405020304" pitchFamily="18" charset="0"/>
                <a:ea typeface="Times New Roman" panose="02020603050405020304" pitchFamily="18" charset="0"/>
              </a:rPr>
              <a:t>Common</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Technical</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Document</a:t>
            </a:r>
            <a:r>
              <a:rPr lang="ru-RU" sz="2400" dirty="0">
                <a:latin typeface="Times New Roman" panose="02020603050405020304" pitchFamily="18" charset="0"/>
                <a:ea typeface="Times New Roman" panose="02020603050405020304" pitchFamily="18" charset="0"/>
              </a:rPr>
              <a:t> (CTD) — </a:t>
            </a:r>
            <a:r>
              <a:rPr lang="ru-RU" sz="2400" b="1" u="sng" dirty="0">
                <a:latin typeface="Times New Roman" panose="02020603050405020304" pitchFamily="18" charset="0"/>
                <a:ea typeface="Times New Roman" panose="02020603050405020304" pitchFamily="18" charset="0"/>
              </a:rPr>
              <a:t>Общий технический документ (ОТД)</a:t>
            </a:r>
            <a:r>
              <a:rPr lang="ru-RU" sz="2400" dirty="0">
                <a:latin typeface="Times New Roman" panose="02020603050405020304" pitchFamily="18" charset="0"/>
                <a:ea typeface="Times New Roman" panose="02020603050405020304" pitchFamily="18" charset="0"/>
              </a:rPr>
              <a:t>, перечень регистрационных документов, созданный в рамках ICH. ОТД на протяжении последних лет органично вписался в пакет важнейших руководств в этой области и по сути является международным стандартом представления данных регистрационного досье препарата. </a:t>
            </a:r>
          </a:p>
        </p:txBody>
      </p:sp>
      <p:sp>
        <p:nvSpPr>
          <p:cNvPr id="4" name="Прямоугольник 3"/>
          <p:cNvSpPr/>
          <p:nvPr/>
        </p:nvSpPr>
        <p:spPr>
          <a:xfrm>
            <a:off x="657225" y="3935864"/>
            <a:ext cx="11430000" cy="1653594"/>
          </a:xfrm>
          <a:prstGeom prst="rect">
            <a:avLst/>
          </a:prstGeom>
        </p:spPr>
        <p:txBody>
          <a:bodyPr wrap="square">
            <a:spAutoFit/>
          </a:bodyPr>
          <a:lstStyle/>
          <a:p>
            <a:pPr indent="450215" algn="just">
              <a:lnSpc>
                <a:spcPct val="107000"/>
              </a:lnSpc>
              <a:spcAft>
                <a:spcPts val="800"/>
              </a:spcAft>
            </a:pPr>
            <a:r>
              <a:rPr lang="ru-RU" sz="24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Главная цель разработки ОТД </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гармонизация требований к представлению регистрационных документов, что позволяет направлять их в органы регистрации и лицензирования разных стран в качестве единого досье (для регистрации препаратов).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3580259"/>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1577" y="-88899"/>
            <a:ext cx="8534400" cy="1507067"/>
          </a:xfrm>
        </p:spPr>
        <p:txBody>
          <a:bodyPr>
            <a:normAutofit/>
          </a:bodyPr>
          <a:lstStyle/>
          <a:p>
            <a:pPr algn="ctr"/>
            <a:r>
              <a:rPr lang="ru-RU" sz="2800" b="1" dirty="0"/>
              <a:t>СТРУКТУРА ОТД</a:t>
            </a:r>
            <a:r>
              <a:rPr lang="ru-RU" sz="2800" dirty="0"/>
              <a:t/>
            </a:r>
            <a:br>
              <a:rPr lang="ru-RU" sz="2800" dirty="0"/>
            </a:br>
            <a:endParaRPr lang="ru-RU" sz="2800" dirty="0"/>
          </a:p>
        </p:txBody>
      </p:sp>
      <p:pic>
        <p:nvPicPr>
          <p:cNvPr id="3" name="Рисунок 2" descr="p_351_30_050802_RIS1.gif (12777 bytes)"/>
          <p:cNvPicPr/>
          <p:nvPr/>
        </p:nvPicPr>
        <p:blipFill>
          <a:blip r:embed="rId2">
            <a:extLst>
              <a:ext uri="{28A0092B-C50C-407E-A947-70E740481C1C}">
                <a14:useLocalDpi xmlns:a14="http://schemas.microsoft.com/office/drawing/2010/main" val="0"/>
              </a:ext>
            </a:extLst>
          </a:blip>
          <a:srcRect/>
          <a:stretch>
            <a:fillRect/>
          </a:stretch>
        </p:blipFill>
        <p:spPr bwMode="auto">
          <a:xfrm>
            <a:off x="252411" y="990599"/>
            <a:ext cx="5686425" cy="5867400"/>
          </a:xfrm>
          <a:prstGeom prst="rect">
            <a:avLst/>
          </a:prstGeom>
          <a:noFill/>
          <a:ln>
            <a:noFill/>
          </a:ln>
        </p:spPr>
      </p:pic>
      <p:sp>
        <p:nvSpPr>
          <p:cNvPr id="4" name="Прямоугольник 3"/>
          <p:cNvSpPr/>
          <p:nvPr/>
        </p:nvSpPr>
        <p:spPr>
          <a:xfrm>
            <a:off x="6315075" y="1058333"/>
            <a:ext cx="5457825" cy="5464060"/>
          </a:xfrm>
          <a:prstGeom prst="rect">
            <a:avLst/>
          </a:prstGeom>
        </p:spPr>
        <p:txBody>
          <a:bodyPr wrap="square">
            <a:spAutoFit/>
          </a:bodyPr>
          <a:lstStyle/>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ОТД, первоначально применимый исключительно к новым химическим соединениям и биотехнологическим препаратам (как указано в разделах Q6A и Q6B ICH), в дальнейшем стали использовать также для других групп препаратов и всех видов торговых лицензий (для оригинальных препаратов,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генериков</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ОТС-препаратов). В будущем, возможно, ОТД будет применяться при проведении клинических испытаний.</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Перспективным является применение ОТД для планирования развития фармацевтической индустрии, также он может быть использован экспертами при подготовке соответствующих рецензий на все типы заявок на регистрацию препаратов.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Заголовок 1"/>
          <p:cNvSpPr txBox="1">
            <a:spLocks/>
          </p:cNvSpPr>
          <p:nvPr/>
        </p:nvSpPr>
        <p:spPr>
          <a:xfrm>
            <a:off x="6715125" y="0"/>
            <a:ext cx="7999412" cy="141816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2800" b="1" dirty="0" smtClean="0"/>
              <a:t>ОБЛАСТЬ ПРИМЕНЕНИЯ ОТД </a:t>
            </a:r>
            <a:r>
              <a:rPr lang="ru-RU" sz="2800" dirty="0" smtClean="0"/>
              <a:t/>
            </a:r>
            <a:br>
              <a:rPr lang="ru-RU" sz="2800" dirty="0" smtClean="0"/>
            </a:br>
            <a:endParaRPr lang="ru-RU" sz="2800" dirty="0"/>
          </a:p>
        </p:txBody>
      </p:sp>
    </p:spTree>
    <p:extLst>
      <p:ext uri="{BB962C8B-B14F-4D97-AF65-F5344CB8AC3E}">
        <p14:creationId xmlns:p14="http://schemas.microsoft.com/office/powerpoint/2010/main" val="84854095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1)">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36762" y="448732"/>
            <a:ext cx="8534400" cy="1507067"/>
          </a:xfrm>
        </p:spPr>
        <p:txBody>
          <a:bodyPr>
            <a:normAutofit fontScale="90000"/>
          </a:bodyPr>
          <a:lstStyle/>
          <a:p>
            <a:pPr algn="ctr"/>
            <a:r>
              <a:rPr lang="ru-RU" b="1" dirty="0">
                <a:latin typeface="Times New Roman" panose="02020603050405020304" pitchFamily="18" charset="0"/>
                <a:ea typeface="Times New Roman" panose="02020603050405020304" pitchFamily="18" charset="0"/>
                <a:cs typeface="Times New Roman" panose="02020603050405020304" pitchFamily="18" charset="0"/>
              </a:rPr>
              <a:t>Индивидуальный мастер–файл на лекарственный препарат</a:t>
            </a:r>
            <a:br>
              <a:rPr lang="ru-RU" b="1" dirty="0">
                <a:latin typeface="Times New Roman" panose="02020603050405020304" pitchFamily="18" charset="0"/>
                <a:ea typeface="Times New Roman" panose="02020603050405020304" pitchFamily="18" charset="0"/>
                <a:cs typeface="Times New Roman" panose="02020603050405020304" pitchFamily="18" charset="0"/>
              </a:rPr>
            </a:br>
            <a:r>
              <a:rPr lang="ru-RU" b="1" dirty="0">
                <a:latin typeface="Times New Roman" panose="02020603050405020304" pitchFamily="18" charset="0"/>
                <a:ea typeface="Times New Roman" panose="02020603050405020304" pitchFamily="18" charset="0"/>
                <a:cs typeface="Times New Roman" panose="02020603050405020304" pitchFamily="18" charset="0"/>
              </a:rPr>
              <a:t>(</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drug</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master</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file</a:t>
            </a:r>
            <a:r>
              <a:rPr lang="ru-RU" b="1" dirty="0">
                <a:latin typeface="Times New Roman" panose="02020603050405020304" pitchFamily="18" charset="0"/>
                <a:ea typeface="Times New Roman" panose="02020603050405020304" pitchFamily="18"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Прямоугольник 2"/>
          <p:cNvSpPr/>
          <p:nvPr/>
        </p:nvSpPr>
        <p:spPr>
          <a:xfrm>
            <a:off x="304800" y="1575383"/>
            <a:ext cx="11107085" cy="3817455"/>
          </a:xfrm>
          <a:prstGeom prst="rect">
            <a:avLst/>
          </a:prstGeom>
        </p:spPr>
        <p:txBody>
          <a:bodyPr wrap="square">
            <a:spAutoFit/>
          </a:bodyPr>
          <a:lstStyle/>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В странах ЕС при представлении документации на рассмотрение для получения торговой лицензии файл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DMFs</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(индивидуальный мастер-файл на лекарственный препарат; файл ноу-хау на лекарственный препарат) должен быть оформлен в формате ОТД. В дальнейшем это послужит основанием для уменьшения числа требований, предъявляемых заявителю, так как не будет необходимости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измененять</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представляемую документацию на лекарственную субстанцию, предназначенную для использования в различных целях.</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Заявки на получение Сертификата соответствия монографиям Европейской Фармакопеи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Certificate</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of</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Suitability</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CoS</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также могут быть подготовлены с использованием формата ОТД. В настоящее время Европейское управление информации по качеству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European</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Data</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Quality</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Manadgement</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 EDQM, Страсбург) использует гибкие подходы при приеме документации, подготовленной в том или ином формате.</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8348380"/>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115</TotalTime>
  <Words>612</Words>
  <Application>Microsoft Office PowerPoint</Application>
  <PresentationFormat>Произвольный</PresentationFormat>
  <Paragraphs>70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Сектор</vt:lpstr>
      <vt:lpstr>Типы регистрационных досье и регуляторные процедуры регистрации (национальные, региональные и международные) лекарственных средств. Международная конференция по гармонизации (IСН). Руководства IСН. Общий технический документ. Региональные форматы досье.</vt:lpstr>
      <vt:lpstr>Процедура регистрации Лекарственных перпаратов  </vt:lpstr>
      <vt:lpstr>Этапы регистрации</vt:lpstr>
      <vt:lpstr>Международная конференция по гармонизации (IСН). </vt:lpstr>
      <vt:lpstr>Организационный комитет </vt:lpstr>
      <vt:lpstr>Типы руководств </vt:lpstr>
      <vt:lpstr>Общий технический документ </vt:lpstr>
      <vt:lpstr>СТРУКТУРА ОТД </vt:lpstr>
      <vt:lpstr>Индивидуальный мастер–файл на лекарственный препарат (drug master file) </vt:lpstr>
      <vt:lpstr>ВНЕДРЕНИЕ ОТД — ДОБРОВОЛЬНАЯ И ОБЯЗАТЕЛЬНАЯ ФАЗЫ </vt:lpstr>
      <vt:lpstr>Спасибо за внимание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Типы регистрационных досье и регуляторные процедуры регистрации (национальные, региональные и международные) лекарственных средств. Международная конференция по гармонизации (IСН). Руководства IСН. Общий технический документ. Региональные форматы досье.</dc:title>
  <dc:creator>Алёна В. Саматова</dc:creator>
  <cp:lastModifiedBy>User</cp:lastModifiedBy>
  <cp:revision>16</cp:revision>
  <dcterms:created xsi:type="dcterms:W3CDTF">2023-02-27T10:29:46Z</dcterms:created>
  <dcterms:modified xsi:type="dcterms:W3CDTF">2023-03-03T08:09:21Z</dcterms:modified>
</cp:coreProperties>
</file>