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6" r:id="rId49"/>
    <p:sldId id="307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</p:sldIdLst>
  <p:sldSz cx="10048875" cy="812165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96" d="100"/>
          <a:sy n="96" d="100"/>
        </p:scale>
        <p:origin x="-1746" y="-90"/>
      </p:cViewPr>
      <p:guideLst>
        <p:guide orient="horz" pos="2558"/>
        <p:guide pos="31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99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7" name="Прямоугольник 1048576"/>
          <p:cNvSpPr/>
          <p:nvPr/>
        </p:nvSpPr>
        <p:spPr>
          <a:xfrm>
            <a:off x="1280021" y="1756568"/>
            <a:ext cx="5708114" cy="3856697"/>
          </a:xfrm>
          <a:prstGeom prst="rect">
            <a:avLst/>
          </a:prstGeom>
          <a:solidFill>
            <a:srgbClr val="2801B9"/>
          </a:solidFill>
        </p:spPr>
        <p:txBody>
          <a:bodyPr lIns="0" tIns="0" rIns="0" bIns="0">
            <a:noAutofit/>
          </a:bodyPr>
          <a:lstStyle/>
          <a:p>
            <a:pPr indent="444500" algn="ctr"/>
            <a:r>
              <a:rPr lang="en-US" sz="5400" b="1" dirty="0" smtClean="0">
                <a:solidFill>
                  <a:srgbClr val="FF0000"/>
                </a:solidFill>
                <a:latin typeface="Times New Roman"/>
              </a:rPr>
              <a:t>Infection</a:t>
            </a:r>
          </a:p>
          <a:p>
            <a:pPr indent="444500" algn="ctr"/>
            <a:r>
              <a:rPr lang="en-US" sz="5400" b="1" dirty="0" smtClean="0">
                <a:solidFill>
                  <a:srgbClr val="FF0000"/>
                </a:solidFill>
                <a:latin typeface="Times New Roman"/>
              </a:rPr>
              <a:t>control in Dentistry</a:t>
            </a:r>
            <a:endParaRPr lang="en-US" sz="5400" b="1" dirty="0">
              <a:solidFill>
                <a:srgbClr val="FF0000"/>
              </a:solidFill>
              <a:latin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490" y="4420865"/>
            <a:ext cx="4593703" cy="344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Рисунок 20971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58" y="824752"/>
            <a:ext cx="546847" cy="618565"/>
          </a:xfrm>
          <a:prstGeom prst="rect">
            <a:avLst/>
          </a:prstGeom>
        </p:spPr>
      </p:pic>
      <p:pic>
        <p:nvPicPr>
          <p:cNvPr id="2097161" name="Рисунок 20971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447" y="824752"/>
            <a:ext cx="555811" cy="618565"/>
          </a:xfrm>
          <a:prstGeom prst="rect">
            <a:avLst/>
          </a:prstGeom>
        </p:spPr>
      </p:pic>
      <p:sp>
        <p:nvSpPr>
          <p:cNvPr id="1048598" name="Прямоугольник 1048597"/>
          <p:cNvSpPr/>
          <p:nvPr/>
        </p:nvSpPr>
        <p:spPr>
          <a:xfrm>
            <a:off x="1936376" y="1004047"/>
            <a:ext cx="5271247" cy="110265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en-US" sz="4000">
                <a:solidFill>
                  <a:srgbClr val="F1C82C"/>
                </a:solidFill>
                <a:latin typeface="Times New Roman"/>
              </a:rPr>
              <a:t>In case of exposition the risk for being infected</a:t>
            </a:r>
          </a:p>
        </p:txBody>
      </p:sp>
      <p:sp>
        <p:nvSpPr>
          <p:cNvPr id="1048599" name="Прямоугольник 1048598"/>
          <p:cNvSpPr/>
          <p:nvPr/>
        </p:nvSpPr>
        <p:spPr>
          <a:xfrm>
            <a:off x="779929" y="2411505"/>
            <a:ext cx="7404847" cy="3576918"/>
          </a:xfrm>
          <a:prstGeom prst="rect">
            <a:avLst/>
          </a:prstGeom>
          <a:solidFill>
            <a:srgbClr val="1901E7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23000"/>
              </a:lnSpc>
            </a:pPr>
            <a:r>
              <a:rPr lang="en-US" sz="2800">
                <a:solidFill>
                  <a:srgbClr val="FFFFFF"/>
                </a:solidFill>
                <a:latin typeface="Times New Roman"/>
              </a:rPr>
              <a:t>• Hep B in case of a non vaccinated person:</a:t>
            </a:r>
          </a:p>
          <a:p>
            <a:pPr indent="431800">
              <a:lnSpc>
                <a:spcPct val="123000"/>
              </a:lnSpc>
            </a:pPr>
            <a:r>
              <a:rPr lang="en-US" sz="2300">
                <a:solidFill>
                  <a:srgbClr val="C0AAF9"/>
                </a:solidFill>
                <a:latin typeface="Times New Roman"/>
              </a:rPr>
              <a:t>-</a:t>
            </a:r>
            <a:r>
              <a:rPr lang="en-US" sz="2300">
                <a:solidFill>
                  <a:srgbClr val="FFFFFF"/>
                </a:solidFill>
                <a:latin typeface="Times New Roman"/>
              </a:rPr>
              <a:t>Injuried by a sharp instrument: 6-30%</a:t>
            </a:r>
          </a:p>
          <a:p>
            <a:pPr indent="0">
              <a:lnSpc>
                <a:spcPct val="112000"/>
              </a:lnSpc>
              <a:spcAft>
                <a:spcPts val="280"/>
              </a:spcAft>
            </a:pPr>
            <a:r>
              <a:rPr lang="en-US" sz="2800">
                <a:solidFill>
                  <a:srgbClr val="FFFFFF"/>
                </a:solidFill>
                <a:latin typeface="Times New Roman"/>
              </a:rPr>
              <a:t>• Hep C:</a:t>
            </a:r>
          </a:p>
          <a:p>
            <a:pPr indent="431800">
              <a:spcAft>
                <a:spcPts val="490"/>
              </a:spcAft>
            </a:pPr>
            <a:r>
              <a:rPr lang="en-US" sz="2300">
                <a:solidFill>
                  <a:srgbClr val="FFFFFF"/>
                </a:solidFill>
                <a:latin typeface="Times New Roman"/>
              </a:rPr>
              <a:t>-Injuried by a sharp instrument: 1.8 %</a:t>
            </a:r>
          </a:p>
          <a:p>
            <a:pPr indent="431800">
              <a:spcAft>
                <a:spcPts val="490"/>
              </a:spcAft>
            </a:pPr>
            <a:r>
              <a:rPr lang="en-US" sz="2300">
                <a:solidFill>
                  <a:srgbClr val="FFFFFF"/>
                </a:solidFill>
                <a:latin typeface="Times New Roman"/>
              </a:rPr>
              <a:t>-Eye, nose, mouth, skin infection is estimated to be low</a:t>
            </a:r>
          </a:p>
          <a:p>
            <a:pPr indent="0">
              <a:lnSpc>
                <a:spcPct val="112000"/>
              </a:lnSpc>
              <a:spcAft>
                <a:spcPts val="280"/>
              </a:spcAft>
            </a:pPr>
            <a:r>
              <a:rPr lang="en-US" sz="2800">
                <a:solidFill>
                  <a:srgbClr val="FFFFFF"/>
                </a:solidFill>
                <a:latin typeface="Times New Roman"/>
              </a:rPr>
              <a:t>• HIV:</a:t>
            </a:r>
          </a:p>
          <a:p>
            <a:pPr indent="431800">
              <a:spcAft>
                <a:spcPts val="490"/>
              </a:spcAft>
            </a:pPr>
            <a:r>
              <a:rPr lang="en-US" sz="2300">
                <a:solidFill>
                  <a:srgbClr val="FFFFFF"/>
                </a:solidFill>
                <a:latin typeface="Times New Roman"/>
              </a:rPr>
              <a:t>-Injuried by a sharp instrument: 0.1%</a:t>
            </a:r>
          </a:p>
          <a:p>
            <a:pPr indent="431800"/>
            <a:r>
              <a:rPr lang="en-US" sz="2300">
                <a:solidFill>
                  <a:srgbClr val="FFFFFF"/>
                </a:solidFill>
                <a:latin typeface="Times New Roman"/>
              </a:rPr>
              <a:t>-Eye, nose, mouth, skin infection: 0-0.1%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Прямоугольник 1048599"/>
          <p:cNvSpPr/>
          <p:nvPr/>
        </p:nvSpPr>
        <p:spPr>
          <a:xfrm>
            <a:off x="2510117" y="573741"/>
            <a:ext cx="4347883" cy="537882"/>
          </a:xfrm>
          <a:prstGeom prst="rect">
            <a:avLst/>
          </a:prstGeom>
          <a:solidFill>
            <a:srgbClr val="1701EB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n-US" sz="4000" dirty="0" smtClean="0">
                <a:solidFill>
                  <a:srgbClr val="F1C82C"/>
                </a:solidFill>
                <a:latin typeface="Times New Roman"/>
              </a:rPr>
              <a:t>personal protection</a:t>
            </a:r>
            <a:endParaRPr lang="id" sz="4000" dirty="0">
              <a:solidFill>
                <a:srgbClr val="F1C82C"/>
              </a:solidFill>
              <a:latin typeface="Times New Roman"/>
            </a:endParaRPr>
          </a:p>
        </p:txBody>
      </p:sp>
      <p:sp>
        <p:nvSpPr>
          <p:cNvPr id="1048601" name="Прямоугольник 1048600"/>
          <p:cNvSpPr/>
          <p:nvPr/>
        </p:nvSpPr>
        <p:spPr>
          <a:xfrm>
            <a:off x="1981200" y="1918447"/>
            <a:ext cx="2572870" cy="2070847"/>
          </a:xfrm>
          <a:prstGeom prst="rect">
            <a:avLst/>
          </a:prstGeom>
          <a:solidFill>
            <a:srgbClr val="0C00F8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770"/>
              </a:spcAft>
            </a:pPr>
            <a:r>
              <a:rPr lang="en-US" sz="3000">
                <a:solidFill>
                  <a:srgbClr val="FFFFFF"/>
                </a:solidFill>
                <a:latin typeface="Times New Roman"/>
              </a:rPr>
              <a:t>1 .Immunisation</a:t>
            </a:r>
          </a:p>
          <a:p>
            <a:pPr indent="0">
              <a:spcAft>
                <a:spcPts val="770"/>
              </a:spcAft>
            </a:pPr>
            <a:r>
              <a:rPr lang="en-US" sz="3000">
                <a:solidFill>
                  <a:srgbClr val="FFFFFF"/>
                </a:solidFill>
                <a:latin typeface="Times New Roman"/>
              </a:rPr>
              <a:t>Hep </a:t>
            </a:r>
            <a:r>
              <a:rPr lang="id" sz="3000">
                <a:solidFill>
                  <a:srgbClr val="FFFFFF"/>
                </a:solidFill>
                <a:latin typeface="Times New Roman"/>
              </a:rPr>
              <a:t>B</a:t>
            </a:r>
          </a:p>
          <a:p>
            <a:pPr indent="0">
              <a:spcAft>
                <a:spcPts val="770"/>
              </a:spcAft>
            </a:pPr>
            <a:r>
              <a:rPr lang="en-US" sz="3000">
                <a:solidFill>
                  <a:srgbClr val="FFFFFF"/>
                </a:solidFill>
                <a:latin typeface="Times New Roman"/>
              </a:rPr>
              <a:t>Hep c?</a:t>
            </a:r>
          </a:p>
          <a:p>
            <a:pPr indent="0"/>
            <a:r>
              <a:rPr lang="en-US" sz="3000">
                <a:solidFill>
                  <a:srgbClr val="FFFFFF"/>
                </a:solidFill>
                <a:latin typeface="Times New Roman"/>
              </a:rPr>
              <a:t>HIV?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Рисунок 20971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58" y="824752"/>
            <a:ext cx="546847" cy="618565"/>
          </a:xfrm>
          <a:prstGeom prst="rect">
            <a:avLst/>
          </a:prstGeom>
        </p:spPr>
      </p:pic>
      <p:pic>
        <p:nvPicPr>
          <p:cNvPr id="2097163" name="Рисунок 20971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447" y="824752"/>
            <a:ext cx="555811" cy="618565"/>
          </a:xfrm>
          <a:prstGeom prst="rect">
            <a:avLst/>
          </a:prstGeom>
        </p:spPr>
      </p:pic>
      <p:sp>
        <p:nvSpPr>
          <p:cNvPr id="1048602" name="Прямоугольник 1048601"/>
          <p:cNvSpPr/>
          <p:nvPr/>
        </p:nvSpPr>
        <p:spPr>
          <a:xfrm>
            <a:off x="2402541" y="1290917"/>
            <a:ext cx="4347882" cy="53788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4000">
                <a:solidFill>
                  <a:srgbClr val="F1C82C"/>
                </a:solidFill>
                <a:latin typeface="Times New Roman"/>
              </a:rPr>
              <a:t>Personal protection</a:t>
            </a:r>
          </a:p>
        </p:txBody>
      </p:sp>
      <p:sp>
        <p:nvSpPr>
          <p:cNvPr id="1048603" name="Прямоугольник 1048602"/>
          <p:cNvSpPr/>
          <p:nvPr/>
        </p:nvSpPr>
        <p:spPr>
          <a:xfrm>
            <a:off x="779929" y="2043952"/>
            <a:ext cx="7288306" cy="3863789"/>
          </a:xfrm>
          <a:prstGeom prst="rect">
            <a:avLst/>
          </a:prstGeom>
          <a:solidFill>
            <a:srgbClr val="0C00F7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420"/>
              </a:spcAft>
            </a:pPr>
            <a:r>
              <a:rPr lang="en-US" sz="2800">
                <a:solidFill>
                  <a:srgbClr val="FFFFFF"/>
                </a:solidFill>
                <a:latin typeface="Times New Roman"/>
              </a:rPr>
              <a:t>• 2.Hand protection :</a:t>
            </a:r>
          </a:p>
          <a:p>
            <a:pPr marL="377871" indent="0">
              <a:lnSpc>
                <a:spcPct val="109000"/>
              </a:lnSpc>
              <a:spcAft>
                <a:spcPts val="420"/>
              </a:spcAft>
            </a:pPr>
            <a:r>
              <a:rPr lang="en-US" sz="2300">
                <a:solidFill>
                  <a:srgbClr val="FFFFFF"/>
                </a:solidFill>
                <a:latin typeface="Times New Roman"/>
              </a:rPr>
              <a:t>-jewellery and watches shouldn’t be worn</a:t>
            </a:r>
          </a:p>
          <a:p>
            <a:pPr marL="682671" indent="-304800">
              <a:lnSpc>
                <a:spcPct val="109000"/>
              </a:lnSpc>
              <a:spcAft>
                <a:spcPts val="420"/>
              </a:spcAft>
            </a:pPr>
            <a:r>
              <a:rPr lang="en-US" sz="2300">
                <a:solidFill>
                  <a:srgbClr val="FFFFFF"/>
                </a:solidFill>
                <a:latin typeface="Times New Roman"/>
              </a:rPr>
              <a:t>-hand washing should be performed carefully , using a skin disinfectant</a:t>
            </a:r>
          </a:p>
          <a:p>
            <a:pPr marL="682671" indent="-304800">
              <a:lnSpc>
                <a:spcPct val="109000"/>
              </a:lnSpc>
              <a:spcAft>
                <a:spcPts val="420"/>
              </a:spcAft>
            </a:pPr>
            <a:r>
              <a:rPr lang="en-US" sz="2300">
                <a:solidFill>
                  <a:srgbClr val="FFFFFF"/>
                </a:solidFill>
                <a:latin typeface="Times New Roman"/>
              </a:rPr>
              <a:t>-non-sterile gloves should be worn and changed after every patient</a:t>
            </a:r>
          </a:p>
          <a:p>
            <a:pPr indent="0">
              <a:spcAft>
                <a:spcPts val="420"/>
              </a:spcAft>
            </a:pPr>
            <a:r>
              <a:rPr lang="en-US" sz="2800">
                <a:solidFill>
                  <a:srgbClr val="FFFFFF"/>
                </a:solidFill>
                <a:latin typeface="Times New Roman"/>
              </a:rPr>
              <a:t>• 3.Eye protection and face masks</a:t>
            </a:r>
          </a:p>
          <a:p>
            <a:pPr marL="377871" indent="0">
              <a:lnSpc>
                <a:spcPct val="109000"/>
              </a:lnSpc>
              <a:spcAft>
                <a:spcPts val="420"/>
              </a:spcAft>
            </a:pPr>
            <a:r>
              <a:rPr lang="en-US" sz="2300">
                <a:solidFill>
                  <a:srgbClr val="FFFFFF"/>
                </a:solidFill>
                <a:latin typeface="Times New Roman"/>
              </a:rPr>
              <a:t>-protects against foreign bodies , aerosol, splatter</a:t>
            </a:r>
          </a:p>
          <a:p>
            <a:pPr indent="0"/>
            <a:r>
              <a:rPr lang="en-US" sz="2800">
                <a:solidFill>
                  <a:srgbClr val="FFFFFF"/>
                </a:solidFill>
                <a:latin typeface="Times New Roman"/>
              </a:rPr>
              <a:t>• 4.Surgery clothing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Рисунок 2097163"/>
          <p:cNvPicPr>
            <a:picLocks noChangeAspect="1"/>
          </p:cNvPicPr>
          <p:nvPr/>
        </p:nvPicPr>
        <p:blipFill rotWithShape="1">
          <a:blip r:embed="rId2"/>
          <a:srcRect b="9434"/>
          <a:stretch/>
        </p:blipFill>
        <p:spPr>
          <a:xfrm>
            <a:off x="559941" y="532433"/>
            <a:ext cx="9144000" cy="620201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9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Рисунок 20971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08494"/>
          </a:xfrm>
          <a:prstGeom prst="rect">
            <a:avLst/>
          </a:prstGeom>
        </p:spPr>
      </p:pic>
      <p:sp>
        <p:nvSpPr>
          <p:cNvPr id="1048604" name="Прямоугольник 1048603"/>
          <p:cNvSpPr/>
          <p:nvPr/>
        </p:nvSpPr>
        <p:spPr>
          <a:xfrm>
            <a:off x="34791" y="6149057"/>
            <a:ext cx="5181600" cy="421341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endParaRPr lang="en-US" sz="3200" dirty="0"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Рисунок 20971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8C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Рисунок 20971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82" y="0"/>
            <a:ext cx="4643718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7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Рисунок 20971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" y="0"/>
            <a:ext cx="9117106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Рисунок 2097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58" y="824752"/>
            <a:ext cx="546847" cy="618565"/>
          </a:xfrm>
          <a:prstGeom prst="rect">
            <a:avLst/>
          </a:prstGeom>
        </p:spPr>
      </p:pic>
      <p:pic>
        <p:nvPicPr>
          <p:cNvPr id="2097170" name="Рисунок 20971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447" y="824752"/>
            <a:ext cx="555811" cy="618565"/>
          </a:xfrm>
          <a:prstGeom prst="rect">
            <a:avLst/>
          </a:prstGeom>
        </p:spPr>
      </p:pic>
      <p:sp>
        <p:nvSpPr>
          <p:cNvPr id="1048606" name="Прямоугольник 1048605"/>
          <p:cNvSpPr/>
          <p:nvPr/>
        </p:nvSpPr>
        <p:spPr>
          <a:xfrm>
            <a:off x="2581835" y="1281952"/>
            <a:ext cx="3980329" cy="5468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4000">
                <a:solidFill>
                  <a:srgbClr val="F1C82C"/>
                </a:solidFill>
                <a:latin typeface="Times New Roman"/>
              </a:rPr>
              <a:t>Patient protection</a:t>
            </a:r>
          </a:p>
        </p:txBody>
      </p:sp>
      <p:sp>
        <p:nvSpPr>
          <p:cNvPr id="1048607" name="Прямоугольник 1048606"/>
          <p:cNvSpPr/>
          <p:nvPr/>
        </p:nvSpPr>
        <p:spPr>
          <a:xfrm>
            <a:off x="1792941" y="2877670"/>
            <a:ext cx="6239435" cy="1479177"/>
          </a:xfrm>
          <a:prstGeom prst="rect">
            <a:avLst/>
          </a:prstGeom>
          <a:solidFill>
            <a:srgbClr val="1B01E2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8000"/>
              </a:lnSpc>
              <a:spcAft>
                <a:spcPts val="630"/>
              </a:spcAft>
            </a:pPr>
            <a:r>
              <a:rPr lang="en-US" sz="3000">
                <a:solidFill>
                  <a:srgbClr val="FFFFFF"/>
                </a:solidFill>
                <a:latin typeface="Times New Roman"/>
              </a:rPr>
              <a:t>Disposable patient’s bib must be worn during rutine care</a:t>
            </a:r>
          </a:p>
          <a:p>
            <a:pPr indent="0">
              <a:lnSpc>
                <a:spcPct val="108000"/>
              </a:lnSpc>
            </a:pPr>
            <a:r>
              <a:rPr lang="en-US" sz="3000">
                <a:solidFill>
                  <a:srgbClr val="FFFFFF"/>
                </a:solidFill>
                <a:latin typeface="Times New Roman"/>
              </a:rPr>
              <a:t>Protective glasses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Рисунок 20971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58" y="824752"/>
            <a:ext cx="2420471" cy="618565"/>
          </a:xfrm>
          <a:prstGeom prst="rect">
            <a:avLst/>
          </a:prstGeom>
        </p:spPr>
      </p:pic>
      <p:pic>
        <p:nvPicPr>
          <p:cNvPr id="2097172" name="Рисунок 20971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435" y="824752"/>
            <a:ext cx="2330823" cy="618565"/>
          </a:xfrm>
          <a:prstGeom prst="rect">
            <a:avLst/>
          </a:prstGeom>
        </p:spPr>
      </p:pic>
      <p:sp>
        <p:nvSpPr>
          <p:cNvPr id="1048608" name="Прямоугольник 1048607"/>
          <p:cNvSpPr/>
          <p:nvPr/>
        </p:nvSpPr>
        <p:spPr>
          <a:xfrm>
            <a:off x="2895600" y="1281952"/>
            <a:ext cx="3361764" cy="5468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4000">
                <a:solidFill>
                  <a:srgbClr val="F1C82C"/>
                </a:solidFill>
                <a:latin typeface="Times New Roman"/>
              </a:rPr>
              <a:t>Surgery design</a:t>
            </a:r>
          </a:p>
        </p:txBody>
      </p:sp>
      <p:sp>
        <p:nvSpPr>
          <p:cNvPr id="1048609" name="Прямоугольник 1048608"/>
          <p:cNvSpPr/>
          <p:nvPr/>
        </p:nvSpPr>
        <p:spPr>
          <a:xfrm>
            <a:off x="779929" y="2429435"/>
            <a:ext cx="7494494" cy="3621741"/>
          </a:xfrm>
          <a:prstGeom prst="rect">
            <a:avLst/>
          </a:prstGeom>
          <a:solidFill>
            <a:srgbClr val="0B00F7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12000"/>
              </a:lnSpc>
              <a:spcAft>
                <a:spcPts val="420"/>
              </a:spcAft>
            </a:pPr>
            <a:r>
              <a:rPr lang="en-US" sz="3000">
                <a:solidFill>
                  <a:srgbClr val="FFFFFF"/>
                </a:solidFill>
                <a:latin typeface="Times New Roman"/>
              </a:rPr>
              <a:t>• Simple, uncluttered</a:t>
            </a:r>
          </a:p>
          <a:p>
            <a:pPr indent="0">
              <a:lnSpc>
                <a:spcPct val="112000"/>
              </a:lnSpc>
              <a:spcAft>
                <a:spcPts val="420"/>
              </a:spcAft>
            </a:pPr>
            <a:r>
              <a:rPr lang="en-US" sz="3000">
                <a:solidFill>
                  <a:srgbClr val="FFFFFF"/>
                </a:solidFill>
                <a:latin typeface="Times New Roman"/>
              </a:rPr>
              <a:t>• Well ventillated</a:t>
            </a:r>
          </a:p>
          <a:p>
            <a:pPr marL="280006" indent="-342900">
              <a:lnSpc>
                <a:spcPct val="113000"/>
              </a:lnSpc>
              <a:spcAft>
                <a:spcPts val="420"/>
              </a:spcAft>
            </a:pPr>
            <a:r>
              <a:rPr lang="en-US" sz="3000">
                <a:solidFill>
                  <a:srgbClr val="FFFFFF"/>
                </a:solidFill>
                <a:latin typeface="Times New Roman"/>
              </a:rPr>
              <a:t>• Floor covering should be impervious, nonslip and sleam free</a:t>
            </a:r>
          </a:p>
          <a:p>
            <a:pPr marL="280006" indent="-342900">
              <a:lnSpc>
                <a:spcPct val="111000"/>
              </a:lnSpc>
            </a:pPr>
            <a:r>
              <a:rPr lang="en-US" sz="3000">
                <a:solidFill>
                  <a:srgbClr val="FFFFFF"/>
                </a:solidFill>
                <a:latin typeface="Times New Roman"/>
              </a:rPr>
              <a:t>• Junctions of the floor and the wall and of the working surfaces and the wall should be coved to aid cleaning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Прямоугольник 1048577"/>
          <p:cNvSpPr/>
          <p:nvPr/>
        </p:nvSpPr>
        <p:spPr>
          <a:xfrm>
            <a:off x="672352" y="1057835"/>
            <a:ext cx="6436659" cy="878541"/>
          </a:xfrm>
          <a:prstGeom prst="rect">
            <a:avLst/>
          </a:prstGeom>
          <a:solidFill>
            <a:srgbClr val="0C01F6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280"/>
              </a:spcAft>
            </a:pPr>
            <a:r>
              <a:rPr lang="en-US" sz="3000">
                <a:solidFill>
                  <a:srgbClr val="FFFFFF"/>
                </a:solidFill>
                <a:latin typeface="Times New Roman"/>
              </a:rPr>
              <a:t>• The passage of infection from one</a:t>
            </a:r>
          </a:p>
          <a:p>
            <a:pPr indent="355600"/>
            <a:r>
              <a:rPr lang="en-US" sz="3000">
                <a:solidFill>
                  <a:srgbClr val="FFFFFF"/>
                </a:solidFill>
                <a:latin typeface="Times New Roman"/>
              </a:rPr>
              <a:t>individual to an other in a health care</a:t>
            </a:r>
          </a:p>
        </p:txBody>
      </p:sp>
      <p:sp>
        <p:nvSpPr>
          <p:cNvPr id="1048579" name="Прямоугольник 1048578"/>
          <p:cNvSpPr/>
          <p:nvPr/>
        </p:nvSpPr>
        <p:spPr>
          <a:xfrm>
            <a:off x="1039905" y="2106705"/>
            <a:ext cx="2160495" cy="322730"/>
          </a:xfrm>
          <a:prstGeom prst="rect">
            <a:avLst/>
          </a:prstGeom>
          <a:solidFill>
            <a:srgbClr val="0C01F6"/>
          </a:solidFill>
        </p:spPr>
        <p:txBody>
          <a:bodyPr wrap="none" lIns="0" tIns="0" rIns="0" bIns="0">
            <a:noAutofit/>
          </a:bodyPr>
          <a:lstStyle/>
          <a:p>
            <a:pPr indent="355600"/>
            <a:r>
              <a:rPr lang="en-US" sz="3000">
                <a:solidFill>
                  <a:srgbClr val="FFFFFF"/>
                </a:solidFill>
                <a:latin typeface="Times New Roman"/>
              </a:rPr>
              <a:t>environment:</a:t>
            </a:r>
          </a:p>
        </p:txBody>
      </p:sp>
      <p:sp>
        <p:nvSpPr>
          <p:cNvPr id="1048580" name="Прямоугольник 1048579"/>
          <p:cNvSpPr/>
          <p:nvPr/>
        </p:nvSpPr>
        <p:spPr>
          <a:xfrm>
            <a:off x="1129552" y="2671482"/>
            <a:ext cx="7082118" cy="3352800"/>
          </a:xfrm>
          <a:prstGeom prst="rect">
            <a:avLst/>
          </a:prstGeom>
          <a:solidFill>
            <a:srgbClr val="1A01E6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25000"/>
              </a:lnSpc>
            </a:pPr>
            <a:r>
              <a:rPr lang="en-US" sz="2800">
                <a:solidFill>
                  <a:srgbClr val="FFFFFF"/>
                </a:solidFill>
                <a:latin typeface="Times New Roman"/>
              </a:rPr>
              <a:t>-direct contact with blood or saliva -indirect contact</a:t>
            </a:r>
          </a:p>
          <a:p>
            <a:pPr marL="649800" indent="-215900">
              <a:lnSpc>
                <a:spcPct val="112000"/>
              </a:lnSpc>
              <a:spcAft>
                <a:spcPts val="280"/>
              </a:spcAft>
            </a:pPr>
            <a:r>
              <a:rPr lang="en-US" sz="2300">
                <a:solidFill>
                  <a:srgbClr val="FFFFFF"/>
                </a:solidFill>
                <a:latin typeface="Times New Roman"/>
              </a:rPr>
              <a:t>• 1 injection or inoculation via sharp instruments or an open wound</a:t>
            </a:r>
          </a:p>
          <a:p>
            <a:pPr marL="649800" indent="-215900">
              <a:lnSpc>
                <a:spcPct val="107000"/>
              </a:lnSpc>
              <a:spcAft>
                <a:spcPts val="490"/>
              </a:spcAft>
            </a:pPr>
            <a:r>
              <a:rPr lang="en-US" sz="2300">
                <a:solidFill>
                  <a:srgbClr val="FFFFFF"/>
                </a:solidFill>
                <a:latin typeface="Times New Roman"/>
              </a:rPr>
              <a:t>• on fingers - patient to patient,via intermediate surfaces: clothing , chair controls , records</a:t>
            </a:r>
          </a:p>
          <a:p>
            <a:pPr marL="433900" indent="0">
              <a:lnSpc>
                <a:spcPct val="109000"/>
              </a:lnSpc>
              <a:spcAft>
                <a:spcPts val="280"/>
              </a:spcAft>
            </a:pPr>
            <a:r>
              <a:rPr lang="en-US" sz="2300">
                <a:solidFill>
                  <a:srgbClr val="FFFFFF"/>
                </a:solidFill>
                <a:latin typeface="Times New Roman"/>
              </a:rPr>
              <a:t>• contaminated instruments</a:t>
            </a:r>
          </a:p>
          <a:p>
            <a:pPr marL="433900" indent="0">
              <a:lnSpc>
                <a:spcPct val="109000"/>
              </a:lnSpc>
            </a:pPr>
            <a:r>
              <a:rPr lang="en-US" sz="2300">
                <a:solidFill>
                  <a:srgbClr val="FFFFFF"/>
                </a:solidFill>
                <a:latin typeface="Times New Roman"/>
              </a:rPr>
              <a:t>• aerosol, spray , splutter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Рисунок 20971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58" y="824752"/>
            <a:ext cx="1667436" cy="618565"/>
          </a:xfrm>
          <a:prstGeom prst="rect">
            <a:avLst/>
          </a:prstGeom>
        </p:spPr>
      </p:pic>
      <p:pic>
        <p:nvPicPr>
          <p:cNvPr id="2097174" name="Рисунок 20971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576" y="824752"/>
            <a:ext cx="1604682" cy="618565"/>
          </a:xfrm>
          <a:prstGeom prst="rect">
            <a:avLst/>
          </a:prstGeom>
        </p:spPr>
      </p:pic>
      <p:sp>
        <p:nvSpPr>
          <p:cNvPr id="1048610" name="Прямоугольник 1048609"/>
          <p:cNvSpPr/>
          <p:nvPr/>
        </p:nvSpPr>
        <p:spPr>
          <a:xfrm>
            <a:off x="2142564" y="1281952"/>
            <a:ext cx="4840941" cy="5468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4000">
                <a:solidFill>
                  <a:srgbClr val="F1C82C"/>
                </a:solidFill>
                <a:latin typeface="Times New Roman"/>
              </a:rPr>
              <a:t>Three Hygiene Zones</a:t>
            </a:r>
          </a:p>
        </p:txBody>
      </p:sp>
      <p:sp>
        <p:nvSpPr>
          <p:cNvPr id="1048611" name="Прямоугольник 1048610"/>
          <p:cNvSpPr/>
          <p:nvPr/>
        </p:nvSpPr>
        <p:spPr>
          <a:xfrm>
            <a:off x="779929" y="2339788"/>
            <a:ext cx="7368988" cy="2940423"/>
          </a:xfrm>
          <a:prstGeom prst="rect">
            <a:avLst/>
          </a:prstGeom>
          <a:solidFill>
            <a:srgbClr val="0C00F7"/>
          </a:solidFill>
        </p:spPr>
        <p:txBody>
          <a:bodyPr lIns="0" tIns="0" rIns="0" bIns="0">
            <a:noAutofit/>
          </a:bodyPr>
          <a:lstStyle/>
          <a:p>
            <a:pPr indent="431800">
              <a:spcAft>
                <a:spcPts val="490"/>
              </a:spcAft>
            </a:pPr>
            <a:r>
              <a:rPr lang="en-US" sz="2800">
                <a:solidFill>
                  <a:srgbClr val="FFFFFF"/>
                </a:solidFill>
                <a:latin typeface="Times New Roman"/>
              </a:rPr>
              <a:t>-Treatment zone</a:t>
            </a:r>
          </a:p>
          <a:p>
            <a:pPr indent="431800">
              <a:spcAft>
                <a:spcPts val="490"/>
              </a:spcAft>
            </a:pPr>
            <a:r>
              <a:rPr lang="en-US" sz="2800">
                <a:solidFill>
                  <a:srgbClr val="FFFFFF"/>
                </a:solidFill>
                <a:latin typeface="Times New Roman"/>
              </a:rPr>
              <a:t>-Outer treatment zone</a:t>
            </a:r>
          </a:p>
          <a:p>
            <a:pPr indent="431800">
              <a:spcAft>
                <a:spcPts val="700"/>
              </a:spcAft>
            </a:pPr>
            <a:r>
              <a:rPr lang="en-US" sz="2800">
                <a:solidFill>
                  <a:srgbClr val="FFFFFF"/>
                </a:solidFill>
                <a:latin typeface="Times New Roman"/>
              </a:rPr>
              <a:t>-Remainder of the room</a:t>
            </a:r>
          </a:p>
          <a:p>
            <a:pPr marL="276271" indent="-330200">
              <a:lnSpc>
                <a:spcPct val="112000"/>
              </a:lnSpc>
            </a:pPr>
            <a:r>
              <a:rPr lang="en-US" sz="3000">
                <a:solidFill>
                  <a:srgbClr val="FFFFFF"/>
                </a:solidFill>
                <a:latin typeface="Times New Roman"/>
              </a:rPr>
              <a:t>• Contaminated items should not be returned to the clean areas, than on a waste tray or holding solution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9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13" y="172393"/>
            <a:ext cx="7362751" cy="736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Прямоугольник 1048612"/>
          <p:cNvSpPr/>
          <p:nvPr/>
        </p:nvSpPr>
        <p:spPr>
          <a:xfrm>
            <a:off x="2985247" y="779929"/>
            <a:ext cx="3478305" cy="394447"/>
          </a:xfrm>
          <a:prstGeom prst="rect">
            <a:avLst/>
          </a:prstGeom>
          <a:solidFill>
            <a:srgbClr val="2102D4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4000">
                <a:solidFill>
                  <a:srgbClr val="F1C82C"/>
                </a:solidFill>
                <a:latin typeface="Times New Roman"/>
              </a:rPr>
              <a:t>Treatment zone</a:t>
            </a:r>
          </a:p>
        </p:txBody>
      </p:sp>
      <p:sp>
        <p:nvSpPr>
          <p:cNvPr id="1048614" name="Прямоугольник 1048613"/>
          <p:cNvSpPr/>
          <p:nvPr/>
        </p:nvSpPr>
        <p:spPr>
          <a:xfrm>
            <a:off x="8014447" y="833717"/>
            <a:ext cx="573741" cy="627530"/>
          </a:xfrm>
          <a:prstGeom prst="rect">
            <a:avLst/>
          </a:prstGeom>
          <a:solidFill>
            <a:srgbClr val="0B01F7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en-US" sz="10400" dirty="0">
                <a:solidFill>
                  <a:srgbClr val="8190F0"/>
                </a:solidFill>
                <a:latin typeface="Times New Roman"/>
              </a:rPr>
              <a:t>e</a:t>
            </a:r>
          </a:p>
        </p:txBody>
      </p:sp>
      <p:sp>
        <p:nvSpPr>
          <p:cNvPr id="1048615" name="Прямоугольник 1048614"/>
          <p:cNvSpPr/>
          <p:nvPr/>
        </p:nvSpPr>
        <p:spPr>
          <a:xfrm>
            <a:off x="1264023" y="1757082"/>
            <a:ext cx="7324165" cy="4455459"/>
          </a:xfrm>
          <a:prstGeom prst="rect">
            <a:avLst/>
          </a:prstGeom>
          <a:solidFill>
            <a:srgbClr val="0B01F7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13000"/>
              </a:lnSpc>
              <a:spcAft>
                <a:spcPts val="210"/>
              </a:spcAft>
            </a:pPr>
            <a:r>
              <a:rPr lang="en-US" sz="3000">
                <a:solidFill>
                  <a:srgbClr val="FFFFFF"/>
                </a:solidFill>
                <a:latin typeface="Times New Roman"/>
              </a:rPr>
              <a:t>The highest level of hygiene must be applied</a:t>
            </a:r>
          </a:p>
          <a:p>
            <a:pPr indent="0">
              <a:lnSpc>
                <a:spcPct val="125000"/>
              </a:lnSpc>
              <a:spcAft>
                <a:spcPts val="210"/>
              </a:spcAft>
            </a:pPr>
            <a:r>
              <a:rPr lang="en-US" sz="2800">
                <a:solidFill>
                  <a:srgbClr val="C0AAF9"/>
                </a:solidFill>
                <a:latin typeface="Times New Roman"/>
              </a:rPr>
              <a:t>-</a:t>
            </a:r>
            <a:r>
              <a:rPr lang="en-US" sz="2800">
                <a:solidFill>
                  <a:srgbClr val="FFFFFF"/>
                </a:solidFill>
                <a:latin typeface="Times New Roman"/>
              </a:rPr>
              <a:t>where instruments and materials are placed -bracket table and mobile cart -surrounding worktop</a:t>
            </a:r>
          </a:p>
          <a:p>
            <a:pPr indent="0">
              <a:lnSpc>
                <a:spcPct val="113000"/>
              </a:lnSpc>
              <a:spcAft>
                <a:spcPts val="420"/>
              </a:spcAft>
            </a:pPr>
            <a:r>
              <a:rPr lang="en-US" sz="3000">
                <a:solidFill>
                  <a:srgbClr val="FFFFFF"/>
                </a:solidFill>
                <a:latin typeface="Times New Roman"/>
              </a:rPr>
              <a:t>Unused materials and instruments out of this zone , covered</a:t>
            </a:r>
          </a:p>
          <a:p>
            <a:pPr indent="0">
              <a:lnSpc>
                <a:spcPct val="111000"/>
              </a:lnSpc>
            </a:pPr>
            <a:r>
              <a:rPr lang="en-US" sz="3000">
                <a:solidFill>
                  <a:srgbClr val="FFFFFF"/>
                </a:solidFill>
                <a:latin typeface="Times New Roman"/>
              </a:rPr>
              <a:t>Used materials stored here until the patient is dismissed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0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Рисунок 2097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882" y="1156447"/>
            <a:ext cx="6580094" cy="4186517"/>
          </a:xfrm>
          <a:prstGeom prst="rect">
            <a:avLst/>
          </a:prstGeom>
        </p:spPr>
      </p:pic>
      <p:sp>
        <p:nvSpPr>
          <p:cNvPr id="1048616" name="Прямоугольник 1048615"/>
          <p:cNvSpPr/>
          <p:nvPr/>
        </p:nvSpPr>
        <p:spPr>
          <a:xfrm>
            <a:off x="1264023" y="5423647"/>
            <a:ext cx="5602941" cy="3585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endParaRPr lang="en-US" sz="2400" dirty="0"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0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Прямоугольник 1048616"/>
          <p:cNvSpPr/>
          <p:nvPr/>
        </p:nvSpPr>
        <p:spPr>
          <a:xfrm>
            <a:off x="2366682" y="851647"/>
            <a:ext cx="4715435" cy="403411"/>
          </a:xfrm>
          <a:prstGeom prst="rect">
            <a:avLst/>
          </a:prstGeom>
          <a:solidFill>
            <a:srgbClr val="1803E4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4000">
                <a:solidFill>
                  <a:srgbClr val="F1C82C"/>
                </a:solidFill>
                <a:latin typeface="Times New Roman"/>
              </a:rPr>
              <a:t>Outer treatment zone</a:t>
            </a:r>
          </a:p>
        </p:txBody>
      </p:sp>
      <p:sp>
        <p:nvSpPr>
          <p:cNvPr id="1048618" name="Прямоугольник 1048617"/>
          <p:cNvSpPr/>
          <p:nvPr/>
        </p:nvSpPr>
        <p:spPr>
          <a:xfrm>
            <a:off x="1183341" y="1586752"/>
            <a:ext cx="6768353" cy="4912659"/>
          </a:xfrm>
          <a:prstGeom prst="rect">
            <a:avLst/>
          </a:prstGeom>
          <a:solidFill>
            <a:srgbClr val="1201F1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18000"/>
              </a:lnSpc>
              <a:spcAft>
                <a:spcPts val="140"/>
              </a:spcAft>
            </a:pPr>
            <a:r>
              <a:rPr lang="en-US" sz="3000">
                <a:solidFill>
                  <a:srgbClr val="FFFFFF"/>
                </a:solidFill>
                <a:latin typeface="Times New Roman"/>
              </a:rPr>
              <a:t>Commonly used items,treated with high level of disinfectant between each patient </a:t>
            </a:r>
            <a:r>
              <a:rPr lang="en-US" sz="2800">
                <a:solidFill>
                  <a:srgbClr val="FFFFFF"/>
                </a:solidFill>
                <a:latin typeface="Times New Roman"/>
              </a:rPr>
              <a:t>-handpiece housing</a:t>
            </a:r>
          </a:p>
          <a:p>
            <a:pPr indent="101600">
              <a:lnSpc>
                <a:spcPct val="127000"/>
              </a:lnSpc>
            </a:pPr>
            <a:r>
              <a:rPr lang="en-US" sz="2800">
                <a:solidFill>
                  <a:srgbClr val="FFFFFF"/>
                </a:solidFill>
                <a:latin typeface="Times New Roman"/>
              </a:rPr>
              <a:t>-triple syringe</a:t>
            </a:r>
          </a:p>
          <a:p>
            <a:pPr indent="101600">
              <a:lnSpc>
                <a:spcPct val="127000"/>
              </a:lnSpc>
            </a:pPr>
            <a:r>
              <a:rPr lang="en-US" sz="2800">
                <a:solidFill>
                  <a:srgbClr val="FFFFFF"/>
                </a:solidFill>
                <a:latin typeface="Times New Roman"/>
              </a:rPr>
              <a:t>-X-ray machine</a:t>
            </a:r>
          </a:p>
          <a:p>
            <a:pPr indent="101600">
              <a:lnSpc>
                <a:spcPct val="127000"/>
              </a:lnSpc>
            </a:pPr>
            <a:r>
              <a:rPr lang="en-US" sz="2800">
                <a:solidFill>
                  <a:srgbClr val="C0AAF9"/>
                </a:solidFill>
                <a:latin typeface="Times New Roman"/>
              </a:rPr>
              <a:t>-</a:t>
            </a:r>
            <a:r>
              <a:rPr lang="en-US" sz="2800">
                <a:solidFill>
                  <a:srgbClr val="FFFFFF"/>
                </a:solidFill>
                <a:latin typeface="Times New Roman"/>
              </a:rPr>
              <a:t>operating light</a:t>
            </a:r>
          </a:p>
          <a:p>
            <a:pPr indent="101600">
              <a:lnSpc>
                <a:spcPct val="127000"/>
              </a:lnSpc>
            </a:pPr>
            <a:r>
              <a:rPr lang="en-US" sz="2800">
                <a:solidFill>
                  <a:srgbClr val="FFFFFF"/>
                </a:solidFill>
                <a:latin typeface="Times New Roman"/>
              </a:rPr>
              <a:t>-suction hoses</a:t>
            </a:r>
          </a:p>
          <a:p>
            <a:pPr indent="101600">
              <a:lnSpc>
                <a:spcPct val="127000"/>
              </a:lnSpc>
            </a:pPr>
            <a:r>
              <a:rPr lang="en-US" sz="2800">
                <a:solidFill>
                  <a:srgbClr val="FFFFFF"/>
                </a:solidFill>
                <a:latin typeface="Times New Roman"/>
              </a:rPr>
              <a:t>-spittoon</a:t>
            </a:r>
          </a:p>
          <a:p>
            <a:pPr marL="38706" indent="12700">
              <a:lnSpc>
                <a:spcPct val="127000"/>
              </a:lnSpc>
            </a:pPr>
            <a:r>
              <a:rPr lang="en-US" sz="2800">
                <a:solidFill>
                  <a:srgbClr val="FFFFFF"/>
                </a:solidFill>
                <a:latin typeface="Times New Roman"/>
              </a:rPr>
              <a:t>-buttons of the chair , taps,sink -materials and containers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B3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Рисунок 20971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" y="17929"/>
            <a:ext cx="5728447" cy="6840071"/>
          </a:xfrm>
          <a:prstGeom prst="rect">
            <a:avLst/>
          </a:prstGeom>
        </p:spPr>
      </p:pic>
      <p:pic>
        <p:nvPicPr>
          <p:cNvPr id="2097181" name="Рисунок 20971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305" y="385482"/>
            <a:ext cx="3379695" cy="6445623"/>
          </a:xfrm>
          <a:prstGeom prst="rect">
            <a:avLst/>
          </a:prstGeom>
        </p:spPr>
      </p:pic>
      <p:sp>
        <p:nvSpPr>
          <p:cNvPr id="1048619" name="Прямоугольник 1048618"/>
          <p:cNvSpPr/>
          <p:nvPr/>
        </p:nvSpPr>
        <p:spPr>
          <a:xfrm>
            <a:off x="8247529" y="80682"/>
            <a:ext cx="107576" cy="32272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3000" i="1">
                <a:solidFill>
                  <a:srgbClr val="806F13"/>
                </a:solidFill>
                <a:latin typeface="Arial"/>
              </a:rPr>
              <a:t>I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0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Рисунок 20971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352" y="385482"/>
            <a:ext cx="3173506" cy="6033247"/>
          </a:xfrm>
          <a:prstGeom prst="rect">
            <a:avLst/>
          </a:prstGeom>
        </p:spPr>
      </p:pic>
      <p:pic>
        <p:nvPicPr>
          <p:cNvPr id="2097183" name="Рисунок 20971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493" y="0"/>
            <a:ext cx="4536142" cy="6858000"/>
          </a:xfrm>
          <a:prstGeom prst="rect">
            <a:avLst/>
          </a:prstGeom>
        </p:spPr>
      </p:pic>
      <p:pic>
        <p:nvPicPr>
          <p:cNvPr id="2097184" name="Рисунок 20971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635" y="2985247"/>
            <a:ext cx="762000" cy="1443317"/>
          </a:xfrm>
          <a:prstGeom prst="rect">
            <a:avLst/>
          </a:prstGeom>
        </p:spPr>
      </p:pic>
      <p:pic>
        <p:nvPicPr>
          <p:cNvPr id="2097185" name="Рисунок 20971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458" y="5074023"/>
            <a:ext cx="1524000" cy="130884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Рисунок 20971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Рисунок 20971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71529" cy="771861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Рисунок 20971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56376" cy="74227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Прямоугольник 1048580"/>
          <p:cNvSpPr/>
          <p:nvPr/>
        </p:nvSpPr>
        <p:spPr>
          <a:xfrm>
            <a:off x="2277035" y="1281952"/>
            <a:ext cx="4598894" cy="5468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n-US" sz="4000">
                <a:solidFill>
                  <a:srgbClr val="F1C82C"/>
                </a:solidFill>
                <a:latin typeface="Times New Roman"/>
              </a:rPr>
              <a:t>Severity of infection</a:t>
            </a:r>
          </a:p>
        </p:txBody>
      </p:sp>
      <p:sp>
        <p:nvSpPr>
          <p:cNvPr id="1048582" name="Прямоугольник 1048581"/>
          <p:cNvSpPr/>
          <p:nvPr/>
        </p:nvSpPr>
        <p:spPr>
          <a:xfrm>
            <a:off x="1129552" y="2429435"/>
            <a:ext cx="6472518" cy="1936376"/>
          </a:xfrm>
          <a:prstGeom prst="rect">
            <a:avLst/>
          </a:prstGeom>
          <a:solidFill>
            <a:srgbClr val="0C00F8"/>
          </a:solidFill>
        </p:spPr>
        <p:txBody>
          <a:bodyPr lIns="0" tIns="0" rIns="0" bIns="0">
            <a:noAutofit/>
          </a:bodyPr>
          <a:lstStyle/>
          <a:p>
            <a:pPr indent="419100">
              <a:spcAft>
                <a:spcPts val="490"/>
              </a:spcAft>
            </a:pPr>
            <a:r>
              <a:rPr lang="en-US" sz="3000" dirty="0">
                <a:solidFill>
                  <a:srgbClr val="FFFFFF"/>
                </a:solidFill>
                <a:latin typeface="Times New Roman"/>
              </a:rPr>
              <a:t>Depends on</a:t>
            </a:r>
          </a:p>
          <a:p>
            <a:pPr indent="419100">
              <a:spcAft>
                <a:spcPts val="490"/>
              </a:spcAft>
            </a:pPr>
            <a:r>
              <a:rPr lang="en-US" sz="2800" dirty="0">
                <a:solidFill>
                  <a:srgbClr val="C0AAF9"/>
                </a:solidFill>
                <a:latin typeface="Times New Roman"/>
              </a:rPr>
              <a:t>-</a:t>
            </a:r>
            <a:r>
              <a:rPr lang="en-US" sz="2800" dirty="0">
                <a:solidFill>
                  <a:srgbClr val="FFFFFF"/>
                </a:solidFill>
                <a:latin typeface="Times New Roman"/>
              </a:rPr>
              <a:t>The </a:t>
            </a:r>
            <a:r>
              <a:rPr lang="en-US" sz="2800" dirty="0" err="1">
                <a:solidFill>
                  <a:srgbClr val="FFFFFF"/>
                </a:solidFill>
                <a:latin typeface="Times New Roman"/>
              </a:rPr>
              <a:t>agressiveness</a:t>
            </a:r>
            <a:endParaRPr lang="en-US" sz="2800" dirty="0">
              <a:solidFill>
                <a:srgbClr val="FFFFFF"/>
              </a:solidFill>
              <a:latin typeface="Times New Roman"/>
            </a:endParaRPr>
          </a:p>
          <a:p>
            <a:pPr indent="419100">
              <a:spcAft>
                <a:spcPts val="490"/>
              </a:spcAft>
            </a:pPr>
            <a:r>
              <a:rPr lang="en-US" sz="2800" dirty="0">
                <a:solidFill>
                  <a:srgbClr val="9F93CA"/>
                </a:solidFill>
                <a:latin typeface="Times New Roman"/>
              </a:rPr>
              <a:t>-</a:t>
            </a:r>
            <a:r>
              <a:rPr lang="en-US" sz="2800" dirty="0">
                <a:solidFill>
                  <a:srgbClr val="FFFFFF"/>
                </a:solidFill>
                <a:latin typeface="Times New Roman"/>
              </a:rPr>
              <a:t>The number</a:t>
            </a:r>
          </a:p>
          <a:p>
            <a:pPr indent="419100"/>
            <a:r>
              <a:rPr lang="en-US" sz="2800" dirty="0">
                <a:solidFill>
                  <a:srgbClr val="C0AAF9"/>
                </a:solidFill>
                <a:latin typeface="Times New Roman"/>
              </a:rPr>
              <a:t>-</a:t>
            </a:r>
            <a:r>
              <a:rPr lang="en-US" sz="2800" dirty="0">
                <a:solidFill>
                  <a:srgbClr val="FFFFFF"/>
                </a:solidFill>
                <a:latin typeface="Times New Roman"/>
              </a:rPr>
              <a:t>The multiplication and resistance </a:t>
            </a:r>
            <a:r>
              <a:rPr lang="en-US" sz="2800" dirty="0" smtClean="0">
                <a:solidFill>
                  <a:srgbClr val="FFFFFF"/>
                </a:solidFill>
                <a:latin typeface="Times New Roman"/>
              </a:rPr>
              <a:t>capacity</a:t>
            </a:r>
            <a:r>
              <a:rPr lang="ru-RU" sz="2800" dirty="0" smtClean="0">
                <a:solidFill>
                  <a:srgbClr val="FFFFFF"/>
                </a:solidFill>
                <a:latin typeface="Times New Roman"/>
              </a:rPr>
              <a:t> </a:t>
            </a:r>
            <a:endParaRPr lang="en-US" sz="2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48583" name="Прямоугольник 1048582"/>
          <p:cNvSpPr/>
          <p:nvPr/>
        </p:nvSpPr>
        <p:spPr>
          <a:xfrm>
            <a:off x="3505200" y="5038164"/>
            <a:ext cx="3209364" cy="358588"/>
          </a:xfrm>
          <a:prstGeom prst="rect">
            <a:avLst/>
          </a:prstGeom>
          <a:solidFill>
            <a:srgbClr val="2D0286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800">
                <a:solidFill>
                  <a:srgbClr val="FFFFFF"/>
                </a:solidFill>
                <a:latin typeface="Times New Roman"/>
              </a:rPr>
              <a:t>of the microorganisms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Рисунок 20971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95011" cy="718969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Прямоугольник 1048619"/>
          <p:cNvSpPr/>
          <p:nvPr/>
        </p:nvSpPr>
        <p:spPr>
          <a:xfrm>
            <a:off x="1963270" y="1290917"/>
            <a:ext cx="5226424" cy="421341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n-US" sz="4000" dirty="0">
                <a:solidFill>
                  <a:srgbClr val="F1C82C"/>
                </a:solidFill>
                <a:latin typeface="Times New Roman"/>
              </a:rPr>
              <a:t>Remainder of the room</a:t>
            </a:r>
          </a:p>
        </p:txBody>
      </p:sp>
      <p:sp>
        <p:nvSpPr>
          <p:cNvPr id="1048621" name="Прямоугольник 1048620"/>
          <p:cNvSpPr/>
          <p:nvPr/>
        </p:nvSpPr>
        <p:spPr>
          <a:xfrm>
            <a:off x="1120588" y="2429435"/>
            <a:ext cx="7207623" cy="1846729"/>
          </a:xfrm>
          <a:prstGeom prst="rect">
            <a:avLst/>
          </a:prstGeom>
          <a:solidFill>
            <a:srgbClr val="0C00F8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490"/>
              </a:spcAft>
            </a:pPr>
            <a:r>
              <a:rPr lang="en-US" sz="3000">
                <a:solidFill>
                  <a:srgbClr val="FFFFFF"/>
                </a:solidFill>
                <a:latin typeface="Times New Roman"/>
              </a:rPr>
              <a:t>Non-critical areas of surgery</a:t>
            </a:r>
          </a:p>
          <a:p>
            <a:pPr indent="0">
              <a:spcAft>
                <a:spcPts val="490"/>
              </a:spcAft>
            </a:pPr>
            <a:r>
              <a:rPr lang="en-US" sz="2800">
                <a:solidFill>
                  <a:srgbClr val="C0AAF9"/>
                </a:solidFill>
                <a:latin typeface="Times New Roman"/>
              </a:rPr>
              <a:t>-</a:t>
            </a:r>
            <a:r>
              <a:rPr lang="en-US" sz="2800">
                <a:solidFill>
                  <a:srgbClr val="FFFFFF"/>
                </a:solidFill>
                <a:latin typeface="Times New Roman"/>
              </a:rPr>
              <a:t>items for individual treatment procedures,</a:t>
            </a:r>
          </a:p>
          <a:p>
            <a:pPr marL="342012" indent="-342900"/>
            <a:r>
              <a:rPr lang="en-US" sz="2800">
                <a:solidFill>
                  <a:srgbClr val="FFFFFF"/>
                </a:solidFill>
                <a:latin typeface="Times New Roman"/>
              </a:rPr>
              <a:t>-instruments and materials should be confined to trays or covered areas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A2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0" name="Рисунок 20971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8622" name="Прямоугольник 1048621"/>
          <p:cNvSpPr/>
          <p:nvPr/>
        </p:nvSpPr>
        <p:spPr>
          <a:xfrm>
            <a:off x="9009529" y="5916705"/>
            <a:ext cx="134471" cy="125506"/>
          </a:xfrm>
          <a:prstGeom prst="rect">
            <a:avLst/>
          </a:prstGeom>
          <a:solidFill>
            <a:srgbClr val="FFFFFF"/>
          </a:solidFill>
        </p:spPr>
        <p:txBody>
          <a:bodyPr vert="vert270" wrap="none" lIns="0" tIns="0" rIns="0" bIns="0">
            <a:noAutofit/>
          </a:bodyPr>
          <a:lstStyle/>
          <a:p>
            <a:pPr indent="0" algn="r"/>
            <a:r>
              <a:rPr lang="id" sz="700" b="1">
                <a:solidFill>
                  <a:srgbClr val="806F13"/>
                </a:solidFill>
                <a:latin typeface="Arial"/>
              </a:rPr>
              <a:t>k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1" name="Рисунок 20971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58" y="824752"/>
            <a:ext cx="1416424" cy="618565"/>
          </a:xfrm>
          <a:prstGeom prst="rect">
            <a:avLst/>
          </a:prstGeom>
        </p:spPr>
      </p:pic>
      <p:pic>
        <p:nvPicPr>
          <p:cNvPr id="2097192" name="Рисунок 20971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588" y="824752"/>
            <a:ext cx="1353670" cy="618565"/>
          </a:xfrm>
          <a:prstGeom prst="rect">
            <a:avLst/>
          </a:prstGeom>
        </p:spPr>
      </p:pic>
      <p:sp>
        <p:nvSpPr>
          <p:cNvPr id="1048623" name="Прямоугольник 1048622"/>
          <p:cNvSpPr/>
          <p:nvPr/>
        </p:nvSpPr>
        <p:spPr>
          <a:xfrm>
            <a:off x="1891552" y="1281952"/>
            <a:ext cx="5342965" cy="43030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4000">
                <a:solidFill>
                  <a:srgbClr val="F1C82C"/>
                </a:solidFill>
                <a:latin typeface="Times New Roman"/>
              </a:rPr>
              <a:t>Disinfection of surfaces</a:t>
            </a:r>
          </a:p>
        </p:txBody>
      </p:sp>
      <p:sp>
        <p:nvSpPr>
          <p:cNvPr id="1048624" name="Прямоугольник 1048623"/>
          <p:cNvSpPr/>
          <p:nvPr/>
        </p:nvSpPr>
        <p:spPr>
          <a:xfrm>
            <a:off x="779929" y="2429435"/>
            <a:ext cx="7593106" cy="2429435"/>
          </a:xfrm>
          <a:prstGeom prst="rect">
            <a:avLst/>
          </a:prstGeom>
          <a:solidFill>
            <a:srgbClr val="1901E8"/>
          </a:solidFill>
        </p:spPr>
        <p:txBody>
          <a:bodyPr lIns="0" tIns="0" rIns="0" bIns="0">
            <a:noAutofit/>
          </a:bodyPr>
          <a:lstStyle/>
          <a:p>
            <a:pPr marL="280006" indent="-342900">
              <a:lnSpc>
                <a:spcPct val="111000"/>
              </a:lnSpc>
              <a:spcAft>
                <a:spcPts val="490"/>
              </a:spcAft>
            </a:pPr>
            <a:r>
              <a:rPr lang="en-US" sz="3000">
                <a:solidFill>
                  <a:srgbClr val="FFFFFF"/>
                </a:solidFill>
                <a:latin typeface="Times New Roman"/>
              </a:rPr>
              <a:t>• Cleaning with disinfectant and a strong disposable tissue or gauze</a:t>
            </a:r>
          </a:p>
          <a:p>
            <a:pPr indent="0">
              <a:lnSpc>
                <a:spcPct val="113000"/>
              </a:lnSpc>
            </a:pPr>
            <a:r>
              <a:rPr lang="en-US" sz="3000">
                <a:solidFill>
                  <a:srgbClr val="FFFFFF"/>
                </a:solidFill>
                <a:latin typeface="Times New Roman"/>
              </a:rPr>
              <a:t>• Disinfecting (sprayed surface,and the</a:t>
            </a:r>
          </a:p>
          <a:p>
            <a:pPr marL="280006" indent="0">
              <a:lnSpc>
                <a:spcPct val="113000"/>
              </a:lnSpc>
            </a:pPr>
            <a:r>
              <a:rPr lang="en-US" sz="3000">
                <a:solidFill>
                  <a:srgbClr val="FFFFFF"/>
                </a:solidFill>
                <a:latin typeface="Times New Roman"/>
              </a:rPr>
              <a:t>disinfectant left on the cleaned surface for at least 10 minutes)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3" name="Рисунок 20971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952"/>
            <a:ext cx="6185647" cy="7073153"/>
          </a:xfrm>
          <a:prstGeom prst="rect">
            <a:avLst/>
          </a:prstGeom>
        </p:spPr>
      </p:pic>
      <p:pic>
        <p:nvPicPr>
          <p:cNvPr id="2097194" name="Рисунок 20971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647" y="770964"/>
            <a:ext cx="3863788" cy="116541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A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5" name="Рисунок 20971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59505"/>
          </a:xfrm>
          <a:prstGeom prst="rect">
            <a:avLst/>
          </a:prstGeom>
        </p:spPr>
      </p:pic>
      <p:pic>
        <p:nvPicPr>
          <p:cNvPr id="2097196" name="Рисунок 20971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529" y="5755341"/>
            <a:ext cx="1290918" cy="439270"/>
          </a:xfrm>
          <a:prstGeom prst="rect">
            <a:avLst/>
          </a:prstGeom>
        </p:spPr>
      </p:pic>
      <p:pic>
        <p:nvPicPr>
          <p:cNvPr id="2097197" name="Рисунок 20971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3576"/>
            <a:ext cx="3980329" cy="6544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A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8" name="Рисунок 20971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7" y="8964"/>
            <a:ext cx="9278470" cy="7153836"/>
          </a:xfrm>
          <a:prstGeom prst="rect">
            <a:avLst/>
          </a:prstGeom>
        </p:spPr>
      </p:pic>
      <p:sp>
        <p:nvSpPr>
          <p:cNvPr id="1048625" name="Прямоугольник 1048624"/>
          <p:cNvSpPr/>
          <p:nvPr/>
        </p:nvSpPr>
        <p:spPr>
          <a:xfrm>
            <a:off x="5253317" y="6508376"/>
            <a:ext cx="134471" cy="18825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en-US" sz="1800">
                <a:solidFill>
                  <a:srgbClr val="806F13"/>
                </a:solidFill>
                <a:latin typeface="Times New Roman"/>
              </a:rPr>
              <a:t>7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95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9" name="Рисунок 20971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" y="26894"/>
            <a:ext cx="6212541" cy="6078070"/>
          </a:xfrm>
          <a:prstGeom prst="rect">
            <a:avLst/>
          </a:prstGeom>
        </p:spPr>
      </p:pic>
      <p:pic>
        <p:nvPicPr>
          <p:cNvPr id="2097200" name="Рисунок 20971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470" y="134470"/>
            <a:ext cx="3056965" cy="4814047"/>
          </a:xfrm>
          <a:prstGeom prst="rect">
            <a:avLst/>
          </a:prstGeom>
        </p:spPr>
      </p:pic>
      <p:pic>
        <p:nvPicPr>
          <p:cNvPr id="2097201" name="Рисунок 20972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470" y="5118847"/>
            <a:ext cx="2949388" cy="19363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8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2" name="Рисунок 20972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858" y="1470211"/>
            <a:ext cx="582706" cy="941294"/>
          </a:xfrm>
          <a:prstGeom prst="rect">
            <a:avLst/>
          </a:prstGeom>
        </p:spPr>
      </p:pic>
      <p:pic>
        <p:nvPicPr>
          <p:cNvPr id="2097203" name="Рисунок 20972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129" y="1631576"/>
            <a:ext cx="188259" cy="251012"/>
          </a:xfrm>
          <a:prstGeom prst="rect">
            <a:avLst/>
          </a:prstGeom>
        </p:spPr>
      </p:pic>
      <p:pic>
        <p:nvPicPr>
          <p:cNvPr id="2097204" name="Рисунок 20972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694" y="1801905"/>
            <a:ext cx="251011" cy="268942"/>
          </a:xfrm>
          <a:prstGeom prst="rect">
            <a:avLst/>
          </a:prstGeom>
        </p:spPr>
      </p:pic>
      <p:pic>
        <p:nvPicPr>
          <p:cNvPr id="2097205" name="Рисунок 20972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954305"/>
            <a:ext cx="277905" cy="233083"/>
          </a:xfrm>
          <a:prstGeom prst="rect">
            <a:avLst/>
          </a:prstGeom>
        </p:spPr>
      </p:pic>
      <p:pic>
        <p:nvPicPr>
          <p:cNvPr id="2097206" name="Рисунок 20972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011" y="2698376"/>
            <a:ext cx="7557247" cy="4087906"/>
          </a:xfrm>
          <a:prstGeom prst="rect">
            <a:avLst/>
          </a:prstGeom>
        </p:spPr>
      </p:pic>
      <p:sp>
        <p:nvSpPr>
          <p:cNvPr id="1048626" name="Прямоугольник 1048625"/>
          <p:cNvSpPr/>
          <p:nvPr/>
        </p:nvSpPr>
        <p:spPr>
          <a:xfrm>
            <a:off x="636494" y="5091952"/>
            <a:ext cx="1066800" cy="23308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2200">
                <a:solidFill>
                  <a:srgbClr val="806F13"/>
                </a:solidFill>
                <a:latin typeface="Arial"/>
              </a:rPr>
              <a:t>“ IB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7" name="Рисунок 20972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0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Рисунок 20971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58" y="824752"/>
            <a:ext cx="546847" cy="618565"/>
          </a:xfrm>
          <a:prstGeom prst="rect">
            <a:avLst/>
          </a:prstGeom>
        </p:spPr>
      </p:pic>
      <p:pic>
        <p:nvPicPr>
          <p:cNvPr id="2097153" name="Рисунок 2097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447" y="824752"/>
            <a:ext cx="555811" cy="618565"/>
          </a:xfrm>
          <a:prstGeom prst="rect">
            <a:avLst/>
          </a:prstGeom>
        </p:spPr>
      </p:pic>
      <p:sp>
        <p:nvSpPr>
          <p:cNvPr id="1048584" name="Прямоугольник 1048583"/>
          <p:cNvSpPr/>
          <p:nvPr/>
        </p:nvSpPr>
        <p:spPr>
          <a:xfrm>
            <a:off x="1918447" y="1281952"/>
            <a:ext cx="5298141" cy="43030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4000">
                <a:solidFill>
                  <a:srgbClr val="F1C82C"/>
                </a:solidFill>
                <a:latin typeface="Times New Roman"/>
              </a:rPr>
              <a:t>Routes of Transmission</a:t>
            </a:r>
          </a:p>
        </p:txBody>
      </p:sp>
      <p:sp>
        <p:nvSpPr>
          <p:cNvPr id="1048585" name="Прямоугольник 1048584"/>
          <p:cNvSpPr/>
          <p:nvPr/>
        </p:nvSpPr>
        <p:spPr>
          <a:xfrm>
            <a:off x="779929" y="2411505"/>
            <a:ext cx="7413812" cy="3801036"/>
          </a:xfrm>
          <a:prstGeom prst="rect">
            <a:avLst/>
          </a:prstGeom>
          <a:solidFill>
            <a:srgbClr val="0C00F8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560"/>
              </a:spcAft>
            </a:pPr>
            <a:r>
              <a:rPr lang="en-US" sz="2800">
                <a:solidFill>
                  <a:srgbClr val="FFFFFF"/>
                </a:solidFill>
                <a:latin typeface="Times New Roman"/>
              </a:rPr>
              <a:t>• Direct contact</a:t>
            </a:r>
          </a:p>
          <a:p>
            <a:pPr indent="419100">
              <a:lnSpc>
                <a:spcPct val="111000"/>
              </a:lnSpc>
              <a:spcAft>
                <a:spcPts val="350"/>
              </a:spcAft>
            </a:pPr>
            <a:r>
              <a:rPr lang="en-US" sz="2300">
                <a:solidFill>
                  <a:srgbClr val="C0AAF9"/>
                </a:solidFill>
                <a:latin typeface="Times New Roman"/>
              </a:rPr>
              <a:t>- </a:t>
            </a:r>
            <a:r>
              <a:rPr lang="en-US" sz="2300">
                <a:solidFill>
                  <a:srgbClr val="FFFFFF"/>
                </a:solidFill>
                <a:latin typeface="Times New Roman"/>
              </a:rPr>
              <a:t>With blood, saliva or any other body fluids</a:t>
            </a:r>
          </a:p>
          <a:p>
            <a:pPr indent="0">
              <a:spcAft>
                <a:spcPts val="560"/>
              </a:spcAft>
            </a:pPr>
            <a:r>
              <a:rPr lang="en-US" sz="2800">
                <a:solidFill>
                  <a:srgbClr val="FFFFFF"/>
                </a:solidFill>
                <a:latin typeface="Times New Roman"/>
              </a:rPr>
              <a:t>• Indirect contact</a:t>
            </a:r>
          </a:p>
          <a:p>
            <a:pPr marL="678936" indent="-304800">
              <a:lnSpc>
                <a:spcPct val="109000"/>
              </a:lnSpc>
              <a:spcAft>
                <a:spcPts val="350"/>
              </a:spcAft>
            </a:pPr>
            <a:r>
              <a:rPr lang="en-US" sz="2300">
                <a:solidFill>
                  <a:srgbClr val="FFFFFF"/>
                </a:solidFill>
                <a:latin typeface="Times New Roman"/>
              </a:rPr>
              <a:t>-Injection or inocultaion via sharp instruments or contamination of an open wound</a:t>
            </a:r>
          </a:p>
          <a:p>
            <a:pPr marL="678936" indent="-304800">
              <a:lnSpc>
                <a:spcPct val="112000"/>
              </a:lnSpc>
              <a:spcAft>
                <a:spcPts val="350"/>
              </a:spcAft>
            </a:pPr>
            <a:r>
              <a:rPr lang="en-US" sz="2300">
                <a:solidFill>
                  <a:srgbClr val="FFFFFF"/>
                </a:solidFill>
                <a:latin typeface="Times New Roman"/>
              </a:rPr>
              <a:t>-On fingers or via intermediate surfaces: clothing, chair controls, records</a:t>
            </a:r>
          </a:p>
          <a:p>
            <a:pPr indent="419100">
              <a:lnSpc>
                <a:spcPct val="111000"/>
              </a:lnSpc>
              <a:spcAft>
                <a:spcPts val="350"/>
              </a:spcAft>
            </a:pPr>
            <a:r>
              <a:rPr lang="en-US" sz="2300">
                <a:solidFill>
                  <a:srgbClr val="FFFFFF"/>
                </a:solidFill>
                <a:latin typeface="Times New Roman"/>
              </a:rPr>
              <a:t>-Contaminated instruments</a:t>
            </a:r>
          </a:p>
          <a:p>
            <a:pPr indent="419100">
              <a:lnSpc>
                <a:spcPct val="111000"/>
              </a:lnSpc>
            </a:pPr>
            <a:r>
              <a:rPr lang="en-US" sz="2300">
                <a:solidFill>
                  <a:srgbClr val="C0AAF9"/>
                </a:solidFill>
                <a:latin typeface="Times New Roman"/>
              </a:rPr>
              <a:t>- </a:t>
            </a:r>
            <a:r>
              <a:rPr lang="en-US" sz="2300">
                <a:solidFill>
                  <a:srgbClr val="FFFFFF"/>
                </a:solidFill>
                <a:latin typeface="Times New Roman"/>
              </a:rPr>
              <a:t>Aerosol, spray, splatter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9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8" name="Рисунок 20972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" y="0"/>
            <a:ext cx="9126071" cy="6858000"/>
          </a:xfrm>
          <a:prstGeom prst="rect">
            <a:avLst/>
          </a:prstGeom>
        </p:spPr>
      </p:pic>
      <p:sp>
        <p:nvSpPr>
          <p:cNvPr id="1048627" name="Прямоугольник 1048626"/>
          <p:cNvSpPr/>
          <p:nvPr/>
        </p:nvSpPr>
        <p:spPr>
          <a:xfrm>
            <a:off x="1810870" y="5540188"/>
            <a:ext cx="224118" cy="2061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id" sz="1600" i="1">
                <a:solidFill>
                  <a:srgbClr val="8E9F91"/>
                </a:solidFill>
                <a:latin typeface="Arial"/>
              </a:rPr>
              <a:t>■»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Прямоугольник 1048627"/>
          <p:cNvSpPr/>
          <p:nvPr/>
        </p:nvSpPr>
        <p:spPr>
          <a:xfrm>
            <a:off x="1111623" y="959223"/>
            <a:ext cx="6840071" cy="5647765"/>
          </a:xfrm>
          <a:prstGeom prst="rect">
            <a:avLst/>
          </a:prstGeom>
          <a:solidFill>
            <a:srgbClr val="0B00F6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115000"/>
              </a:lnSpc>
              <a:spcBef>
                <a:spcPts val="1260"/>
              </a:spcBef>
              <a:spcAft>
                <a:spcPts val="770"/>
              </a:spcAft>
            </a:pPr>
            <a:r>
              <a:rPr lang="en-US" sz="4000">
                <a:solidFill>
                  <a:srgbClr val="F1C82C"/>
                </a:solidFill>
                <a:latin typeface="Times New Roman"/>
              </a:rPr>
              <a:t>Cleaning and sterilization of instruments and equipment</a:t>
            </a:r>
          </a:p>
          <a:p>
            <a:pPr indent="0">
              <a:lnSpc>
                <a:spcPct val="113000"/>
              </a:lnSpc>
              <a:spcAft>
                <a:spcPts val="140"/>
              </a:spcAft>
            </a:pPr>
            <a:r>
              <a:rPr lang="en-US" sz="3000">
                <a:solidFill>
                  <a:srgbClr val="FFFFFF"/>
                </a:solidFill>
                <a:latin typeface="Times New Roman"/>
              </a:rPr>
              <a:t>All instruments contaminated with oral or body fluids are sterilized</a:t>
            </a:r>
          </a:p>
          <a:p>
            <a:pPr indent="101600">
              <a:spcAft>
                <a:spcPts val="560"/>
              </a:spcAft>
            </a:pPr>
            <a:r>
              <a:rPr lang="en-US" sz="2800">
                <a:solidFill>
                  <a:srgbClr val="C0AAF9"/>
                </a:solidFill>
                <a:latin typeface="Times New Roman"/>
              </a:rPr>
              <a:t>-</a:t>
            </a:r>
            <a:r>
              <a:rPr lang="en-US" sz="2800">
                <a:solidFill>
                  <a:srgbClr val="FFFFFF"/>
                </a:solidFill>
                <a:latin typeface="Times New Roman"/>
              </a:rPr>
              <a:t>pre-sterilization cleaning</a:t>
            </a:r>
          </a:p>
          <a:p>
            <a:pPr indent="596900">
              <a:spcAft>
                <a:spcPts val="560"/>
              </a:spcAft>
            </a:pPr>
            <a:r>
              <a:rPr lang="en-US" sz="2300">
                <a:solidFill>
                  <a:srgbClr val="FFFFFF"/>
                </a:solidFill>
                <a:latin typeface="Times New Roman"/>
              </a:rPr>
              <a:t>• hand cleaning,detergent, brush</a:t>
            </a:r>
          </a:p>
          <a:p>
            <a:pPr indent="596900">
              <a:spcAft>
                <a:spcPts val="560"/>
              </a:spcAft>
            </a:pPr>
            <a:r>
              <a:rPr lang="en-US" sz="2300">
                <a:solidFill>
                  <a:srgbClr val="FFFFFF"/>
                </a:solidFill>
                <a:latin typeface="Times New Roman"/>
              </a:rPr>
              <a:t>• ultrasonic bath , detergent</a:t>
            </a:r>
          </a:p>
          <a:p>
            <a:pPr indent="596900">
              <a:spcAft>
                <a:spcPts val="560"/>
              </a:spcAft>
            </a:pPr>
            <a:r>
              <a:rPr lang="en-US" sz="2300">
                <a:solidFill>
                  <a:srgbClr val="FFFFFF"/>
                </a:solidFill>
                <a:latin typeface="Times New Roman"/>
              </a:rPr>
              <a:t>• disinfection, packing</a:t>
            </a:r>
          </a:p>
          <a:p>
            <a:pPr indent="101600">
              <a:spcAft>
                <a:spcPts val="560"/>
              </a:spcAft>
            </a:pPr>
            <a:r>
              <a:rPr lang="en-US" sz="2800">
                <a:solidFill>
                  <a:srgbClr val="FFFFFF"/>
                </a:solidFill>
                <a:latin typeface="Times New Roman"/>
              </a:rPr>
              <a:t>-sterilization</a:t>
            </a:r>
          </a:p>
          <a:p>
            <a:pPr indent="596900">
              <a:spcAft>
                <a:spcPts val="560"/>
              </a:spcAft>
            </a:pPr>
            <a:r>
              <a:rPr lang="en-US" sz="2300">
                <a:solidFill>
                  <a:srgbClr val="FFFFFF"/>
                </a:solidFill>
                <a:latin typeface="Times New Roman"/>
              </a:rPr>
              <a:t>• autoclaves</a:t>
            </a:r>
          </a:p>
          <a:p>
            <a:pPr indent="101600"/>
            <a:r>
              <a:rPr lang="en-US" sz="2800">
                <a:solidFill>
                  <a:srgbClr val="C0AAF9"/>
                </a:solidFill>
                <a:latin typeface="Times New Roman"/>
              </a:rPr>
              <a:t>-</a:t>
            </a:r>
            <a:r>
              <a:rPr lang="en-US" sz="2800">
                <a:solidFill>
                  <a:srgbClr val="FFFFFF"/>
                </a:solidFill>
                <a:latin typeface="Times New Roman"/>
              </a:rPr>
              <a:t>Aseptic storage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0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9" name="Рисунок 20972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623" y="690282"/>
            <a:ext cx="6705600" cy="4536141"/>
          </a:xfrm>
          <a:prstGeom prst="rect">
            <a:avLst/>
          </a:prstGeom>
        </p:spPr>
      </p:pic>
      <p:sp>
        <p:nvSpPr>
          <p:cNvPr id="1048629" name="Прямоугольник 1048628"/>
          <p:cNvSpPr/>
          <p:nvPr/>
        </p:nvSpPr>
        <p:spPr>
          <a:xfrm>
            <a:off x="1106860" y="5316070"/>
            <a:ext cx="3953435" cy="31376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endParaRPr lang="tr" sz="2300" dirty="0"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0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0" name="Рисунок 20972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05" y="457200"/>
            <a:ext cx="7485530" cy="5029200"/>
          </a:xfrm>
          <a:prstGeom prst="rect">
            <a:avLst/>
          </a:prstGeom>
        </p:spPr>
      </p:pic>
      <p:sp>
        <p:nvSpPr>
          <p:cNvPr id="1048630" name="Прямоугольник 1048629"/>
          <p:cNvSpPr/>
          <p:nvPr/>
        </p:nvSpPr>
        <p:spPr>
          <a:xfrm>
            <a:off x="977152" y="5585011"/>
            <a:ext cx="7117977" cy="74407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20000"/>
              </a:lnSpc>
            </a:pPr>
            <a:endParaRPr lang="tr" sz="2400" dirty="0"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1" name="Рисунок 20972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0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2" name="Рисунок 20972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635" y="717176"/>
            <a:ext cx="7109012" cy="5423647"/>
          </a:xfrm>
          <a:prstGeom prst="rect">
            <a:avLst/>
          </a:prstGeom>
        </p:spPr>
      </p:pic>
      <p:sp>
        <p:nvSpPr>
          <p:cNvPr id="1048631" name="Прямоугольник 1048630"/>
          <p:cNvSpPr/>
          <p:nvPr/>
        </p:nvSpPr>
        <p:spPr>
          <a:xfrm>
            <a:off x="1595717" y="5378823"/>
            <a:ext cx="6006353" cy="67235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en-US" sz="2300">
                <a:latin typeface="Arial"/>
              </a:rPr>
              <a:t>Chifurgische Inst</a:t>
            </a:r>
            <a:r>
              <a:rPr lang="th" sz="2800">
                <a:latin typeface="Angsana New"/>
                <a:cs typeface="Angsana New"/>
              </a:rPr>
              <a:t>ณกา©ก</a:t>
            </a:r>
            <a:r>
              <a:rPr lang="tr" sz="2300">
                <a:latin typeface="Arial"/>
              </a:rPr>
              <a:t>te in Klarsıchtsterilisier</a:t>
            </a:r>
          </a:p>
          <a:p>
            <a:pPr indent="0">
              <a:lnSpc>
                <a:spcPct val="96000"/>
              </a:lnSpc>
            </a:pPr>
            <a:r>
              <a:rPr lang="en-US" sz="2300">
                <a:latin typeface="Arial"/>
              </a:rPr>
              <a:t>verpackungen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3" name="Рисунок 20972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69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25" y="1108497"/>
            <a:ext cx="5633487" cy="388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5" name="Рисунок 2097214"/>
          <p:cNvPicPr>
            <a:picLocks noChangeAspect="1"/>
          </p:cNvPicPr>
          <p:nvPr/>
        </p:nvPicPr>
        <p:blipFill rotWithShape="1">
          <a:blip r:embed="rId2"/>
          <a:srcRect b="14782"/>
          <a:stretch/>
        </p:blipFill>
        <p:spPr>
          <a:xfrm>
            <a:off x="703957" y="316409"/>
            <a:ext cx="9144000" cy="584420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0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6" name="Рисунок 20972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82" y="242047"/>
            <a:ext cx="8211670" cy="5351929"/>
          </a:xfrm>
          <a:prstGeom prst="rect">
            <a:avLst/>
          </a:prstGeom>
        </p:spPr>
      </p:pic>
      <p:sp>
        <p:nvSpPr>
          <p:cNvPr id="1048635" name="Прямоугольник 1048634"/>
          <p:cNvSpPr/>
          <p:nvPr/>
        </p:nvSpPr>
        <p:spPr>
          <a:xfrm>
            <a:off x="591670" y="5719482"/>
            <a:ext cx="7602071" cy="80682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9000"/>
              </a:lnSpc>
            </a:pPr>
            <a:endParaRPr lang="en-US" sz="2600" dirty="0"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Рисунок 20971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58" y="824752"/>
            <a:ext cx="1532965" cy="618565"/>
          </a:xfrm>
          <a:prstGeom prst="rect">
            <a:avLst/>
          </a:prstGeom>
        </p:spPr>
      </p:pic>
      <p:pic>
        <p:nvPicPr>
          <p:cNvPr id="2097155" name="Рисунок 20971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976" y="824752"/>
            <a:ext cx="1452282" cy="618565"/>
          </a:xfrm>
          <a:prstGeom prst="rect">
            <a:avLst/>
          </a:prstGeom>
        </p:spPr>
      </p:pic>
      <p:sp>
        <p:nvSpPr>
          <p:cNvPr id="1048586" name="Прямоугольник 1048585"/>
          <p:cNvSpPr/>
          <p:nvPr/>
        </p:nvSpPr>
        <p:spPr>
          <a:xfrm>
            <a:off x="2008094" y="1281952"/>
            <a:ext cx="5127811" cy="43030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en-US" sz="4000">
                <a:solidFill>
                  <a:srgbClr val="F1C82C"/>
                </a:solidFill>
                <a:latin typeface="Times New Roman"/>
              </a:rPr>
              <a:t>Cross infection control</a:t>
            </a:r>
          </a:p>
        </p:txBody>
      </p:sp>
      <p:sp>
        <p:nvSpPr>
          <p:cNvPr id="1048587" name="Прямоугольник 1048586"/>
          <p:cNvSpPr/>
          <p:nvPr/>
        </p:nvSpPr>
        <p:spPr>
          <a:xfrm>
            <a:off x="555811" y="2348752"/>
            <a:ext cx="7171765" cy="4016189"/>
          </a:xfrm>
          <a:prstGeom prst="rect">
            <a:avLst/>
          </a:prstGeom>
          <a:solidFill>
            <a:srgbClr val="1901E6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11000"/>
              </a:lnSpc>
            </a:pPr>
            <a:r>
              <a:rPr lang="en-US" sz="3000">
                <a:solidFill>
                  <a:srgbClr val="FFFFFF"/>
                </a:solidFill>
                <a:latin typeface="Times New Roman"/>
              </a:rPr>
              <a:t>• Infection control procedures ought to</a:t>
            </a:r>
          </a:p>
          <a:p>
            <a:pPr marL="271042" indent="0">
              <a:lnSpc>
                <a:spcPct val="111000"/>
              </a:lnSpc>
              <a:spcAft>
                <a:spcPts val="490"/>
              </a:spcAft>
            </a:pPr>
            <a:r>
              <a:rPr lang="en-US" sz="3000">
                <a:solidFill>
                  <a:srgbClr val="FFFFFF"/>
                </a:solidFill>
                <a:latin typeface="Times New Roman"/>
              </a:rPr>
              <a:t>prevent cross infection from all types of micro-organisms</a:t>
            </a:r>
          </a:p>
          <a:p>
            <a:pPr marL="271042" indent="-342900">
              <a:lnSpc>
                <a:spcPct val="112000"/>
              </a:lnSpc>
              <a:spcAft>
                <a:spcPts val="490"/>
              </a:spcAft>
            </a:pPr>
            <a:r>
              <a:rPr lang="en-US" sz="3000">
                <a:solidFill>
                  <a:srgbClr val="FFFFFF"/>
                </a:solidFill>
                <a:latin typeface="Times New Roman"/>
              </a:rPr>
              <a:t>• Implementing safe and realistic infection control procedures requires the full complience of the dental team</a:t>
            </a:r>
          </a:p>
          <a:p>
            <a:pPr marL="271042" indent="-342900">
              <a:lnSpc>
                <a:spcPct val="111000"/>
              </a:lnSpc>
            </a:pPr>
            <a:r>
              <a:rPr lang="en-US" sz="3000">
                <a:solidFill>
                  <a:srgbClr val="FFFFFF"/>
                </a:solidFill>
                <a:latin typeface="Times New Roman"/>
              </a:rPr>
              <a:t>• Procedures should be regularly monitored during clinical sessions 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0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7" name="Рисунок 20972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71717"/>
            <a:ext cx="8839200" cy="5558118"/>
          </a:xfrm>
          <a:prstGeom prst="rect">
            <a:avLst/>
          </a:prstGeom>
        </p:spPr>
      </p:pic>
      <p:sp>
        <p:nvSpPr>
          <p:cNvPr id="1048639" name="Прямоугольник 1048638"/>
          <p:cNvSpPr/>
          <p:nvPr/>
        </p:nvSpPr>
        <p:spPr>
          <a:xfrm>
            <a:off x="708211" y="5764305"/>
            <a:ext cx="7772400" cy="8606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15000"/>
              </a:lnSpc>
            </a:pPr>
            <a:endParaRPr lang="en-US" sz="2600" dirty="0"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8" name="Рисунок 20972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9" name="Рисунок 20972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" y="0"/>
            <a:ext cx="9135036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0" name="Рисунок 20972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2" y="833717"/>
            <a:ext cx="493059" cy="591671"/>
          </a:xfrm>
          <a:prstGeom prst="rect">
            <a:avLst/>
          </a:prstGeom>
        </p:spPr>
      </p:pic>
      <p:pic>
        <p:nvPicPr>
          <p:cNvPr id="2097221" name="Рисунок 20972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717" y="1694329"/>
            <a:ext cx="277906" cy="591671"/>
          </a:xfrm>
          <a:prstGeom prst="rect">
            <a:avLst/>
          </a:prstGeom>
        </p:spPr>
      </p:pic>
      <p:pic>
        <p:nvPicPr>
          <p:cNvPr id="2097222" name="Рисунок 20972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552" y="2689411"/>
            <a:ext cx="2698377" cy="2707341"/>
          </a:xfrm>
          <a:prstGeom prst="rect">
            <a:avLst/>
          </a:prstGeom>
        </p:spPr>
      </p:pic>
      <p:pic>
        <p:nvPicPr>
          <p:cNvPr id="2097223" name="Рисунок 20972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4447" y="833717"/>
            <a:ext cx="502023" cy="609600"/>
          </a:xfrm>
          <a:prstGeom prst="rect">
            <a:avLst/>
          </a:prstGeom>
        </p:spPr>
      </p:pic>
      <p:sp>
        <p:nvSpPr>
          <p:cNvPr id="1048640" name="Прямоугольник 1048639"/>
          <p:cNvSpPr/>
          <p:nvPr/>
        </p:nvSpPr>
        <p:spPr>
          <a:xfrm>
            <a:off x="2151529" y="1281952"/>
            <a:ext cx="4831976" cy="43030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4300" b="1">
                <a:solidFill>
                  <a:srgbClr val="F1C82C"/>
                </a:solidFill>
                <a:latin typeface="Times New Roman"/>
              </a:rPr>
              <a:t>Antiretraction valve</a:t>
            </a:r>
          </a:p>
        </p:txBody>
      </p:sp>
      <p:sp>
        <p:nvSpPr>
          <p:cNvPr id="1048641" name="Прямоугольник 1048640"/>
          <p:cNvSpPr/>
          <p:nvPr/>
        </p:nvSpPr>
        <p:spPr>
          <a:xfrm>
            <a:off x="3890682" y="2447364"/>
            <a:ext cx="1075765" cy="24204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en-US" sz="700" b="1">
                <a:latin typeface="Arial"/>
              </a:rPr>
              <a:t>S53S7M</a:t>
            </a:r>
          </a:p>
          <a:p>
            <a:pPr indent="114300" algn="just"/>
            <a:r>
              <a:rPr lang="en-US" sz="700" b="1">
                <a:latin typeface="Arial"/>
              </a:rPr>
              <a:t>i</a:t>
            </a:r>
            <a:r>
              <a:rPr lang="en-US" sz="700" b="1" baseline="30000">
                <a:latin typeface="Arial"/>
              </a:rPr>
              <a:t>20</a:t>
            </a:r>
            <a:r>
              <a:rPr lang="en-US" sz="700" b="1">
                <a:latin typeface="Arial"/>
              </a:rPr>
              <a:t>® •</a:t>
            </a:r>
            <a:r>
              <a:rPr lang="en-US" sz="700" b="1" baseline="30000">
                <a:latin typeface="Arial"/>
              </a:rPr>
              <a:t>13J</a:t>
            </a:r>
            <a:r>
              <a:rPr lang="en-US" sz="700" b="1">
                <a:latin typeface="Arial"/>
              </a:rPr>
              <a:t>    S53 s«ai</a:t>
            </a:r>
          </a:p>
        </p:txBody>
      </p:sp>
      <p:sp>
        <p:nvSpPr>
          <p:cNvPr id="1048642" name="Прямоугольник 1048641"/>
          <p:cNvSpPr/>
          <p:nvPr/>
        </p:nvSpPr>
        <p:spPr>
          <a:xfrm>
            <a:off x="5710517" y="5764305"/>
            <a:ext cx="358588" cy="986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en-US" sz="700" b="1">
                <a:latin typeface="Arial"/>
              </a:rPr>
              <a:t>M3 MO?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4" name="Рисунок 20972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82352" cy="6858000"/>
          </a:xfrm>
          <a:prstGeom prst="rect">
            <a:avLst/>
          </a:prstGeom>
        </p:spPr>
      </p:pic>
      <p:pic>
        <p:nvPicPr>
          <p:cNvPr id="2097225" name="Рисунок 20972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352" y="0"/>
            <a:ext cx="4661648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0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6" name="Рисунок 20972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05" y="1739152"/>
            <a:ext cx="609600" cy="555812"/>
          </a:xfrm>
          <a:prstGeom prst="rect">
            <a:avLst/>
          </a:prstGeom>
        </p:spPr>
      </p:pic>
      <p:pic>
        <p:nvPicPr>
          <p:cNvPr id="2097227" name="Рисунок 20972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964" y="439270"/>
            <a:ext cx="4563036" cy="2617694"/>
          </a:xfrm>
          <a:prstGeom prst="rect">
            <a:avLst/>
          </a:prstGeom>
        </p:spPr>
      </p:pic>
      <p:pic>
        <p:nvPicPr>
          <p:cNvPr id="2097228" name="Рисунок 20972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964" y="3137647"/>
            <a:ext cx="4563036" cy="2061882"/>
          </a:xfrm>
          <a:prstGeom prst="rect">
            <a:avLst/>
          </a:prstGeom>
        </p:spPr>
      </p:pic>
      <p:pic>
        <p:nvPicPr>
          <p:cNvPr id="2097229" name="Рисунок 20972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964" y="5674658"/>
            <a:ext cx="2626659" cy="53788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0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0" name="Рисунок 20972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317" y="0"/>
            <a:ext cx="6938683" cy="684903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1" name="Рисунок 20972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16" y="62753"/>
            <a:ext cx="8050306" cy="1013011"/>
          </a:xfrm>
          <a:prstGeom prst="rect">
            <a:avLst/>
          </a:prstGeom>
        </p:spPr>
      </p:pic>
      <p:pic>
        <p:nvPicPr>
          <p:cNvPr id="2097232" name="Рисунок 20972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251011"/>
            <a:ext cx="753035" cy="824753"/>
          </a:xfrm>
          <a:prstGeom prst="rect">
            <a:avLst/>
          </a:prstGeom>
        </p:spPr>
      </p:pic>
      <p:sp>
        <p:nvSpPr>
          <p:cNvPr id="1048643" name="Прямоугольник 1048642"/>
          <p:cNvSpPr/>
          <p:nvPr/>
        </p:nvSpPr>
        <p:spPr>
          <a:xfrm>
            <a:off x="430305" y="1255058"/>
            <a:ext cx="7575177" cy="412377"/>
          </a:xfrm>
          <a:prstGeom prst="rect">
            <a:avLst/>
          </a:prstGeom>
          <a:solidFill>
            <a:srgbClr val="0D00F7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3000" b="1">
                <a:solidFill>
                  <a:srgbClr val="FFFFFF"/>
                </a:solidFill>
                <a:latin typeface="Times New Roman"/>
              </a:rPr>
              <a:t>Sharp disposables </a:t>
            </a:r>
            <a:r>
              <a:rPr lang="en-US" sz="3000">
                <a:solidFill>
                  <a:srgbClr val="FFFFFF"/>
                </a:solidFill>
                <a:latin typeface="Times New Roman"/>
              </a:rPr>
              <a:t>should be placed in a solid</a:t>
            </a:r>
          </a:p>
        </p:txBody>
      </p:sp>
      <p:sp>
        <p:nvSpPr>
          <p:cNvPr id="1048644" name="Прямоугольник 1048643"/>
          <p:cNvSpPr/>
          <p:nvPr/>
        </p:nvSpPr>
        <p:spPr>
          <a:xfrm>
            <a:off x="439270" y="1757082"/>
            <a:ext cx="2671482" cy="403412"/>
          </a:xfrm>
          <a:prstGeom prst="rect">
            <a:avLst/>
          </a:prstGeom>
          <a:solidFill>
            <a:srgbClr val="0D00F7"/>
          </a:solidFill>
        </p:spPr>
        <p:txBody>
          <a:bodyPr wrap="none" lIns="0" tIns="0" rIns="0" bIns="0">
            <a:noAutofit/>
          </a:bodyPr>
          <a:lstStyle/>
          <a:p>
            <a:pPr indent="342900"/>
            <a:r>
              <a:rPr lang="en-US" sz="3000">
                <a:solidFill>
                  <a:srgbClr val="FFFFFF"/>
                </a:solidFill>
                <a:latin typeface="Times New Roman"/>
              </a:rPr>
              <a:t>sharps container</a:t>
            </a:r>
          </a:p>
        </p:txBody>
      </p:sp>
      <p:sp>
        <p:nvSpPr>
          <p:cNvPr id="1048645" name="Прямоугольник 1048644"/>
          <p:cNvSpPr/>
          <p:nvPr/>
        </p:nvSpPr>
        <p:spPr>
          <a:xfrm>
            <a:off x="98611" y="2339788"/>
            <a:ext cx="8005483" cy="896470"/>
          </a:xfrm>
          <a:prstGeom prst="rect">
            <a:avLst/>
          </a:prstGeom>
          <a:solidFill>
            <a:srgbClr val="0D00F7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280"/>
              </a:spcAft>
            </a:pPr>
            <a:r>
              <a:rPr lang="en-US" sz="3000" b="1">
                <a:solidFill>
                  <a:srgbClr val="FFFFFF"/>
                </a:solidFill>
                <a:latin typeface="Times New Roman"/>
              </a:rPr>
              <a:t>• Contaminated patient borne waste </a:t>
            </a:r>
            <a:r>
              <a:rPr lang="en-US" sz="3000">
                <a:solidFill>
                  <a:srgbClr val="FFFFFF"/>
                </a:solidFill>
                <a:latin typeface="Times New Roman"/>
              </a:rPr>
              <a:t>should be</a:t>
            </a:r>
          </a:p>
          <a:p>
            <a:pPr indent="342900"/>
            <a:r>
              <a:rPr lang="en-US" sz="3000">
                <a:solidFill>
                  <a:srgbClr val="FFFFFF"/>
                </a:solidFill>
                <a:latin typeface="Times New Roman"/>
              </a:rPr>
              <a:t>placed in a color coded (yellow) waste bin</a:t>
            </a:r>
          </a:p>
        </p:txBody>
      </p:sp>
      <p:sp>
        <p:nvSpPr>
          <p:cNvPr id="1048646" name="Прямоугольник 1048645"/>
          <p:cNvSpPr/>
          <p:nvPr/>
        </p:nvSpPr>
        <p:spPr>
          <a:xfrm>
            <a:off x="98611" y="3415552"/>
            <a:ext cx="8417859" cy="887506"/>
          </a:xfrm>
          <a:prstGeom prst="rect">
            <a:avLst/>
          </a:prstGeom>
          <a:solidFill>
            <a:srgbClr val="2202D0"/>
          </a:solidFill>
        </p:spPr>
        <p:txBody>
          <a:bodyPr lIns="0" tIns="0" rIns="0" bIns="0">
            <a:noAutofit/>
          </a:bodyPr>
          <a:lstStyle/>
          <a:p>
            <a:pPr marL="271042" indent="-342900">
              <a:lnSpc>
                <a:spcPct val="113000"/>
              </a:lnSpc>
            </a:pPr>
            <a:r>
              <a:rPr lang="en-US" sz="3000" b="1">
                <a:solidFill>
                  <a:srgbClr val="FFFFFF"/>
                </a:solidFill>
                <a:latin typeface="Times New Roman"/>
              </a:rPr>
              <a:t>• Liquid waste </a:t>
            </a:r>
            <a:r>
              <a:rPr lang="en-US" sz="3000">
                <a:solidFill>
                  <a:srgbClr val="FFFFFF"/>
                </a:solidFill>
                <a:latin typeface="Times New Roman"/>
              </a:rPr>
              <a:t>must be poured into a drainer toilet that is directly linked to a sewer sanitary system</a:t>
            </a:r>
          </a:p>
        </p:txBody>
      </p:sp>
      <p:sp>
        <p:nvSpPr>
          <p:cNvPr id="1048647" name="Прямоугольник 1048646"/>
          <p:cNvSpPr/>
          <p:nvPr/>
        </p:nvSpPr>
        <p:spPr>
          <a:xfrm>
            <a:off x="98611" y="4482352"/>
            <a:ext cx="7897906" cy="815789"/>
          </a:xfrm>
          <a:prstGeom prst="rect">
            <a:avLst/>
          </a:prstGeom>
          <a:solidFill>
            <a:srgbClr val="2C0196"/>
          </a:solidFill>
        </p:spPr>
        <p:txBody>
          <a:bodyPr lIns="0" tIns="0" rIns="0" bIns="0">
            <a:noAutofit/>
          </a:bodyPr>
          <a:lstStyle/>
          <a:p>
            <a:pPr marL="271042" indent="-342900">
              <a:lnSpc>
                <a:spcPct val="115000"/>
              </a:lnSpc>
            </a:pPr>
            <a:r>
              <a:rPr lang="en-US" sz="3000" b="1">
                <a:solidFill>
                  <a:srgbClr val="FFFFFF"/>
                </a:solidFill>
                <a:latin typeface="Times New Roman"/>
              </a:rPr>
              <a:t>• Amalgam scrap </a:t>
            </a:r>
            <a:r>
              <a:rPr lang="en-US" sz="3000">
                <a:solidFill>
                  <a:srgbClr val="FFFFFF"/>
                </a:solidFill>
                <a:latin typeface="Times New Roman"/>
              </a:rPr>
              <a:t>must be placed in designated containers</a:t>
            </a:r>
          </a:p>
        </p:txBody>
      </p:sp>
      <p:sp>
        <p:nvSpPr>
          <p:cNvPr id="1048648" name="Прямоугольник 1048647"/>
          <p:cNvSpPr/>
          <p:nvPr/>
        </p:nvSpPr>
        <p:spPr>
          <a:xfrm>
            <a:off x="89647" y="5513294"/>
            <a:ext cx="8364070" cy="977153"/>
          </a:xfrm>
          <a:prstGeom prst="rect">
            <a:avLst/>
          </a:prstGeom>
          <a:solidFill>
            <a:srgbClr val="33024E"/>
          </a:solidFill>
        </p:spPr>
        <p:txBody>
          <a:bodyPr lIns="0" tIns="0" rIns="0" bIns="0">
            <a:noAutofit/>
          </a:bodyPr>
          <a:lstStyle/>
          <a:p>
            <a:pPr marL="280006" indent="-342900">
              <a:lnSpc>
                <a:spcPct val="109000"/>
              </a:lnSpc>
            </a:pPr>
            <a:r>
              <a:rPr lang="en-US" sz="2300">
                <a:solidFill>
                  <a:srgbClr val="F4CCFA"/>
                </a:solidFill>
                <a:latin typeface="Times New Roman"/>
              </a:rPr>
              <a:t>• WASTE MUST NOT BE DROPPED INTO THE COMMUNITY WASTE CONTAINERS IT MUST BE TRANSFERRED BY</a:t>
            </a:r>
          </a:p>
          <a:p>
            <a:pPr indent="342900">
              <a:lnSpc>
                <a:spcPct val="109000"/>
              </a:lnSpc>
            </a:pPr>
            <a:r>
              <a:rPr lang="en-US" sz="2300">
                <a:solidFill>
                  <a:srgbClr val="F4CCFA"/>
                </a:solidFill>
                <a:latin typeface="Times New Roman"/>
              </a:rPr>
              <a:t>SPECIALIZED COMPANIES!!!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Прямоугольник 1048587"/>
          <p:cNvSpPr/>
          <p:nvPr/>
        </p:nvSpPr>
        <p:spPr>
          <a:xfrm>
            <a:off x="3370729" y="1452282"/>
            <a:ext cx="2770094" cy="39444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4000" b="1">
                <a:solidFill>
                  <a:srgbClr val="F1C82C"/>
                </a:solidFill>
                <a:latin typeface="Times New Roman"/>
              </a:rPr>
              <a:t>environment</a:t>
            </a:r>
          </a:p>
        </p:txBody>
      </p:sp>
      <p:sp>
        <p:nvSpPr>
          <p:cNvPr id="1048589" name="Прямоугольник 1048588"/>
          <p:cNvSpPr/>
          <p:nvPr/>
        </p:nvSpPr>
        <p:spPr>
          <a:xfrm>
            <a:off x="2133600" y="2501152"/>
            <a:ext cx="6069105" cy="3532095"/>
          </a:xfrm>
          <a:prstGeom prst="rect">
            <a:avLst/>
          </a:prstGeom>
          <a:solidFill>
            <a:srgbClr val="1901E7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770"/>
              </a:spcAft>
            </a:pPr>
            <a:r>
              <a:rPr lang="en-US" sz="3500" b="1">
                <a:solidFill>
                  <a:srgbClr val="FFFFFF"/>
                </a:solidFill>
                <a:latin typeface="Times New Roman"/>
              </a:rPr>
              <a:t>Hepatitis B virus</a:t>
            </a:r>
          </a:p>
          <a:p>
            <a:pPr indent="0">
              <a:spcAft>
                <a:spcPts val="770"/>
              </a:spcAft>
            </a:pPr>
            <a:r>
              <a:rPr lang="en-US" sz="3500" b="1">
                <a:solidFill>
                  <a:srgbClr val="FFFFFF"/>
                </a:solidFill>
                <a:latin typeface="Times New Roman"/>
              </a:rPr>
              <a:t>Hepatitis C virus</a:t>
            </a:r>
          </a:p>
          <a:p>
            <a:pPr indent="0">
              <a:spcAft>
                <a:spcPts val="770"/>
              </a:spcAft>
            </a:pPr>
            <a:r>
              <a:rPr lang="en-US" sz="3500" b="1">
                <a:solidFill>
                  <a:srgbClr val="FFFFFF"/>
                </a:solidFill>
                <a:latin typeface="Times New Roman"/>
              </a:rPr>
              <a:t>HIV virus</a:t>
            </a:r>
          </a:p>
          <a:p>
            <a:pPr indent="0">
              <a:spcAft>
                <a:spcPts val="350"/>
              </a:spcAft>
            </a:pPr>
            <a:r>
              <a:rPr lang="en-US" sz="3200" b="1" i="1">
                <a:solidFill>
                  <a:srgbClr val="FFFFFF"/>
                </a:solidFill>
                <a:latin typeface="Times New Roman"/>
              </a:rPr>
              <a:t>The way of infection is</a:t>
            </a:r>
          </a:p>
          <a:p>
            <a:pPr indent="0">
              <a:lnSpc>
                <a:spcPct val="115000"/>
              </a:lnSpc>
            </a:pPr>
            <a:r>
              <a:rPr lang="en-US" sz="2400" b="1">
                <a:solidFill>
                  <a:srgbClr val="FFFFFF"/>
                </a:solidFill>
                <a:latin typeface="Times New Roman"/>
              </a:rPr>
              <a:t>-Injury by a sharp contaminated instrument </a:t>
            </a:r>
            <a:r>
              <a:rPr lang="en-US" sz="2400" b="1">
                <a:solidFill>
                  <a:srgbClr val="C0AAF9"/>
                </a:solidFill>
                <a:latin typeface="Times New Roman"/>
              </a:rPr>
              <a:t>-</a:t>
            </a:r>
            <a:r>
              <a:rPr lang="en-US" sz="2400" b="1">
                <a:solidFill>
                  <a:srgbClr val="FFFFFF"/>
                </a:solidFill>
                <a:latin typeface="Times New Roman"/>
              </a:rPr>
              <a:t>Contamination via the nose, the eye, or the skin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01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Прямоугольник 1048589"/>
          <p:cNvSpPr/>
          <p:nvPr/>
        </p:nvSpPr>
        <p:spPr>
          <a:xfrm>
            <a:off x="1093694" y="1156447"/>
            <a:ext cx="6347011" cy="259976"/>
          </a:xfrm>
          <a:prstGeom prst="rect">
            <a:avLst/>
          </a:prstGeom>
          <a:solidFill>
            <a:srgbClr val="0401F8"/>
          </a:solidFill>
        </p:spPr>
        <p:txBody>
          <a:bodyPr wrap="none" lIns="0" tIns="0" rIns="0" bIns="0">
            <a:noAutofit/>
          </a:bodyPr>
          <a:lstStyle/>
          <a:p>
            <a:pPr indent="533400"/>
            <a:r>
              <a:rPr lang="en-US" sz="2300" dirty="0">
                <a:solidFill>
                  <a:srgbClr val="FFFFFF"/>
                </a:solidFill>
                <a:latin typeface="Times New Roman"/>
              </a:rPr>
              <a:t>T</a:t>
            </a:r>
            <a:r>
              <a:rPr lang="en-US" sz="2300" dirty="0" smtClean="0">
                <a:solidFill>
                  <a:srgbClr val="FFFFFF"/>
                </a:solidFill>
                <a:latin typeface="Times New Roman"/>
              </a:rPr>
              <a:t>ransmission </a:t>
            </a:r>
            <a:r>
              <a:rPr lang="en-US" sz="2300" dirty="0">
                <a:solidFill>
                  <a:srgbClr val="FFFFFF"/>
                </a:solidFill>
                <a:latin typeface="Times New Roman"/>
              </a:rPr>
              <a:t>is percutaneous via contaminated blood</a:t>
            </a:r>
          </a:p>
        </p:txBody>
      </p:sp>
      <p:sp>
        <p:nvSpPr>
          <p:cNvPr id="1048591" name="Прямоугольник 1048590"/>
          <p:cNvSpPr/>
          <p:nvPr/>
        </p:nvSpPr>
        <p:spPr>
          <a:xfrm>
            <a:off x="555811" y="1541929"/>
            <a:ext cx="6884894" cy="215153"/>
          </a:xfrm>
          <a:prstGeom prst="rect">
            <a:avLst/>
          </a:prstGeom>
          <a:solidFill>
            <a:srgbClr val="0401F8"/>
          </a:solidFill>
        </p:spPr>
        <p:txBody>
          <a:bodyPr wrap="none" lIns="0" tIns="0" rIns="0" bIns="0">
            <a:noAutofit/>
          </a:bodyPr>
          <a:lstStyle/>
          <a:p>
            <a:pPr indent="533400"/>
            <a:r>
              <a:rPr lang="en-US" sz="2300">
                <a:solidFill>
                  <a:srgbClr val="FFFFFF"/>
                </a:solidFill>
                <a:latin typeface="Times New Roman"/>
              </a:rPr>
              <a:t>• About 3.9 million cases in the USA</a:t>
            </a:r>
          </a:p>
        </p:txBody>
      </p:sp>
      <p:sp>
        <p:nvSpPr>
          <p:cNvPr id="1048592" name="Прямоугольник 1048591"/>
          <p:cNvSpPr/>
          <p:nvPr/>
        </p:nvSpPr>
        <p:spPr>
          <a:xfrm>
            <a:off x="1004047" y="1909482"/>
            <a:ext cx="7368988" cy="493059"/>
          </a:xfrm>
          <a:prstGeom prst="rect">
            <a:avLst/>
          </a:prstGeom>
          <a:solidFill>
            <a:srgbClr val="0B02F7"/>
          </a:solidFill>
        </p:spPr>
        <p:txBody>
          <a:bodyPr lIns="0" tIns="0" rIns="0" bIns="0">
            <a:noAutofit/>
          </a:bodyPr>
          <a:lstStyle/>
          <a:p>
            <a:pPr marL="247136" indent="-292100">
              <a:lnSpc>
                <a:spcPct val="95000"/>
              </a:lnSpc>
            </a:pPr>
            <a:r>
              <a:rPr lang="en-US" sz="2000">
                <a:solidFill>
                  <a:srgbClr val="FFFFFF"/>
                </a:solidFill>
                <a:latin typeface="Times New Roman"/>
              </a:rPr>
              <a:t>- Most of them are asymptomatic men of 45-65 years of age, who were infected via blood derivates before 1987.</a:t>
            </a:r>
          </a:p>
        </p:txBody>
      </p:sp>
      <p:sp>
        <p:nvSpPr>
          <p:cNvPr id="1048593" name="Прямоугольник 1048592"/>
          <p:cNvSpPr/>
          <p:nvPr/>
        </p:nvSpPr>
        <p:spPr>
          <a:xfrm>
            <a:off x="555811" y="2545976"/>
            <a:ext cx="6571130" cy="3496235"/>
          </a:xfrm>
          <a:prstGeom prst="rect">
            <a:avLst/>
          </a:prstGeom>
          <a:solidFill>
            <a:srgbClr val="1601EE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210"/>
              </a:spcAft>
            </a:pPr>
            <a:r>
              <a:rPr lang="en-US" sz="2300">
                <a:solidFill>
                  <a:srgbClr val="FFFFFF"/>
                </a:solidFill>
                <a:latin typeface="Times New Roman"/>
              </a:rPr>
              <a:t>• Today</a:t>
            </a:r>
          </a:p>
          <a:p>
            <a:pPr marL="403271" indent="0">
              <a:lnSpc>
                <a:spcPct val="115000"/>
              </a:lnSpc>
            </a:pPr>
            <a:r>
              <a:rPr lang="en-US" sz="2000">
                <a:solidFill>
                  <a:srgbClr val="FFFFFF"/>
                </a:solidFill>
                <a:latin typeface="Times New Roman"/>
              </a:rPr>
              <a:t>- 60% of the infected patients are the injection drug users -20% sexually infected</a:t>
            </a:r>
          </a:p>
          <a:p>
            <a:pPr marL="403271" indent="0">
              <a:lnSpc>
                <a:spcPct val="115000"/>
              </a:lnSpc>
            </a:pPr>
            <a:r>
              <a:rPr lang="en-US" sz="2000">
                <a:solidFill>
                  <a:srgbClr val="FFFFFF"/>
                </a:solidFill>
                <a:latin typeface="Times New Roman"/>
              </a:rPr>
              <a:t>-14% unknown origin, but inferior social facilities </a:t>
            </a:r>
            <a:r>
              <a:rPr lang="en-US" sz="2000">
                <a:solidFill>
                  <a:srgbClr val="8190F0"/>
                </a:solidFill>
                <a:latin typeface="Times New Roman"/>
              </a:rPr>
              <a:t>-</a:t>
            </a:r>
            <a:r>
              <a:rPr lang="en-US" sz="2000">
                <a:solidFill>
                  <a:srgbClr val="FFFFFF"/>
                </a:solidFill>
                <a:latin typeface="Times New Roman"/>
              </a:rPr>
              <a:t>10%:</a:t>
            </a:r>
          </a:p>
          <a:p>
            <a:pPr marL="860471" indent="0">
              <a:spcAft>
                <a:spcPts val="210"/>
              </a:spcAft>
            </a:pPr>
            <a:r>
              <a:rPr lang="en-US" sz="1800">
                <a:solidFill>
                  <a:srgbClr val="FFFFFF"/>
                </a:solidFill>
                <a:latin typeface="Times New Roman"/>
              </a:rPr>
              <a:t>• 3% tattooing, and bodypiercing persons</a:t>
            </a:r>
          </a:p>
          <a:p>
            <a:pPr marL="860471" indent="0">
              <a:spcAft>
                <a:spcPts val="210"/>
              </a:spcAft>
            </a:pPr>
            <a:r>
              <a:rPr lang="en-US" sz="1800">
                <a:solidFill>
                  <a:srgbClr val="FFFFFF"/>
                </a:solidFill>
                <a:latin typeface="Times New Roman"/>
              </a:rPr>
              <a:t>• 0.0001% transfusion</a:t>
            </a:r>
          </a:p>
          <a:p>
            <a:pPr marL="860471" indent="0">
              <a:spcAft>
                <a:spcPts val="210"/>
              </a:spcAft>
            </a:pPr>
            <a:r>
              <a:rPr lang="en-US" sz="1800">
                <a:solidFill>
                  <a:srgbClr val="D41085"/>
                </a:solidFill>
                <a:latin typeface="Times New Roman"/>
              </a:rPr>
              <a:t>• 1-2% health care workers</a:t>
            </a:r>
          </a:p>
          <a:p>
            <a:pPr marL="860471" indent="0">
              <a:spcAft>
                <a:spcPts val="210"/>
              </a:spcAft>
            </a:pPr>
            <a:r>
              <a:rPr lang="en-US" sz="1800">
                <a:solidFill>
                  <a:srgbClr val="FFFFFF"/>
                </a:solidFill>
                <a:latin typeface="Times New Roman"/>
              </a:rPr>
              <a:t>• Home environment</a:t>
            </a:r>
          </a:p>
          <a:p>
            <a:pPr marL="860471" indent="0">
              <a:spcAft>
                <a:spcPts val="210"/>
              </a:spcAft>
            </a:pPr>
            <a:r>
              <a:rPr lang="en-US" sz="1800">
                <a:solidFill>
                  <a:srgbClr val="FFFFFF"/>
                </a:solidFill>
                <a:latin typeface="Times New Roman"/>
              </a:rPr>
              <a:t>• Perinatally contaminated (commonly HIV-positive mother)</a:t>
            </a:r>
          </a:p>
          <a:p>
            <a:pPr indent="0"/>
            <a:r>
              <a:rPr lang="en-US" sz="2300">
                <a:solidFill>
                  <a:srgbClr val="FFFFFF"/>
                </a:solidFill>
                <a:latin typeface="Times New Roman"/>
              </a:rPr>
              <a:t>・  25% of the alcohol abusers are infected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0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Рисунок 20971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658" y="2653552"/>
            <a:ext cx="6849036" cy="2698377"/>
          </a:xfrm>
          <a:prstGeom prst="rect">
            <a:avLst/>
          </a:prstGeom>
        </p:spPr>
      </p:pic>
      <p:sp>
        <p:nvSpPr>
          <p:cNvPr id="1048594" name="Прямоугольник 1048593"/>
          <p:cNvSpPr/>
          <p:nvPr/>
        </p:nvSpPr>
        <p:spPr>
          <a:xfrm>
            <a:off x="1380564" y="1452282"/>
            <a:ext cx="6194612" cy="95025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44000"/>
              </a:lnSpc>
            </a:pPr>
            <a:r>
              <a:rPr lang="en-US" sz="1700" b="1">
                <a:latin typeface="Arial"/>
              </a:rPr>
              <a:t>Figure 1. Reported cases of acute hepatitis C by selected risk factors • United States, 1983-1996 son</a:t>
            </a:r>
          </a:p>
        </p:txBody>
      </p:sp>
      <p:sp>
        <p:nvSpPr>
          <p:cNvPr id="1048595" name="Прямоугольник 1048594"/>
          <p:cNvSpPr/>
          <p:nvPr/>
        </p:nvSpPr>
        <p:spPr>
          <a:xfrm>
            <a:off x="1479176" y="5495364"/>
            <a:ext cx="6804212" cy="5020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350"/>
              </a:spcAft>
            </a:pPr>
            <a:r>
              <a:rPr lang="en-US" sz="1700" b="1">
                <a:latin typeface="Arial"/>
              </a:rPr>
              <a:t>1983^84* 1985^66* 1967^88* 138940* 1991-92 1991^94 1995,96</a:t>
            </a:r>
          </a:p>
          <a:p>
            <a:pPr marL="3099406" indent="0"/>
            <a:r>
              <a:rPr lang="en-US" sz="1700" b="1">
                <a:latin typeface="Arial"/>
              </a:rPr>
              <a:t>Year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0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Рисунок 20971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76" y="5172635"/>
            <a:ext cx="2232212" cy="62753"/>
          </a:xfrm>
          <a:prstGeom prst="rect">
            <a:avLst/>
          </a:prstGeom>
        </p:spPr>
      </p:pic>
      <p:pic>
        <p:nvPicPr>
          <p:cNvPr id="2097159" name="Рисунок 20971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588" y="2411505"/>
            <a:ext cx="6786282" cy="2779059"/>
          </a:xfrm>
          <a:prstGeom prst="rect">
            <a:avLst/>
          </a:prstGeom>
        </p:spPr>
      </p:pic>
      <p:sp>
        <p:nvSpPr>
          <p:cNvPr id="1048596" name="Прямоугольник 1048595"/>
          <p:cNvSpPr/>
          <p:nvPr/>
        </p:nvSpPr>
        <p:spPr>
          <a:xfrm>
            <a:off x="1452282" y="1398494"/>
            <a:ext cx="6069106" cy="58270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112000"/>
              </a:lnSpc>
            </a:pPr>
            <a:r>
              <a:rPr lang="en-US" sz="1700" b="1">
                <a:latin typeface="Arial"/>
              </a:rPr>
              <a:t>Figure 2. Prevalence of hepatitis C virus (HCV) infection by age and racWethnicit^.United States, 198S-1994</a:t>
            </a:r>
          </a:p>
        </p:txBody>
      </p:sp>
      <p:sp>
        <p:nvSpPr>
          <p:cNvPr id="1048597" name="Прямоугольник 1048596"/>
          <p:cNvSpPr/>
          <p:nvPr/>
        </p:nvSpPr>
        <p:spPr>
          <a:xfrm>
            <a:off x="1837764" y="5369858"/>
            <a:ext cx="4464424" cy="82475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2291836" indent="0">
              <a:spcAft>
                <a:spcPts val="630"/>
              </a:spcAft>
            </a:pPr>
            <a:r>
              <a:rPr lang="en-US" sz="1700" b="1">
                <a:latin typeface="Arial"/>
              </a:rPr>
              <a:t>Age Group (Years}</a:t>
            </a:r>
          </a:p>
          <a:p>
            <a:pPr indent="0"/>
            <a:r>
              <a:rPr lang="en-US" sz="1800">
                <a:latin typeface="Times New Roman"/>
              </a:rPr>
              <a:t>Source: Third National Health and Nutrition</a:t>
            </a:r>
          </a:p>
          <a:p>
            <a:pPr marL="717036" indent="0">
              <a:lnSpc>
                <a:spcPct val="75000"/>
              </a:lnSpc>
            </a:pPr>
            <a:r>
              <a:rPr lang="en-US" sz="1800">
                <a:latin typeface="Times New Roman"/>
              </a:rPr>
              <a:t>Examination Survey, CDC.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920</Words>
  <Application>Microsoft Office PowerPoint</Application>
  <PresentationFormat>Произвольный</PresentationFormat>
  <Paragraphs>139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SM-N960F</dc:creator>
  <cp:lastModifiedBy>Обычный доступ</cp:lastModifiedBy>
  <cp:revision>2</cp:revision>
  <dcterms:created xsi:type="dcterms:W3CDTF">2022-12-18T17:10:05Z</dcterms:created>
  <dcterms:modified xsi:type="dcterms:W3CDTF">2023-06-04T20:14:45Z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0cb2f447934f4fbbbbe0d0620bbb3fce</vt:lpwstr>
  </property>
</Properties>
</file>