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68" r:id="rId14"/>
    <p:sldId id="290" r:id="rId15"/>
    <p:sldId id="270" r:id="rId16"/>
    <p:sldId id="266" r:id="rId17"/>
    <p:sldId id="277" r:id="rId18"/>
    <p:sldId id="271" r:id="rId19"/>
    <p:sldId id="272" r:id="rId20"/>
    <p:sldId id="274" r:id="rId21"/>
    <p:sldId id="275" r:id="rId22"/>
    <p:sldId id="273" r:id="rId23"/>
    <p:sldId id="287" r:id="rId24"/>
    <p:sldId id="278" r:id="rId25"/>
    <p:sldId id="288" r:id="rId26"/>
    <p:sldId id="279" r:id="rId27"/>
    <p:sldId id="289" r:id="rId28"/>
    <p:sldId id="280" r:id="rId29"/>
    <p:sldId id="281" r:id="rId30"/>
    <p:sldId id="282" r:id="rId31"/>
    <p:sldId id="283" r:id="rId32"/>
    <p:sldId id="285" r:id="rId33"/>
    <p:sldId id="286"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00" autoAdjust="0"/>
  </p:normalViewPr>
  <p:slideViewPr>
    <p:cSldViewPr snapToGrid="0">
      <p:cViewPr>
        <p:scale>
          <a:sx n="96" d="100"/>
          <a:sy n="96" d="100"/>
        </p:scale>
        <p:origin x="-111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5DBD0-1A28-485E-BA5C-65A506B9EE49}" type="datetimeFigureOut">
              <a:rPr lang="ru-RU" smtClean="0"/>
              <a:t>02.06.2023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C8391C-42DB-40FA-8812-2926EA917D1E}" type="slidenum">
              <a:rPr lang="ru-RU" smtClean="0"/>
              <a:t>‹#›</a:t>
            </a:fld>
            <a:endParaRPr lang="ru-RU"/>
          </a:p>
        </p:txBody>
      </p:sp>
    </p:spTree>
    <p:extLst>
      <p:ext uri="{BB962C8B-B14F-4D97-AF65-F5344CB8AC3E}">
        <p14:creationId xmlns:p14="http://schemas.microsoft.com/office/powerpoint/2010/main" val="1996040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Следующие принципы призваны свести к минимуму риск перекрестного </a:t>
            </a:r>
            <a:r>
              <a:rPr lang="ru-RU" dirty="0" err="1" smtClean="0"/>
              <a:t>зараженияи</a:t>
            </a:r>
            <a:r>
              <a:rPr lang="ru-RU" dirty="0" smtClean="0"/>
              <a:t> достичь намеченных целей.• Скрининг пациентов• Универсальные меры предосторожности• Обучение сотрудников• Асептическая техника• Личная защита• Стерилизация инструментов и наконечников• Процедуры дезинфекции• Асептика Оборудования• Зуботехническая лабораторная асептика• Управление </a:t>
            </a:r>
            <a:r>
              <a:rPr lang="ru-RU" dirty="0" err="1" smtClean="0"/>
              <a:t>отходамиВ</a:t>
            </a:r>
            <a:r>
              <a:rPr lang="ru-RU" dirty="0" smtClean="0"/>
              <a:t> последующих главах более подробно рассматривается каждый из 10 введенных принципов, и эти главы упоминаются соответственно.</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2</a:t>
            </a:fld>
            <a:endParaRPr lang="ru-RU"/>
          </a:p>
        </p:txBody>
      </p:sp>
    </p:spTree>
    <p:extLst>
      <p:ext uri="{BB962C8B-B14F-4D97-AF65-F5344CB8AC3E}">
        <p14:creationId xmlns:p14="http://schemas.microsoft.com/office/powerpoint/2010/main" val="3611493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Дезинфекция рабочих поверхностей, стоматологического кресла, аппаратов (то, что нельзя стерилизовать) делают антисептическими  растворами </a:t>
            </a:r>
            <a:r>
              <a:rPr lang="ru-RU" dirty="0" err="1" smtClean="0"/>
              <a:t>двухкратно</a:t>
            </a:r>
            <a:r>
              <a:rPr lang="ru-RU" dirty="0" smtClean="0"/>
              <a:t> через 15 минут. Дезинфицирующие растворы часто  готовы к употреблению или их необходимо развести до нужной консистенции</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14</a:t>
            </a:fld>
            <a:endParaRPr lang="ru-RU"/>
          </a:p>
        </p:txBody>
      </p:sp>
    </p:spTree>
    <p:extLst>
      <p:ext uri="{BB962C8B-B14F-4D97-AF65-F5344CB8AC3E}">
        <p14:creationId xmlns:p14="http://schemas.microsoft.com/office/powerpoint/2010/main" val="4095507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ОЧИСТКА </a:t>
            </a:r>
            <a:r>
              <a:rPr lang="ru-RU" dirty="0" err="1" smtClean="0"/>
              <a:t>ИНСТРУМЕНТАПосле</a:t>
            </a:r>
            <a:r>
              <a:rPr lang="ru-RU" dirty="0" smtClean="0"/>
              <a:t> того, как инструменты были погружены </a:t>
            </a:r>
            <a:r>
              <a:rPr lang="ru-RU" dirty="0" err="1" smtClean="0"/>
              <a:t>враствор</a:t>
            </a:r>
            <a:r>
              <a:rPr lang="ru-RU" dirty="0" smtClean="0"/>
              <a:t> для предварительной очистки/предварительного замачивания, и когда у стоматолога-гигиениста есть время для их обработки, он или </a:t>
            </a:r>
            <a:r>
              <a:rPr lang="ru-RU" dirty="0" err="1" smtClean="0"/>
              <a:t>онатщательно</a:t>
            </a:r>
            <a:r>
              <a:rPr lang="ru-RU" dirty="0" smtClean="0"/>
              <a:t> промывает инструменты под проточной водой, а затем </a:t>
            </a:r>
            <a:r>
              <a:rPr lang="ru-RU" dirty="0" err="1" smtClean="0"/>
              <a:t>скраб</a:t>
            </a:r>
            <a:r>
              <a:rPr lang="ru-RU" dirty="0" smtClean="0"/>
              <a:t> </a:t>
            </a:r>
            <a:r>
              <a:rPr lang="ru-RU" dirty="0" err="1" smtClean="0"/>
              <a:t>ПримечаниеПроизводители</a:t>
            </a:r>
            <a:r>
              <a:rPr lang="ru-RU" dirty="0" smtClean="0"/>
              <a:t> некоторых кассет из пластика/смолы не рекомендуют </a:t>
            </a:r>
            <a:r>
              <a:rPr lang="ru-RU" dirty="0" err="1" smtClean="0"/>
              <a:t>предварительноезамачивание</a:t>
            </a:r>
            <a:r>
              <a:rPr lang="ru-RU" dirty="0" smtClean="0"/>
              <a:t>. Чтобы избежать коррозии инструментов, предварительное замачивание инструментов должно быть ограничено несколькими часами, и </a:t>
            </a:r>
            <a:r>
              <a:rPr lang="ru-RU" dirty="0" err="1" smtClean="0"/>
              <a:t>инструментыникогда</a:t>
            </a:r>
            <a:r>
              <a:rPr lang="ru-RU" dirty="0" smtClean="0"/>
              <a:t> не следует оставлять на </a:t>
            </a:r>
            <a:r>
              <a:rPr lang="ru-RU" dirty="0" err="1" smtClean="0"/>
              <a:t>ночь.Преимущества</a:t>
            </a:r>
            <a:r>
              <a:rPr lang="ru-RU" dirty="0" smtClean="0"/>
              <a:t> предварительной очистки/замачивания стоматологических </a:t>
            </a:r>
            <a:r>
              <a:rPr lang="ru-RU" dirty="0" err="1" smtClean="0"/>
              <a:t>инструментовСуществует</a:t>
            </a:r>
            <a:r>
              <a:rPr lang="ru-RU" dirty="0" smtClean="0"/>
              <a:t> множество преимуществ для стоматолога-гигиениста от </a:t>
            </a:r>
            <a:r>
              <a:rPr lang="ru-RU" dirty="0" err="1" smtClean="0"/>
              <a:t>использованиярешение</a:t>
            </a:r>
            <a:r>
              <a:rPr lang="ru-RU" dirty="0" smtClean="0"/>
              <a:t> для удержания/предварительного замачивания. Предварительное замачивание выполняет следующие действия:• Помогает свести к минимуму высыхание или слеживание загрязняющих веществ, таких как кровь или </a:t>
            </a:r>
            <a:r>
              <a:rPr lang="ru-RU" dirty="0" err="1" smtClean="0"/>
              <a:t>жидкостиорганизма</a:t>
            </a:r>
            <a:r>
              <a:rPr lang="ru-RU" dirty="0" smtClean="0"/>
              <a:t>, на </a:t>
            </a:r>
            <a:r>
              <a:rPr lang="ru-RU" dirty="0" err="1" smtClean="0"/>
              <a:t>кюретках</a:t>
            </a:r>
            <a:r>
              <a:rPr lang="ru-RU" dirty="0" smtClean="0"/>
              <a:t> или </a:t>
            </a:r>
            <a:r>
              <a:rPr lang="ru-RU" dirty="0" err="1" smtClean="0"/>
              <a:t>скалерах</a:t>
            </a:r>
            <a:r>
              <a:rPr lang="ru-RU" dirty="0" smtClean="0"/>
              <a:t> и инкрустированных стоматологических материалах(цементах)• Облегчает очистку инструментов в дальнейшем• Позволяет стоматологу-гигиенисту приступить к другим чувствительным ко </a:t>
            </a:r>
            <a:r>
              <a:rPr lang="ru-RU" dirty="0" err="1" smtClean="0"/>
              <a:t>временипроцедурам</a:t>
            </a:r>
            <a:r>
              <a:rPr lang="ru-RU" dirty="0" smtClean="0"/>
              <a:t>, таким как дезинфекция и подготовка процедурного </a:t>
            </a:r>
            <a:r>
              <a:rPr lang="ru-RU" dirty="0" err="1" smtClean="0"/>
              <a:t>кабинетадля</a:t>
            </a:r>
            <a:r>
              <a:rPr lang="ru-RU" dirty="0" smtClean="0"/>
              <a:t> размещения следующего пациента. Очистка загрязненных инструментов удаляет оставшийся </a:t>
            </a:r>
            <a:r>
              <a:rPr lang="ru-RU" dirty="0" err="1" smtClean="0"/>
              <a:t>видимыйбиобурден</a:t>
            </a:r>
            <a:r>
              <a:rPr lang="ru-RU" dirty="0" smtClean="0"/>
              <a:t>, делая стерилизацию более эффективной.</a:t>
            </a:r>
          </a:p>
        </p:txBody>
      </p:sp>
      <p:sp>
        <p:nvSpPr>
          <p:cNvPr id="4" name="Номер слайда 3"/>
          <p:cNvSpPr>
            <a:spLocks noGrp="1"/>
          </p:cNvSpPr>
          <p:nvPr>
            <p:ph type="sldNum" sz="quarter" idx="10"/>
          </p:nvPr>
        </p:nvSpPr>
        <p:spPr/>
        <p:txBody>
          <a:bodyPr/>
          <a:lstStyle/>
          <a:p>
            <a:fld id="{1AC8391C-42DB-40FA-8812-2926EA917D1E}" type="slidenum">
              <a:rPr lang="ru-RU" smtClean="0"/>
              <a:t>15</a:t>
            </a:fld>
            <a:endParaRPr lang="ru-RU"/>
          </a:p>
        </p:txBody>
      </p:sp>
    </p:spTree>
    <p:extLst>
      <p:ext uri="{BB962C8B-B14F-4D97-AF65-F5344CB8AC3E}">
        <p14:creationId xmlns:p14="http://schemas.microsoft.com/office/powerpoint/2010/main" val="3006639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Существует две формы очистки инструмента: вручную или с </a:t>
            </a:r>
            <a:r>
              <a:rPr lang="ru-RU" dirty="0" err="1" smtClean="0"/>
              <a:t>помощьюультразвуковой</a:t>
            </a:r>
            <a:r>
              <a:rPr lang="ru-RU" dirty="0" smtClean="0"/>
              <a:t> очиститель, механическое устройство для очистки. Хотя </a:t>
            </a:r>
            <a:r>
              <a:rPr lang="ru-RU" dirty="0" err="1" smtClean="0"/>
              <a:t>ручнаяочистка</a:t>
            </a:r>
            <a:r>
              <a:rPr lang="ru-RU" dirty="0" smtClean="0"/>
              <a:t> не является предпочтительным методом из-за потенциального воздействия на зубы </a:t>
            </a:r>
            <a:r>
              <a:rPr lang="ru-RU" dirty="0" err="1" smtClean="0"/>
              <a:t>acci</a:t>
            </a:r>
            <a:r>
              <a:rPr lang="ru-RU" dirty="0" smtClean="0"/>
              <a:t>, стоматолог-гигиенист должен быть знаком с этим методом </a:t>
            </a:r>
            <a:r>
              <a:rPr lang="ru-RU" dirty="0" err="1" smtClean="0"/>
              <a:t>вслучае</a:t>
            </a:r>
            <a:r>
              <a:rPr lang="ru-RU" dirty="0" smtClean="0"/>
              <a:t>, если в офисе нет ультразвукового очистителя или ультразвуковой </a:t>
            </a:r>
            <a:r>
              <a:rPr lang="ru-RU" dirty="0" err="1" smtClean="0"/>
              <a:t>очистительвыходит</a:t>
            </a:r>
            <a:r>
              <a:rPr lang="ru-RU" dirty="0" smtClean="0"/>
              <a:t> из </a:t>
            </a:r>
            <a:r>
              <a:rPr lang="ru-RU" dirty="0" err="1" smtClean="0"/>
              <a:t>строя.Ручная</a:t>
            </a:r>
            <a:r>
              <a:rPr lang="ru-RU" dirty="0" smtClean="0"/>
              <a:t> Очистка </a:t>
            </a:r>
            <a:r>
              <a:rPr lang="ru-RU" dirty="0" err="1" smtClean="0"/>
              <a:t>ИнструментаПри</a:t>
            </a:r>
            <a:r>
              <a:rPr lang="ru-RU" dirty="0" smtClean="0"/>
              <a:t> чистке загрязненных инструментов вручную (вставка 8-3) крайне </a:t>
            </a:r>
            <a:r>
              <a:rPr lang="ru-RU" dirty="0" err="1" smtClean="0"/>
              <a:t>важно,чтобы</a:t>
            </a:r>
            <a:r>
              <a:rPr lang="ru-RU" dirty="0" smtClean="0"/>
              <a:t> гигиенист носил все необходимые средства индивидуальной защиты и, что особенно важно, надевал </a:t>
            </a:r>
            <a:r>
              <a:rPr lang="ru-RU" dirty="0" err="1" smtClean="0"/>
              <a:t>нитриловые</a:t>
            </a:r>
            <a:r>
              <a:rPr lang="ru-RU" dirty="0" smtClean="0"/>
              <a:t> перчатки, которые прочнее, чем экзаменационные перчатки, и непроницаемы для </a:t>
            </a:r>
            <a:r>
              <a:rPr lang="ru-RU" dirty="0" err="1" smtClean="0"/>
              <a:t>большинстваострые</a:t>
            </a:r>
            <a:r>
              <a:rPr lang="ru-RU" dirty="0" smtClean="0"/>
              <a:t> инструменты. Колотые или проколотые раны на руках-это слишком частые травмы, которые могут привести к серьезным—даже смертельным—инфекциям, передаваемым через </a:t>
            </a:r>
            <a:r>
              <a:rPr lang="ru-RU" dirty="0" err="1" smtClean="0"/>
              <a:t>кровь.При</a:t>
            </a:r>
            <a:r>
              <a:rPr lang="ru-RU" dirty="0" smtClean="0"/>
              <a:t> ручной очистке инструментов следует </a:t>
            </a:r>
            <a:r>
              <a:rPr lang="ru-RU" dirty="0" err="1" smtClean="0"/>
              <a:t>держатьзагрязненные</a:t>
            </a:r>
            <a:r>
              <a:rPr lang="ru-RU" dirty="0" smtClean="0"/>
              <a:t> инструменты под поверхностью удерживающего раствора, чтобы предотвратить ненужное разбрызгивание. Одна рука используется для захвата инструментов, </a:t>
            </a:r>
            <a:r>
              <a:rPr lang="ru-RU" dirty="0" err="1" smtClean="0"/>
              <a:t>адругая</a:t>
            </a:r>
            <a:r>
              <a:rPr lang="ru-RU" dirty="0" smtClean="0"/>
              <a:t>-для чистки щеткой, изготовленной специально для чистки стоматологических инструментов. Щетки с длинными ручками рекомендуются для ручной чистки, </a:t>
            </a:r>
            <a:r>
              <a:rPr lang="ru-RU" dirty="0" err="1" smtClean="0"/>
              <a:t>чтобыдержать</a:t>
            </a:r>
            <a:r>
              <a:rPr lang="ru-RU" dirty="0" smtClean="0"/>
              <a:t> чистящую руку подальше от загрязненных острых </a:t>
            </a:r>
            <a:r>
              <a:rPr lang="ru-RU" dirty="0" err="1" smtClean="0"/>
              <a:t>инструментов.После</a:t>
            </a:r>
            <a:r>
              <a:rPr lang="ru-RU" dirty="0" smtClean="0"/>
              <a:t> ручной чистки инструментов следует тщательно </a:t>
            </a:r>
            <a:r>
              <a:rPr lang="ru-RU" dirty="0" err="1" smtClean="0"/>
              <a:t>промытьих</a:t>
            </a:r>
            <a:r>
              <a:rPr lang="ru-RU" dirty="0" smtClean="0"/>
              <a:t> под проточной водой, все еще держа в руках полный набор, используемый для </a:t>
            </a:r>
            <a:r>
              <a:rPr lang="ru-RU" dirty="0" err="1" smtClean="0"/>
              <a:t>speконкретная</a:t>
            </a:r>
            <a:r>
              <a:rPr lang="ru-RU" dirty="0" smtClean="0"/>
              <a:t> процедура. Некоторые стоматологи предпочитают документов, которые должны быть пластинчатые, используя эластичный </a:t>
            </a:r>
            <a:r>
              <a:rPr lang="ru-RU" dirty="0" err="1" smtClean="0"/>
              <a:t>стрейч</a:t>
            </a:r>
            <a:r>
              <a:rPr lang="ru-RU" dirty="0" smtClean="0"/>
              <a:t>-материал или большой скруток, другие предпочитают инструменты быть упакован, с типом установки подноса наносится на внешнюю готовых принятому определению, другие предпочитают цветную систему, в которой все инструменты, используемые для конкретные настройка лотка помещаются внутри цветные кассеты.</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16</a:t>
            </a:fld>
            <a:endParaRPr lang="ru-RU"/>
          </a:p>
        </p:txBody>
      </p:sp>
    </p:spTree>
    <p:extLst>
      <p:ext uri="{BB962C8B-B14F-4D97-AF65-F5344CB8AC3E}">
        <p14:creationId xmlns:p14="http://schemas.microsoft.com/office/powerpoint/2010/main" val="3192605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Стоматолог-гигиенист должен выполнить следующие </a:t>
            </a:r>
            <a:r>
              <a:rPr lang="ru-RU" dirty="0" err="1" smtClean="0"/>
              <a:t>действияпри</a:t>
            </a:r>
            <a:r>
              <a:rPr lang="ru-RU" dirty="0" smtClean="0"/>
              <a:t> ручной очистке загрязненных инструментов:1. Наденьте необходимые СИЗ, включая </a:t>
            </a:r>
            <a:r>
              <a:rPr lang="ru-RU" dirty="0" err="1" smtClean="0"/>
              <a:t>нитриловые</a:t>
            </a:r>
            <a:r>
              <a:rPr lang="ru-RU" dirty="0" smtClean="0"/>
              <a:t> перчатки.2. Извлеките инструменты из удерживающего/предварительно </a:t>
            </a:r>
            <a:r>
              <a:rPr lang="ru-RU" dirty="0" err="1" smtClean="0"/>
              <a:t>замоченногораствора</a:t>
            </a:r>
            <a:r>
              <a:rPr lang="ru-RU" dirty="0" smtClean="0"/>
              <a:t>, надев </a:t>
            </a:r>
            <a:r>
              <a:rPr lang="ru-RU" dirty="0" err="1" smtClean="0"/>
              <a:t>нитриловые</a:t>
            </a:r>
            <a:r>
              <a:rPr lang="ru-RU" dirty="0" smtClean="0"/>
              <a:t> перчатки.3. Крепко возьмите инструменты и </a:t>
            </a:r>
            <a:r>
              <a:rPr lang="ru-RU" dirty="0" err="1" smtClean="0"/>
              <a:t>промойтеих</a:t>
            </a:r>
            <a:r>
              <a:rPr lang="ru-RU" dirty="0" smtClean="0"/>
              <a:t> под постоянной струей теплой или горячей воды в течение 1 минуты.4. Повторно отправьте инструменты; все еще </a:t>
            </a:r>
            <a:r>
              <a:rPr lang="ru-RU" dirty="0" err="1" smtClean="0"/>
              <a:t>держаинструменты</a:t>
            </a:r>
            <a:r>
              <a:rPr lang="ru-RU" dirty="0" smtClean="0"/>
              <a:t> в одной руке, используйте специальную щетку с длинной </a:t>
            </a:r>
            <a:r>
              <a:rPr lang="ru-RU" dirty="0" err="1" smtClean="0"/>
              <a:t>ручкойдругой</a:t>
            </a:r>
            <a:r>
              <a:rPr lang="ru-RU" dirty="0" smtClean="0"/>
              <a:t>, чтобы очистить инструменты от видимого </a:t>
            </a:r>
            <a:r>
              <a:rPr lang="ru-RU" dirty="0" err="1" smtClean="0"/>
              <a:t>биобурдена</a:t>
            </a:r>
            <a:r>
              <a:rPr lang="ru-RU" dirty="0" smtClean="0"/>
              <a:t> и стоматологических материалов. </a:t>
            </a:r>
            <a:r>
              <a:rPr lang="ru-RU" dirty="0" err="1" smtClean="0"/>
              <a:t>Обратитеособое</a:t>
            </a:r>
            <a:r>
              <a:rPr lang="ru-RU" dirty="0" smtClean="0"/>
              <a:t> внимание на чистку рабочих </a:t>
            </a:r>
            <a:r>
              <a:rPr lang="ru-RU" dirty="0" err="1" smtClean="0"/>
              <a:t>концовиз</a:t>
            </a:r>
            <a:r>
              <a:rPr lang="ru-RU" dirty="0" smtClean="0"/>
              <a:t> инструментов: сначала вычистите один </a:t>
            </a:r>
            <a:r>
              <a:rPr lang="ru-RU" dirty="0" err="1" smtClean="0"/>
              <a:t>конец,затем</a:t>
            </a:r>
            <a:r>
              <a:rPr lang="ru-RU" dirty="0" smtClean="0"/>
              <a:t> другой.5. Снова промойте инструменты.6. При необходимости промокните насухо (в зависимости </a:t>
            </a:r>
            <a:r>
              <a:rPr lang="ru-RU" dirty="0" err="1" smtClean="0"/>
              <a:t>оттипа</a:t>
            </a:r>
            <a:r>
              <a:rPr lang="ru-RU" dirty="0" smtClean="0"/>
              <a:t> стерилизации).7. Теперь инструменты готовы к помещению в </a:t>
            </a:r>
            <a:r>
              <a:rPr lang="ru-RU" dirty="0" err="1" smtClean="0"/>
              <a:t>упаковкустерилизатора</a:t>
            </a:r>
            <a:r>
              <a:rPr lang="ru-RU" dirty="0" smtClean="0"/>
              <a:t>, пакеты иликассеты.8. Загрязненную щетку </a:t>
            </a:r>
            <a:r>
              <a:rPr lang="ru-RU" dirty="0" err="1" smtClean="0"/>
              <a:t>стерилизуютв</a:t>
            </a:r>
            <a:r>
              <a:rPr lang="ru-RU" dirty="0" smtClean="0"/>
              <a:t> конце клинического дня (если она выдерживает высокую температуру стерилизации). В противном </a:t>
            </a:r>
            <a:r>
              <a:rPr lang="ru-RU" dirty="0" err="1" smtClean="0"/>
              <a:t>случаещетку</a:t>
            </a:r>
            <a:r>
              <a:rPr lang="ru-RU" dirty="0" smtClean="0"/>
              <a:t> на ночь замачивают в дезинфицирующем средстве.</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17</a:t>
            </a:fld>
            <a:endParaRPr lang="ru-RU"/>
          </a:p>
        </p:txBody>
      </p:sp>
    </p:spTree>
    <p:extLst>
      <p:ext uri="{BB962C8B-B14F-4D97-AF65-F5344CB8AC3E}">
        <p14:creationId xmlns:p14="http://schemas.microsoft.com/office/powerpoint/2010/main" val="3657836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Ультразвуковые наконечники и Воздушные абразивные наконечники Как правило, не рекомендуется помещать наконечники ультразвуковых </a:t>
            </a:r>
            <a:r>
              <a:rPr lang="ru-RU" dirty="0" err="1" smtClean="0"/>
              <a:t>скалеров</a:t>
            </a:r>
            <a:r>
              <a:rPr lang="ru-RU" dirty="0" smtClean="0"/>
              <a:t> и наконечники для </a:t>
            </a:r>
            <a:r>
              <a:rPr lang="ru-RU" dirty="0" err="1" smtClean="0"/>
              <a:t>воздушныхабразивных</a:t>
            </a:r>
            <a:r>
              <a:rPr lang="ru-RU" dirty="0" smtClean="0"/>
              <a:t> устройств в удерживающие растворы или ультразвуковые очистители инструментов, которые могут нарушить функцию наконечников. Вместо этого многие производители рекомендуют использовать наконечники для очистки линий от влаги, ручной очистки и упаковки в пакеты для стерилизации</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18</a:t>
            </a:fld>
            <a:endParaRPr lang="ru-RU"/>
          </a:p>
        </p:txBody>
      </p:sp>
    </p:spTree>
    <p:extLst>
      <p:ext uri="{BB962C8B-B14F-4D97-AF65-F5344CB8AC3E}">
        <p14:creationId xmlns:p14="http://schemas.microsoft.com/office/powerpoint/2010/main" val="232473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Очистка ультразвукового </a:t>
            </a:r>
            <a:r>
              <a:rPr lang="ru-RU" dirty="0" err="1" smtClean="0"/>
              <a:t>прибораУльтразвуковой</a:t>
            </a:r>
            <a:r>
              <a:rPr lang="ru-RU" dirty="0" smtClean="0"/>
              <a:t> очиститель (рис. 8-2) представляет собой механическое устройство, </a:t>
            </a:r>
            <a:r>
              <a:rPr lang="ru-RU" dirty="0" err="1" smtClean="0"/>
              <a:t>содержащеекорзину</a:t>
            </a:r>
            <a:r>
              <a:rPr lang="ru-RU" dirty="0" smtClean="0"/>
              <a:t> и/или мензурки, которые помещаются в камеру, заполненную чистящим </a:t>
            </a:r>
            <a:r>
              <a:rPr lang="ru-RU" dirty="0" err="1" smtClean="0"/>
              <a:t>раствором,изготовленным</a:t>
            </a:r>
            <a:r>
              <a:rPr lang="ru-RU" dirty="0" smtClean="0"/>
              <a:t> специально для ультразвуковой очистки. Ультразвуковая очистка отличается от других форм удаления мусора и </a:t>
            </a:r>
            <a:r>
              <a:rPr lang="ru-RU" dirty="0" err="1" smtClean="0"/>
              <a:t>биобурдена</a:t>
            </a:r>
            <a:r>
              <a:rPr lang="ru-RU" dirty="0" smtClean="0"/>
              <a:t>, поскольку </a:t>
            </a:r>
            <a:r>
              <a:rPr lang="ru-RU" dirty="0" err="1" smtClean="0"/>
              <a:t>онаиспользует</a:t>
            </a:r>
            <a:r>
              <a:rPr lang="ru-RU" dirty="0" smtClean="0"/>
              <a:t> систему имплозии (внутренний взрыв—противоположность взрыву)аккуратно удалить загрязнения с загрязненных поверхностей </a:t>
            </a:r>
            <a:r>
              <a:rPr lang="ru-RU" dirty="0" err="1" smtClean="0"/>
              <a:t>инструмента.Ультразвуковая</a:t>
            </a:r>
            <a:r>
              <a:rPr lang="ru-RU" dirty="0" smtClean="0"/>
              <a:t> очистка инструмента (коробка 8-4) предпочтительнее </a:t>
            </a:r>
            <a:r>
              <a:rPr lang="ru-RU" dirty="0" err="1" smtClean="0"/>
              <a:t>ручнойочистка</a:t>
            </a:r>
            <a:r>
              <a:rPr lang="ru-RU" dirty="0" smtClean="0"/>
              <a:t>, потому что это было клинически доказано для очистки </a:t>
            </a:r>
            <a:r>
              <a:rPr lang="ru-RU" dirty="0" err="1" smtClean="0"/>
              <a:t>инструментовв</a:t>
            </a:r>
            <a:r>
              <a:rPr lang="ru-RU" dirty="0" smtClean="0"/>
              <a:t> 16 раз эффективнее. Ультразвуковая чистка также снижает вероятность </a:t>
            </a:r>
            <a:r>
              <a:rPr lang="ru-RU" dirty="0" err="1" smtClean="0"/>
              <a:t>парентеральноговоздействия</a:t>
            </a:r>
            <a:r>
              <a:rPr lang="ru-RU" dirty="0" smtClean="0"/>
              <a:t> (проникновения через кожу) патогенов, </a:t>
            </a:r>
            <a:r>
              <a:rPr lang="ru-RU" dirty="0" err="1" smtClean="0"/>
              <a:t>переносимыхкровью</a:t>
            </a:r>
            <a:r>
              <a:rPr lang="ru-RU" dirty="0" smtClean="0"/>
              <a:t>, что чаще происходит во время чистки рук. </a:t>
            </a:r>
            <a:r>
              <a:rPr lang="ru-RU" dirty="0" err="1" smtClean="0"/>
              <a:t>Ультразвуковаячистка</a:t>
            </a:r>
            <a:r>
              <a:rPr lang="ru-RU" dirty="0" smtClean="0"/>
              <a:t> также освобождает гигиениста для выполнения других задач, таких как дезинфекция и подготовка процедурного кабинета для следующего </a:t>
            </a:r>
            <a:r>
              <a:rPr lang="ru-RU" dirty="0" err="1" smtClean="0"/>
              <a:t>пациента.Большинство</a:t>
            </a:r>
            <a:r>
              <a:rPr lang="ru-RU" dirty="0" smtClean="0"/>
              <a:t> стоматологических инструментов можно чистить с помощью ультразвукового </a:t>
            </a:r>
            <a:r>
              <a:rPr lang="ru-RU" dirty="0" err="1" smtClean="0"/>
              <a:t>очистителя,за</a:t>
            </a:r>
            <a:r>
              <a:rPr lang="ru-RU" dirty="0" smtClean="0"/>
              <a:t> исключением высокоскоростных наконечников, которые необходимо чистить </a:t>
            </a:r>
            <a:r>
              <a:rPr lang="ru-RU" dirty="0" err="1" smtClean="0"/>
              <a:t>вручную.Как</a:t>
            </a:r>
            <a:r>
              <a:rPr lang="ru-RU" dirty="0" smtClean="0"/>
              <a:t> свободные инструменты, так и инструменты в кассетах должны быть подвешены </a:t>
            </a:r>
            <a:r>
              <a:rPr lang="ru-RU" dirty="0" err="1" smtClean="0"/>
              <a:t>вультразвуковом</a:t>
            </a:r>
            <a:r>
              <a:rPr lang="ru-RU" dirty="0" smtClean="0"/>
              <a:t> растворе, не касаясь дна камеры, и </a:t>
            </a:r>
            <a:r>
              <a:rPr lang="ru-RU" dirty="0" err="1" smtClean="0"/>
              <a:t>сдостаточным</a:t>
            </a:r>
            <a:r>
              <a:rPr lang="ru-RU" dirty="0" smtClean="0"/>
              <a:t> количеством раствора, чтобы покрыть инструменты.</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19</a:t>
            </a:fld>
            <a:endParaRPr lang="ru-RU"/>
          </a:p>
        </p:txBody>
      </p:sp>
    </p:spTree>
    <p:extLst>
      <p:ext uri="{BB962C8B-B14F-4D97-AF65-F5344CB8AC3E}">
        <p14:creationId xmlns:p14="http://schemas.microsoft.com/office/powerpoint/2010/main" val="816956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1. Наденьте СИЗ, включая </a:t>
            </a:r>
            <a:r>
              <a:rPr lang="ru-RU" dirty="0" err="1" smtClean="0"/>
              <a:t>нитриловые</a:t>
            </a:r>
            <a:r>
              <a:rPr lang="ru-RU" dirty="0" smtClean="0"/>
              <a:t> перчатки.2. Извлеките инструменты из удерживающего/предварительно замоченногораствора.3. Крепко возьмитесь за инструменты, ополаскивая </a:t>
            </a:r>
            <a:r>
              <a:rPr lang="ru-RU" dirty="0" err="1" smtClean="0"/>
              <a:t>ихпод</a:t>
            </a:r>
            <a:r>
              <a:rPr lang="ru-RU" dirty="0" smtClean="0"/>
              <a:t> постоянной струей теплой или </a:t>
            </a:r>
            <a:r>
              <a:rPr lang="ru-RU" dirty="0" err="1" smtClean="0"/>
              <a:t>горячейводы</a:t>
            </a:r>
            <a:r>
              <a:rPr lang="ru-RU" dirty="0" smtClean="0"/>
              <a:t> в течение 1 минуты.4. Держите инструменты сгруппированными в соответствии </a:t>
            </a:r>
            <a:r>
              <a:rPr lang="ru-RU" dirty="0" err="1" smtClean="0"/>
              <a:t>спроцедурой</a:t>
            </a:r>
            <a:r>
              <a:rPr lang="ru-RU" dirty="0" smtClean="0"/>
              <a:t>. Варианты заключаются в том, чтобы связать их </a:t>
            </a:r>
            <a:r>
              <a:rPr lang="ru-RU" dirty="0" err="1" smtClean="0"/>
              <a:t>эластичнымиили</a:t>
            </a:r>
            <a:r>
              <a:rPr lang="ru-RU" dirty="0" smtClean="0"/>
              <a:t> большими крутящими стяжками, поместить их в кассеты с цветовой кодировкой или хранить в определенной кассетной системе. (</a:t>
            </a:r>
            <a:r>
              <a:rPr lang="ru-RU" dirty="0" err="1" smtClean="0"/>
              <a:t>Еслиу</a:t>
            </a:r>
            <a:r>
              <a:rPr lang="ru-RU" dirty="0" smtClean="0"/>
              <a:t> оператора используется кассетная система для </a:t>
            </a:r>
            <a:r>
              <a:rPr lang="ru-RU" dirty="0" err="1" smtClean="0"/>
              <a:t>инструментов,инструменты</a:t>
            </a:r>
            <a:r>
              <a:rPr lang="ru-RU" dirty="0" smtClean="0"/>
              <a:t> будут оставаться в одном и том же положении на протяжении всего процесса на кресле, а также предварительного замачивания </a:t>
            </a:r>
            <a:r>
              <a:rPr lang="ru-RU" dirty="0" err="1" smtClean="0"/>
              <a:t>ультразвукомпроцедуры</a:t>
            </a:r>
            <a:r>
              <a:rPr lang="ru-RU" dirty="0" smtClean="0"/>
              <a:t> очистки и стерилизации.)5. Осторожно и осторожно погрузите инструменты в ультразвуковую </a:t>
            </a:r>
            <a:r>
              <a:rPr lang="ru-RU" dirty="0" err="1" smtClean="0"/>
              <a:t>корзину,стараясь</a:t>
            </a:r>
            <a:r>
              <a:rPr lang="ru-RU" dirty="0" smtClean="0"/>
              <a:t> не касаться стенок камеры </a:t>
            </a:r>
            <a:r>
              <a:rPr lang="ru-RU" dirty="0" err="1" smtClean="0"/>
              <a:t>ине</a:t>
            </a:r>
            <a:r>
              <a:rPr lang="ru-RU" dirty="0" smtClean="0"/>
              <a:t> разбрызгивать чистящий раствор.6. Установите крышку на ультразвуковой очиститель.7. Поверните переключатель таймера на нужный номер</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20</a:t>
            </a:fld>
            <a:endParaRPr lang="ru-RU"/>
          </a:p>
        </p:txBody>
      </p:sp>
    </p:spTree>
    <p:extLst>
      <p:ext uri="{BB962C8B-B14F-4D97-AF65-F5344CB8AC3E}">
        <p14:creationId xmlns:p14="http://schemas.microsoft.com/office/powerpoint/2010/main" val="3816113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Химическая дезинфекция инструментов Это Не Может Быть Подвергнуто Тепловой Стерилизации. Химическая дезинфекция используется для достижения асептики для инструментов и связанных с ними предметов, которые не выдерживают тепловой стерилизации.1. После предварительной очистки/замачивания </a:t>
            </a:r>
            <a:r>
              <a:rPr lang="ru-RU" dirty="0" err="1" smtClean="0"/>
              <a:t>инструментовпромойте</a:t>
            </a:r>
            <a:r>
              <a:rPr lang="ru-RU" dirty="0" smtClean="0"/>
              <a:t> их под проточной водой в течение 60 секунд, чтобы удалить биобурден.2. Приготовьте раствор в соответствии с инструкциями производителя; укажите </a:t>
            </a:r>
            <a:r>
              <a:rPr lang="ru-RU" dirty="0" err="1" smtClean="0"/>
              <a:t>датувскрытия</a:t>
            </a:r>
            <a:r>
              <a:rPr lang="ru-RU" dirty="0" smtClean="0"/>
              <a:t> или приготовления раствора </a:t>
            </a:r>
            <a:r>
              <a:rPr lang="ru-RU" dirty="0" err="1" smtClean="0"/>
              <a:t>иотметьте</a:t>
            </a:r>
            <a:r>
              <a:rPr lang="ru-RU" dirty="0" smtClean="0"/>
              <a:t> свои инициалы на контейнере с раствором. Обратите внимание на дату истечения срока годности на этикеткераствора.3. Вылейте приготовленный раствор в кастрюлю для холодной стерилизации </a:t>
            </a:r>
            <a:r>
              <a:rPr lang="ru-RU" dirty="0" err="1" smtClean="0"/>
              <a:t>Bard</a:t>
            </a:r>
            <a:r>
              <a:rPr lang="ru-RU" dirty="0" smtClean="0"/>
              <a:t> </a:t>
            </a:r>
            <a:r>
              <a:rPr lang="ru-RU" dirty="0" err="1" smtClean="0"/>
              <a:t>Parker</a:t>
            </a:r>
            <a:r>
              <a:rPr lang="ru-RU" dirty="0" smtClean="0"/>
              <a:t> или эквивалентную </a:t>
            </a:r>
            <a:r>
              <a:rPr lang="ru-RU" dirty="0" err="1" smtClean="0"/>
              <a:t>ей;следите</a:t>
            </a:r>
            <a:r>
              <a:rPr lang="ru-RU" dirty="0" smtClean="0"/>
              <a:t> за тем, чтобы не разбрызгивать </a:t>
            </a:r>
            <a:r>
              <a:rPr lang="ru-RU" dirty="0" err="1" smtClean="0"/>
              <a:t>раствор,так</a:t>
            </a:r>
            <a:r>
              <a:rPr lang="ru-RU" dirty="0" smtClean="0"/>
              <a:t> как химические дезинфицирующие средства не </a:t>
            </a:r>
            <a:r>
              <a:rPr lang="ru-RU" dirty="0" err="1" smtClean="0"/>
              <a:t>следуетоставлять</a:t>
            </a:r>
            <a:r>
              <a:rPr lang="ru-RU" dirty="0" smtClean="0"/>
              <a:t> на открытом воздухе. Это делается для того, чтобы предотвратить случайное </a:t>
            </a:r>
            <a:r>
              <a:rPr lang="ru-RU" dirty="0" err="1" smtClean="0"/>
              <a:t>вдыхание,отравление</a:t>
            </a:r>
            <a:r>
              <a:rPr lang="ru-RU" dirty="0" smtClean="0"/>
              <a:t> или разлив. Разбрызгивание </a:t>
            </a:r>
            <a:r>
              <a:rPr lang="ru-RU" dirty="0" err="1" smtClean="0"/>
              <a:t>раствораможет</a:t>
            </a:r>
            <a:r>
              <a:rPr lang="ru-RU" dirty="0" smtClean="0"/>
              <a:t> привести к вдыханию, контакту с кожей или </a:t>
            </a:r>
            <a:r>
              <a:rPr lang="ru-RU" dirty="0" err="1" smtClean="0"/>
              <a:t>слизистойоболочкой</a:t>
            </a:r>
            <a:r>
              <a:rPr lang="ru-RU" dirty="0" smtClean="0"/>
              <a:t> и возможной травме.4. Погрузите инструменты в </a:t>
            </a:r>
            <a:r>
              <a:rPr lang="ru-RU" dirty="0" err="1" smtClean="0"/>
              <a:t>химическийраствор</a:t>
            </a:r>
            <a:r>
              <a:rPr lang="ru-RU" dirty="0" smtClean="0"/>
              <a:t>, убедившись, что </a:t>
            </a:r>
            <a:r>
              <a:rPr lang="ru-RU" dirty="0" err="1" smtClean="0"/>
              <a:t>инструментыполностью</a:t>
            </a:r>
            <a:r>
              <a:rPr lang="ru-RU" dirty="0" smtClean="0"/>
              <a:t> закрыты и </a:t>
            </a:r>
            <a:r>
              <a:rPr lang="ru-RU" dirty="0" err="1" smtClean="0"/>
              <a:t>кастрюляне</a:t>
            </a:r>
            <a:r>
              <a:rPr lang="ru-RU" dirty="0" smtClean="0"/>
              <a:t> переполнена. Будьте осторожны, чтобы не </a:t>
            </a:r>
            <a:r>
              <a:rPr lang="ru-RU" dirty="0" err="1" smtClean="0"/>
              <a:t>разбрызгатьраствор</a:t>
            </a:r>
            <a:r>
              <a:rPr lang="ru-RU" dirty="0" smtClean="0"/>
              <a:t> при добавлении инструментов всковородка.5. Закройте контейнер; пометьте </a:t>
            </a:r>
            <a:r>
              <a:rPr lang="ru-RU" dirty="0" err="1" smtClean="0"/>
              <a:t>контейнерназванием</a:t>
            </a:r>
            <a:r>
              <a:rPr lang="ru-RU" dirty="0" smtClean="0"/>
              <a:t> раствора, временем </a:t>
            </a:r>
            <a:r>
              <a:rPr lang="ru-RU" dirty="0" err="1" smtClean="0"/>
              <a:t>экспозициии</a:t>
            </a:r>
            <a:r>
              <a:rPr lang="ru-RU" dirty="0" smtClean="0"/>
              <a:t> вашими инициалами. Запустите таймер </a:t>
            </a:r>
            <a:r>
              <a:rPr lang="ru-RU" dirty="0" err="1" smtClean="0"/>
              <a:t>навремя</a:t>
            </a:r>
            <a:r>
              <a:rPr lang="ru-RU" dirty="0" smtClean="0"/>
              <a:t>, рекомендованное производителем, чтобы обеспечить надлежащее время цикла.6. Не открывайте крышку и не добавляйте </a:t>
            </a:r>
            <a:r>
              <a:rPr lang="ru-RU" dirty="0" err="1" smtClean="0"/>
              <a:t>дополнительныеинструменты</a:t>
            </a:r>
            <a:r>
              <a:rPr lang="ru-RU" dirty="0" smtClean="0"/>
              <a:t> во время цикла дезинфекции. Добавление инструментов во время </a:t>
            </a:r>
            <a:r>
              <a:rPr lang="ru-RU" dirty="0" err="1" smtClean="0"/>
              <a:t>циклаограничивает</a:t>
            </a:r>
            <a:r>
              <a:rPr lang="ru-RU" dirty="0" smtClean="0"/>
              <a:t> общую эффективность дезинфицирующего раствора и увеличивает </a:t>
            </a:r>
            <a:r>
              <a:rPr lang="ru-RU" dirty="0" err="1" smtClean="0"/>
              <a:t>время,необходимое</a:t>
            </a:r>
            <a:r>
              <a:rPr lang="ru-RU" dirty="0" smtClean="0"/>
              <a:t> для завершения дезинфекции или холоднойстерилизации.7. По истечении требуемого времени воздействия и </a:t>
            </a:r>
            <a:r>
              <a:rPr lang="ru-RU" dirty="0" err="1" smtClean="0"/>
              <a:t>всееще</a:t>
            </a:r>
            <a:r>
              <a:rPr lang="ru-RU" dirty="0" smtClean="0"/>
              <a:t> в СИЗ поднимите предметы с </a:t>
            </a:r>
            <a:r>
              <a:rPr lang="ru-RU" dirty="0" err="1" smtClean="0"/>
              <a:t>пола.контейнер</a:t>
            </a:r>
            <a:r>
              <a:rPr lang="ru-RU" dirty="0" smtClean="0"/>
              <a:t> с помощью переносных щипцов и хорошо </a:t>
            </a:r>
            <a:r>
              <a:rPr lang="ru-RU" dirty="0" err="1" smtClean="0"/>
              <a:t>промойтеинструменты</a:t>
            </a:r>
            <a:r>
              <a:rPr lang="ru-RU" dirty="0" smtClean="0"/>
              <a:t> под проточной водой </a:t>
            </a:r>
            <a:r>
              <a:rPr lang="ru-RU" dirty="0" err="1" smtClean="0"/>
              <a:t>втечение</a:t>
            </a:r>
            <a:r>
              <a:rPr lang="ru-RU" dirty="0" smtClean="0"/>
              <a:t> 60 секунд.8. Положите инструменты на одноразовое </a:t>
            </a:r>
            <a:r>
              <a:rPr lang="ru-RU" dirty="0" err="1" smtClean="0"/>
              <a:t>бумажноеполотенце</a:t>
            </a:r>
            <a:r>
              <a:rPr lang="ru-RU" dirty="0" smtClean="0"/>
              <a:t> и тщательно высушите их. </a:t>
            </a:r>
            <a:r>
              <a:rPr lang="ru-RU" dirty="0" err="1" smtClean="0"/>
              <a:t>Уберитев</a:t>
            </a:r>
            <a:r>
              <a:rPr lang="ru-RU" dirty="0" smtClean="0"/>
              <a:t> закрытый шкаф или место для хранения до тех пор, пока это </a:t>
            </a:r>
            <a:r>
              <a:rPr lang="ru-RU" dirty="0" err="1" smtClean="0"/>
              <a:t>непотребуется</a:t>
            </a:r>
            <a:r>
              <a:rPr lang="ru-RU" dirty="0" smtClean="0"/>
              <a:t> для использования</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21</a:t>
            </a:fld>
            <a:endParaRPr lang="ru-RU"/>
          </a:p>
        </p:txBody>
      </p:sp>
    </p:spTree>
    <p:extLst>
      <p:ext uri="{BB962C8B-B14F-4D97-AF65-F5344CB8AC3E}">
        <p14:creationId xmlns:p14="http://schemas.microsoft.com/office/powerpoint/2010/main" val="531084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СТЕРИЛИЗАЦИЯСтерилизация</a:t>
            </a:r>
            <a:r>
              <a:rPr lang="ru-RU" dirty="0" smtClean="0"/>
              <a:t> - это уничтожение всех форм микробной </a:t>
            </a:r>
            <a:r>
              <a:rPr lang="ru-RU" dirty="0" err="1" smtClean="0"/>
              <a:t>жизни.Конечнымтребованием</a:t>
            </a:r>
            <a:r>
              <a:rPr lang="ru-RU" dirty="0" smtClean="0"/>
              <a:t> является </a:t>
            </a:r>
            <a:r>
              <a:rPr lang="ru-RU" dirty="0" err="1" smtClean="0"/>
              <a:t>инактивация</a:t>
            </a:r>
            <a:r>
              <a:rPr lang="ru-RU" dirty="0" smtClean="0"/>
              <a:t> большого количества бактериальных и </a:t>
            </a:r>
            <a:r>
              <a:rPr lang="ru-RU" dirty="0" err="1" smtClean="0"/>
              <a:t>микотическихспор</a:t>
            </a:r>
            <a:r>
              <a:rPr lang="ru-RU" dirty="0" smtClean="0"/>
              <a:t>. Примечание: Доказательство разрушения спор является окончательным критерием стерилизации, поскольку это наиболее термостойкие формы микробной жизни</a:t>
            </a:r>
          </a:p>
          <a:p>
            <a:r>
              <a:rPr lang="ru-RU" dirty="0" smtClean="0"/>
              <a:t>ПРИНЯТЫЕ МЕТОДЫ </a:t>
            </a:r>
            <a:r>
              <a:rPr lang="ru-RU" dirty="0" err="1" smtClean="0"/>
              <a:t>СТЕРИЛИЗАЦИИСуществует</a:t>
            </a:r>
            <a:r>
              <a:rPr lang="ru-RU" dirty="0" smtClean="0"/>
              <a:t> ряд общепринятых методов стерилизации стоматологических инструментов: жидкие химические стерилизаторы, окись этилена, сухое тепло, пар </a:t>
            </a:r>
            <a:r>
              <a:rPr lang="ru-RU" dirty="0" err="1" smtClean="0"/>
              <a:t>поддавлением</a:t>
            </a:r>
            <a:r>
              <a:rPr lang="ru-RU" dirty="0" smtClean="0"/>
              <a:t> (стерилизация в автоклаве и вспышке) и насыщенный </a:t>
            </a:r>
            <a:r>
              <a:rPr lang="ru-RU" dirty="0" err="1" smtClean="0"/>
              <a:t>химическийпар</a:t>
            </a:r>
            <a:r>
              <a:rPr lang="ru-RU" dirty="0" smtClean="0"/>
              <a:t> (</a:t>
            </a:r>
            <a:r>
              <a:rPr lang="ru-RU" dirty="0" err="1" smtClean="0"/>
              <a:t>химиклав</a:t>
            </a:r>
            <a:r>
              <a:rPr lang="ru-RU" dirty="0" smtClean="0"/>
              <a:t>) (см. Таблицу 8-1).Независимо от типа используемого стерилизатора, следующие </a:t>
            </a:r>
            <a:r>
              <a:rPr lang="ru-RU" dirty="0" err="1" smtClean="0"/>
              <a:t>трикомпонента</a:t>
            </a:r>
            <a:r>
              <a:rPr lang="ru-RU" dirty="0" smtClean="0"/>
              <a:t> цикла стерилизации являются универсальными:1. Период </a:t>
            </a:r>
            <a:r>
              <a:rPr lang="ru-RU" dirty="0" err="1" smtClean="0"/>
              <a:t>нагрева:Гигиенист</a:t>
            </a:r>
            <a:r>
              <a:rPr lang="ru-RU" dirty="0" smtClean="0"/>
              <a:t> должен позволить стерилизатору достичь надлежащейтемпературы.2. Период </a:t>
            </a:r>
            <a:r>
              <a:rPr lang="ru-RU" dirty="0" err="1" smtClean="0"/>
              <a:t>воздействия:Гигиенист</a:t>
            </a:r>
            <a:r>
              <a:rPr lang="ru-RU" dirty="0" smtClean="0"/>
              <a:t> должен обеспечить необходимое время полного </a:t>
            </a:r>
            <a:r>
              <a:rPr lang="ru-RU" dirty="0" err="1" smtClean="0"/>
              <a:t>цикладля</a:t>
            </a:r>
            <a:r>
              <a:rPr lang="ru-RU" dirty="0" smtClean="0"/>
              <a:t> стерилизации груза.3. Период </a:t>
            </a:r>
            <a:r>
              <a:rPr lang="ru-RU" dirty="0" err="1" smtClean="0"/>
              <a:t>охлаждения:Гигиенист</a:t>
            </a:r>
            <a:r>
              <a:rPr lang="ru-RU" dirty="0" smtClean="0"/>
              <a:t> должен обеспечить достаточное охлаждение для очистки и удаления избыточной </a:t>
            </a:r>
            <a:r>
              <a:rPr lang="ru-RU" dirty="0" err="1" smtClean="0"/>
              <a:t>влаги.Жидкие</a:t>
            </a:r>
            <a:r>
              <a:rPr lang="ru-RU" dirty="0" smtClean="0"/>
              <a:t> Химические </a:t>
            </a:r>
            <a:r>
              <a:rPr lang="ru-RU" dirty="0" err="1" smtClean="0"/>
              <a:t>СтерилизаторыЖидкие</a:t>
            </a:r>
            <a:r>
              <a:rPr lang="ru-RU" dirty="0" smtClean="0"/>
              <a:t> химические стерилизаторы обычно не используются в стоматологии, </a:t>
            </a:r>
            <a:r>
              <a:rPr lang="ru-RU" dirty="0" err="1" smtClean="0"/>
              <a:t>заисключением</a:t>
            </a:r>
            <a:r>
              <a:rPr lang="ru-RU" dirty="0" smtClean="0"/>
              <a:t> случаев, когда изделие не может выдержать какой-либо тепловой стерилизации. </a:t>
            </a:r>
            <a:r>
              <a:rPr lang="ru-RU" dirty="0" err="1" smtClean="0"/>
              <a:t>Жидкиехимические</a:t>
            </a:r>
            <a:r>
              <a:rPr lang="ru-RU" dirty="0" smtClean="0"/>
              <a:t> стерилизаторы часто непрактичны из-за времени, необходимого </a:t>
            </a:r>
            <a:r>
              <a:rPr lang="ru-RU" dirty="0" err="1" smtClean="0"/>
              <a:t>длястерилизации</a:t>
            </a:r>
            <a:r>
              <a:rPr lang="ru-RU" dirty="0" smtClean="0"/>
              <a:t>. </a:t>
            </a:r>
            <a:r>
              <a:rPr lang="ru-RU" dirty="0" err="1" smtClean="0"/>
              <a:t>Глутаровый</a:t>
            </a:r>
            <a:r>
              <a:rPr lang="ru-RU" dirty="0" smtClean="0"/>
              <a:t> альдегид, например, требует 10 </a:t>
            </a:r>
            <a:r>
              <a:rPr lang="ru-RU" dirty="0" err="1" smtClean="0"/>
              <a:t>часовпогружения</a:t>
            </a:r>
            <a:r>
              <a:rPr lang="ru-RU" dirty="0" smtClean="0"/>
              <a:t> для достижения </a:t>
            </a:r>
            <a:r>
              <a:rPr lang="ru-RU" dirty="0" err="1" smtClean="0"/>
              <a:t>стерилизации.Стерилизация</a:t>
            </a:r>
            <a:r>
              <a:rPr lang="ru-RU" dirty="0" smtClean="0"/>
              <a:t> оксидом </a:t>
            </a:r>
            <a:r>
              <a:rPr lang="ru-RU" dirty="0" err="1" smtClean="0"/>
              <a:t>этиленаСтерилизация</a:t>
            </a:r>
            <a:r>
              <a:rPr lang="ru-RU" dirty="0" smtClean="0"/>
              <a:t> оксидом этилена-это форма газовой стерилизации, обычно </a:t>
            </a:r>
            <a:r>
              <a:rPr lang="ru-RU" dirty="0" err="1" smtClean="0"/>
              <a:t>предназначеннаядля</a:t>
            </a:r>
            <a:r>
              <a:rPr lang="ru-RU" dirty="0" smtClean="0"/>
              <a:t> использования в больницах. Это признанная ADA форма стерилизации для </a:t>
            </a:r>
            <a:r>
              <a:rPr lang="ru-RU" dirty="0" err="1" smtClean="0"/>
              <a:t>стоматологическойпрактики</a:t>
            </a:r>
            <a:r>
              <a:rPr lang="ru-RU" dirty="0" smtClean="0"/>
              <a:t> (рис.8-3); однако из-за длительного времени цикла она не является практичной. Время цикла относится к количеству времени, необходимому для работы прибора</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22</a:t>
            </a:fld>
            <a:endParaRPr lang="ru-RU"/>
          </a:p>
        </p:txBody>
      </p:sp>
    </p:spTree>
    <p:extLst>
      <p:ext uri="{BB962C8B-B14F-4D97-AF65-F5344CB8AC3E}">
        <p14:creationId xmlns:p14="http://schemas.microsoft.com/office/powerpoint/2010/main" val="3968917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Стерилизация Сухим </a:t>
            </a:r>
            <a:r>
              <a:rPr lang="ru-RU" dirty="0" err="1" smtClean="0"/>
              <a:t>ТепломСтерилизация</a:t>
            </a:r>
            <a:r>
              <a:rPr lang="ru-RU" dirty="0" smtClean="0"/>
              <a:t> сухим теплом относится к любой форме стерилизации, которая использует время </a:t>
            </a:r>
            <a:r>
              <a:rPr lang="ru-RU" dirty="0" err="1" smtClean="0"/>
              <a:t>итепло</a:t>
            </a:r>
            <a:r>
              <a:rPr lang="ru-RU" dirty="0" smtClean="0"/>
              <a:t> для уничтожения всех форм микробной жизни, включая микробные споры; она </a:t>
            </a:r>
            <a:r>
              <a:rPr lang="ru-RU" dirty="0" err="1" smtClean="0"/>
              <a:t>включаетстандартную</a:t>
            </a:r>
            <a:r>
              <a:rPr lang="ru-RU" dirty="0" smtClean="0"/>
              <a:t> или быструю передачу тепла . Устройство не требует особого обслуживания и не подвержено коррозии или ржавлению большинства инструментов. Перед использованием </a:t>
            </a:r>
            <a:r>
              <a:rPr lang="ru-RU" dirty="0" err="1" smtClean="0"/>
              <a:t>сухоготеплового</a:t>
            </a:r>
            <a:r>
              <a:rPr lang="ru-RU" dirty="0" smtClean="0"/>
              <a:t> стерилизатора необходимо довести сухой тепловой стерилизатор до нужной </a:t>
            </a:r>
            <a:r>
              <a:rPr lang="ru-RU" dirty="0" err="1" smtClean="0"/>
              <a:t>температуры,используя</a:t>
            </a:r>
            <a:r>
              <a:rPr lang="ru-RU" dirty="0" smtClean="0"/>
              <a:t> начальное время предварительного нагрева 20 </a:t>
            </a:r>
            <a:r>
              <a:rPr lang="ru-RU" dirty="0" err="1" smtClean="0"/>
              <a:t>минут.Цикл</a:t>
            </a:r>
            <a:r>
              <a:rPr lang="ru-RU" dirty="0" smtClean="0"/>
              <a:t> стерилизации занимает 1 час при температуре 340°F (170°C) или 2 часа при температуре320°F (160°C). Пластиковые инструменты и материалы не следует помещать в сухой </a:t>
            </a:r>
            <a:r>
              <a:rPr lang="ru-RU" dirty="0" err="1" smtClean="0"/>
              <a:t>тепловойстерилизатор</a:t>
            </a:r>
            <a:r>
              <a:rPr lang="ru-RU" dirty="0" smtClean="0"/>
              <a:t>, так как они могут расплавиться во время цикла. Еще одним </a:t>
            </a:r>
            <a:r>
              <a:rPr lang="ru-RU" dirty="0" err="1" smtClean="0"/>
              <a:t>недостаткомсухого</a:t>
            </a:r>
            <a:r>
              <a:rPr lang="ru-RU" dirty="0" smtClean="0"/>
              <a:t> теплового стерилизатора является то, что грузы должны быть тщательно упакованы и </a:t>
            </a:r>
            <a:r>
              <a:rPr lang="ru-RU" dirty="0" err="1" smtClean="0"/>
              <a:t>организованывнутри</a:t>
            </a:r>
            <a:r>
              <a:rPr lang="ru-RU" dirty="0" smtClean="0"/>
              <a:t> камеры, чтобы обеспечить надлежащую циркуляцию воздуха для завершения цикла стерилизации. Инструменты, помещенные в сухой тепловой стерилизатор, должны быть полностью сухими, чтобы предотвратить ржавление или коррозию; паяные соединения некоторых инструментов не переносят тепла сухого теплового </a:t>
            </a:r>
            <a:r>
              <a:rPr lang="ru-RU" dirty="0" err="1" smtClean="0"/>
              <a:t>стерилизатора.Новые</a:t>
            </a:r>
            <a:r>
              <a:rPr lang="ru-RU" dirty="0" smtClean="0"/>
              <a:t> формы стерилизаторов сухого тепла работают на длинных </a:t>
            </a:r>
            <a:r>
              <a:rPr lang="ru-RU" dirty="0" err="1" smtClean="0"/>
              <a:t>электромагнитныхволны</a:t>
            </a:r>
            <a:r>
              <a:rPr lang="ru-RU" dirty="0" smtClean="0"/>
              <a:t> излучения, нагретый движущийся воздух/конвекция или </a:t>
            </a:r>
            <a:r>
              <a:rPr lang="ru-RU" dirty="0" err="1" smtClean="0"/>
              <a:t>проводимость.Приемлемые</a:t>
            </a:r>
            <a:r>
              <a:rPr lang="ru-RU" dirty="0" smtClean="0"/>
              <a:t> обертки для сухой тепловой стерилизации стоматологических инструментов </a:t>
            </a:r>
            <a:r>
              <a:rPr lang="ru-RU" dirty="0" err="1" smtClean="0"/>
              <a:t>включаютбумагу</a:t>
            </a:r>
            <a:r>
              <a:rPr lang="ru-RU" dirty="0" smtClean="0"/>
              <a:t>, алюминиевую фольгу, металлические и стеклянные контейнеры, а также некоторые тяжелые </a:t>
            </a:r>
            <a:r>
              <a:rPr lang="ru-RU" dirty="0" err="1" smtClean="0"/>
              <a:t>нейлоновыепакеты</a:t>
            </a:r>
            <a:r>
              <a:rPr lang="ru-RU" dirty="0" smtClean="0"/>
              <a:t>. Следует избегать обертывания тканью, так как они могут обуглиться</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24</a:t>
            </a:fld>
            <a:endParaRPr lang="ru-RU"/>
          </a:p>
        </p:txBody>
      </p:sp>
    </p:spTree>
    <p:extLst>
      <p:ext uri="{BB962C8B-B14F-4D97-AF65-F5344CB8AC3E}">
        <p14:creationId xmlns:p14="http://schemas.microsoft.com/office/powerpoint/2010/main" val="1717982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Универсальные меры предосторожности, определенные Центрами по контролю и профилактике заболеваний </a:t>
            </a:r>
            <a:r>
              <a:rPr lang="ru-RU" dirty="0" err="1" smtClean="0"/>
              <a:t>иПрофилактика</a:t>
            </a:r>
            <a:r>
              <a:rPr lang="ru-RU" dirty="0" smtClean="0"/>
              <a:t>, должна использоваться во всех прямых уходах за пациентами и процедурах, проводимых в стоматологии. Универсальные меры предосторожности относятся к набору мер </a:t>
            </a:r>
            <a:r>
              <a:rPr lang="ru-RU" dirty="0" err="1" smtClean="0"/>
              <a:t>предосторожности,предназначенных</a:t>
            </a:r>
            <a:r>
              <a:rPr lang="ru-RU" dirty="0" smtClean="0"/>
              <a:t> для предотвращения передачи вируса иммунодефицита человека(ВИЧ), вирус гепатита В (HBV) и другие патогенные микроорганизмы, передаваемые через кровь, в медицинских учреждениях, включая стоматологические кабинеты и </a:t>
            </a:r>
            <a:r>
              <a:rPr lang="ru-RU" dirty="0" err="1" smtClean="0"/>
              <a:t>клиники.В</a:t>
            </a:r>
            <a:r>
              <a:rPr lang="ru-RU" dirty="0" smtClean="0"/>
              <a:t> соответствии с универсальными мерами предосторожности, кровь и слюна, встречающиеся во </a:t>
            </a:r>
            <a:r>
              <a:rPr lang="ru-RU" dirty="0" err="1" smtClean="0"/>
              <a:t>времякурс</a:t>
            </a:r>
            <a:r>
              <a:rPr lang="ru-RU" dirty="0" smtClean="0"/>
              <a:t> стоматологических процедур для всех пациентов считается потенциально инфекционным. Применяемые универсальные меры предосторожности означают, что для всех пациентов должны применяться одни и те же процедуры инфекционного контроля для любых стоматологических процедур; таким образом, универсальные меры предосторожности являются специфическими для конкретной процедуры, а не для конкретного пациента.</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3</a:t>
            </a:fld>
            <a:endParaRPr lang="ru-RU"/>
          </a:p>
        </p:txBody>
      </p:sp>
    </p:spTree>
    <p:extLst>
      <p:ext uri="{BB962C8B-B14F-4D97-AF65-F5344CB8AC3E}">
        <p14:creationId xmlns:p14="http://schemas.microsoft.com/office/powerpoint/2010/main" val="3634081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Пар под давлением (</a:t>
            </a:r>
            <a:r>
              <a:rPr lang="ru-RU" dirty="0" err="1" smtClean="0"/>
              <a:t>автоклавирование</a:t>
            </a:r>
            <a:r>
              <a:rPr lang="ru-RU" dirty="0" smtClean="0"/>
              <a:t>)Пар под давлением (</a:t>
            </a:r>
            <a:r>
              <a:rPr lang="ru-RU" dirty="0" err="1" smtClean="0"/>
              <a:t>автоклавирование</a:t>
            </a:r>
            <a:r>
              <a:rPr lang="ru-RU" dirty="0" smtClean="0"/>
              <a:t>) относится к </a:t>
            </a:r>
            <a:r>
              <a:rPr lang="ru-RU" dirty="0" err="1" smtClean="0"/>
              <a:t>процессустерилизации</a:t>
            </a:r>
            <a:r>
              <a:rPr lang="ru-RU" dirty="0" smtClean="0"/>
              <a:t> инструментов, который использует время, температуру и давление для уничтожения всех </a:t>
            </a:r>
            <a:r>
              <a:rPr lang="ru-RU" dirty="0" err="1" smtClean="0"/>
              <a:t>форммикробной</a:t>
            </a:r>
            <a:r>
              <a:rPr lang="ru-RU" dirty="0" smtClean="0"/>
              <a:t> жизни, включая споры . </a:t>
            </a:r>
            <a:r>
              <a:rPr lang="ru-RU" dirty="0" err="1" smtClean="0"/>
              <a:t>Автоклавирование</a:t>
            </a:r>
            <a:r>
              <a:rPr lang="ru-RU" dirty="0" smtClean="0"/>
              <a:t> является одним из </a:t>
            </a:r>
            <a:r>
              <a:rPr lang="ru-RU" dirty="0" err="1" smtClean="0"/>
              <a:t>наиболеешироко</a:t>
            </a:r>
            <a:r>
              <a:rPr lang="ru-RU" dirty="0" smtClean="0"/>
              <a:t> используемых видов стерилизации в стоматологической </a:t>
            </a:r>
            <a:r>
              <a:rPr lang="ru-RU" dirty="0" err="1" smtClean="0"/>
              <a:t>практикеВ</a:t>
            </a:r>
            <a:r>
              <a:rPr lang="ru-RU" dirty="0" smtClean="0"/>
              <a:t> </a:t>
            </a:r>
            <a:r>
              <a:rPr lang="ru-RU" dirty="0" err="1" smtClean="0"/>
              <a:t>автоклавировании</a:t>
            </a:r>
            <a:r>
              <a:rPr lang="ru-RU" dirty="0" smtClean="0"/>
              <a:t> используется пар под давлением, который убивает все формы микроорганизмов, включая споры. Чтобы пар был эффективной формой </a:t>
            </a:r>
            <a:r>
              <a:rPr lang="ru-RU" dirty="0" err="1" smtClean="0"/>
              <a:t>стерилизации,он</a:t>
            </a:r>
            <a:r>
              <a:rPr lang="ru-RU" dirty="0" smtClean="0"/>
              <a:t> должен проникать во все поверхности и области инструментов и связанных с ними </a:t>
            </a:r>
            <a:r>
              <a:rPr lang="ru-RU" dirty="0" err="1" smtClean="0"/>
              <a:t>предметовпомещается</a:t>
            </a:r>
            <a:r>
              <a:rPr lang="ru-RU" dirty="0" smtClean="0"/>
              <a:t> внутри </a:t>
            </a:r>
            <a:r>
              <a:rPr lang="ru-RU" dirty="0" err="1" smtClean="0"/>
              <a:t>камеры.Таким</a:t>
            </a:r>
            <a:r>
              <a:rPr lang="ru-RU" dirty="0" smtClean="0"/>
              <a:t> образом, стоматолог-гигиенист должен быть уверен, что все </a:t>
            </a:r>
            <a:r>
              <a:rPr lang="ru-RU" dirty="0" err="1" smtClean="0"/>
              <a:t>пакетыдля</a:t>
            </a:r>
            <a:r>
              <a:rPr lang="ru-RU" dirty="0" smtClean="0"/>
              <a:t> инструментов, лотки или кассеты загружены таким образом, чтобы </a:t>
            </a:r>
            <a:r>
              <a:rPr lang="ru-RU" dirty="0" err="1" smtClean="0"/>
              <a:t>обеспечитьдостаточное</a:t>
            </a:r>
            <a:r>
              <a:rPr lang="ru-RU" dirty="0" smtClean="0"/>
              <a:t> проникновение пара. Никогда не следует перегружать автоклав. При необходимости вместо этого следует запустить дополнительную </a:t>
            </a:r>
            <a:r>
              <a:rPr lang="ru-RU" dirty="0" err="1" smtClean="0"/>
              <a:t>нагрузку.Для</a:t>
            </a:r>
            <a:r>
              <a:rPr lang="ru-RU" dirty="0" smtClean="0"/>
              <a:t> обеспечения стерилизации в автоклаве требуется минимум 250°F(121°C) с давлением пара 15 фунтов на квадратный дюйм (фунт на квадратный дюйм) в течение 15минут. (Бактериальные споры более устойчивы к нагреванию, чем вирусы </a:t>
            </a:r>
            <a:r>
              <a:rPr lang="ru-RU" dirty="0" err="1" smtClean="0"/>
              <a:t>гепатита,и</a:t>
            </a:r>
            <a:r>
              <a:rPr lang="ru-RU" dirty="0" smtClean="0"/>
              <a:t> уничтожаются за 15 минут.) Примечание: Для больших нагрузок требуется </a:t>
            </a:r>
            <a:r>
              <a:rPr lang="ru-RU" dirty="0" err="1" smtClean="0"/>
              <a:t>дополнительнаяот</a:t>
            </a:r>
            <a:r>
              <a:rPr lang="ru-RU" dirty="0" smtClean="0"/>
              <a:t> 5 до 15 минут. Поскольку время имеет решающее значение при </a:t>
            </a:r>
            <a:r>
              <a:rPr lang="ru-RU" dirty="0" err="1" smtClean="0"/>
              <a:t>автоклавировании</a:t>
            </a:r>
            <a:r>
              <a:rPr lang="ru-RU" dirty="0" smtClean="0"/>
              <a:t>, следует </a:t>
            </a:r>
            <a:r>
              <a:rPr lang="ru-RU" dirty="0" err="1" smtClean="0"/>
              <a:t>отметить,что</a:t>
            </a:r>
            <a:r>
              <a:rPr lang="ru-RU" dirty="0" smtClean="0"/>
              <a:t> истинное время цикла стерилизации не начинается до тех пор, пока автоклав не достигнет нужной температуры и давления. Несоблюдение этих </a:t>
            </a:r>
            <a:r>
              <a:rPr lang="ru-RU" dirty="0" err="1" smtClean="0"/>
              <a:t>критериевможет</a:t>
            </a:r>
            <a:r>
              <a:rPr lang="ru-RU" dirty="0" smtClean="0"/>
              <a:t> привести к использованию нестерильных инструментов во рту </a:t>
            </a:r>
            <a:r>
              <a:rPr lang="ru-RU" dirty="0" err="1" smtClean="0"/>
              <a:t>пациента.Существует</a:t>
            </a:r>
            <a:r>
              <a:rPr lang="ru-RU" dirty="0" smtClean="0"/>
              <a:t> несколько недостатков стерилизации в автоклаве, </a:t>
            </a:r>
            <a:r>
              <a:rPr lang="ru-RU" dirty="0" err="1" smtClean="0"/>
              <a:t>включаяржавление</a:t>
            </a:r>
            <a:r>
              <a:rPr lang="ru-RU" dirty="0" smtClean="0"/>
              <a:t>, коррозию или притупление некоторых </a:t>
            </a:r>
            <a:r>
              <a:rPr lang="ru-RU" dirty="0" err="1" smtClean="0"/>
              <a:t>инструментов.Еще</a:t>
            </a:r>
            <a:r>
              <a:rPr lang="ru-RU" dirty="0" smtClean="0"/>
              <a:t> одним недостатком </a:t>
            </a:r>
            <a:r>
              <a:rPr lang="ru-RU" dirty="0" err="1" smtClean="0"/>
              <a:t>автоклавирования</a:t>
            </a:r>
            <a:r>
              <a:rPr lang="ru-RU" dirty="0" smtClean="0"/>
              <a:t> является то, что пакеты инструментов </a:t>
            </a:r>
            <a:r>
              <a:rPr lang="ru-RU" dirty="0" err="1" smtClean="0"/>
              <a:t>выходятиз</a:t>
            </a:r>
            <a:r>
              <a:rPr lang="ru-RU" dirty="0" smtClean="0"/>
              <a:t> завершенного цикла влажными в результате пара внутри камеры.</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26</a:t>
            </a:fld>
            <a:endParaRPr lang="ru-RU"/>
          </a:p>
        </p:txBody>
      </p:sp>
    </p:spTree>
    <p:extLst>
      <p:ext uri="{BB962C8B-B14F-4D97-AF65-F5344CB8AC3E}">
        <p14:creationId xmlns:p14="http://schemas.microsoft.com/office/powerpoint/2010/main" val="1030137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Вспышка “Приоритет” </a:t>
            </a:r>
            <a:r>
              <a:rPr lang="ru-RU" dirty="0" err="1" smtClean="0"/>
              <a:t>СтерилизацииХотя</a:t>
            </a:r>
            <a:r>
              <a:rPr lang="ru-RU" dirty="0" smtClean="0"/>
              <a:t> технически это форма </a:t>
            </a:r>
            <a:r>
              <a:rPr lang="ru-RU" dirty="0" err="1" smtClean="0"/>
              <a:t>автоклавирования</a:t>
            </a:r>
            <a:r>
              <a:rPr lang="ru-RU" dirty="0" smtClean="0"/>
              <a:t> паром, стерилизатор </a:t>
            </a:r>
            <a:r>
              <a:rPr lang="ru-RU" dirty="0" err="1" smtClean="0"/>
              <a:t>flash</a:t>
            </a:r>
            <a:r>
              <a:rPr lang="ru-RU" dirty="0" smtClean="0"/>
              <a:t> </a:t>
            </a:r>
            <a:r>
              <a:rPr lang="ru-RU" dirty="0" err="1" smtClean="0"/>
              <a:t>priority</a:t>
            </a:r>
            <a:r>
              <a:rPr lang="ru-RU" dirty="0" smtClean="0"/>
              <a:t> (рис.8-6) - это устройство, которое использует пар под давлением для </a:t>
            </a:r>
            <a:r>
              <a:rPr lang="ru-RU" dirty="0" err="1" smtClean="0"/>
              <a:t>быстройстерилизации</a:t>
            </a:r>
            <a:r>
              <a:rPr lang="ru-RU" dirty="0" smtClean="0"/>
              <a:t> предметов, используемых в стоматологическом кабинете. Предметы могут быть размещены свободно </a:t>
            </a:r>
            <a:r>
              <a:rPr lang="ru-RU" dirty="0" err="1" smtClean="0"/>
              <a:t>илизавернуты</a:t>
            </a:r>
            <a:r>
              <a:rPr lang="ru-RU" dirty="0" smtClean="0"/>
              <a:t> для </a:t>
            </a:r>
            <a:r>
              <a:rPr lang="ru-RU" dirty="0" err="1" smtClean="0"/>
              <a:t>обработки.Стерилизационная</a:t>
            </a:r>
            <a:r>
              <a:rPr lang="ru-RU" dirty="0" smtClean="0"/>
              <a:t> камера в стерилизаторе с приоритетом вспышки </a:t>
            </a:r>
            <a:r>
              <a:rPr lang="ru-RU" dirty="0" err="1" smtClean="0"/>
              <a:t>значительноменьше</a:t>
            </a:r>
            <a:r>
              <a:rPr lang="ru-RU" dirty="0" smtClean="0"/>
              <a:t>, чем в традиционном автоклаве, и поэтому может лучше </a:t>
            </a:r>
            <a:r>
              <a:rPr lang="ru-RU" dirty="0" err="1" smtClean="0"/>
              <a:t>подходитьдля</a:t>
            </a:r>
            <a:r>
              <a:rPr lang="ru-RU" dirty="0" smtClean="0"/>
              <a:t> небольших нагрузок или специальных предметов, таких как отдельные наконечники и </a:t>
            </a:r>
            <a:r>
              <a:rPr lang="ru-RU" dirty="0" err="1" smtClean="0"/>
              <a:t>щипцы.Требования</a:t>
            </a:r>
            <a:r>
              <a:rPr lang="ru-RU" dirty="0" smtClean="0"/>
              <a:t> для достижения стерилизации составляют 15 минут времени цикла при250°F (121°C) при давлении пара 15 фунтов на уровне моря. Для </a:t>
            </a:r>
            <a:r>
              <a:rPr lang="ru-RU" dirty="0" err="1" smtClean="0"/>
              <a:t>развернутыхизделий</a:t>
            </a:r>
            <a:r>
              <a:rPr lang="ru-RU" dirty="0" smtClean="0"/>
              <a:t> время цикла короче: 270°F (132°C) при давлении пара 15 фунтов </a:t>
            </a:r>
            <a:r>
              <a:rPr lang="ru-RU" dirty="0" err="1" smtClean="0"/>
              <a:t>втечение</a:t>
            </a:r>
            <a:r>
              <a:rPr lang="ru-RU" dirty="0" smtClean="0"/>
              <a:t> 3 минут. Если инструменты завернуты, время увеличивается до 8 </a:t>
            </a:r>
            <a:r>
              <a:rPr lang="ru-RU" dirty="0" err="1" smtClean="0"/>
              <a:t>минут.Гигиенисты</a:t>
            </a:r>
            <a:r>
              <a:rPr lang="ru-RU" dirty="0" smtClean="0"/>
              <a:t> должны проявлять большую осторожность при загрузке инструментов </a:t>
            </a:r>
            <a:r>
              <a:rPr lang="ru-RU" dirty="0" err="1" smtClean="0"/>
              <a:t>встерилизатор</a:t>
            </a:r>
            <a:r>
              <a:rPr lang="ru-RU" dirty="0" smtClean="0"/>
              <a:t> с приоритетом вспышки, чтобы пар мог проникать во все поверхности загрязненных инструментов. Прозрачные стерилизующие пакеты следует </a:t>
            </a:r>
            <a:r>
              <a:rPr lang="ru-RU" dirty="0" err="1" smtClean="0"/>
              <a:t>размещатьбумажной</a:t>
            </a:r>
            <a:r>
              <a:rPr lang="ru-RU" dirty="0" smtClean="0"/>
              <a:t> стороной вверх, чтобы обеспечить надлежащую вентиляцию. Пластмассы могут плавиться из - за </a:t>
            </a:r>
            <a:r>
              <a:rPr lang="ru-RU" dirty="0" err="1" smtClean="0"/>
              <a:t>высокойтемпература</a:t>
            </a:r>
            <a:r>
              <a:rPr lang="ru-RU" dirty="0" smtClean="0"/>
              <a:t>, металлы могут подвергнуться коррозии или ржавчине, а наконечники инструментов </a:t>
            </a:r>
            <a:r>
              <a:rPr lang="ru-RU" dirty="0" err="1" smtClean="0"/>
              <a:t>могутпотускнеть</a:t>
            </a:r>
            <a:r>
              <a:rPr lang="ru-RU" dirty="0" smtClean="0"/>
              <a:t> при использовании стерилизатора с приоритетом </a:t>
            </a:r>
            <a:r>
              <a:rPr lang="ru-RU" dirty="0" err="1" smtClean="0"/>
              <a:t>вспышки.Тщательно</a:t>
            </a:r>
            <a:r>
              <a:rPr lang="ru-RU" dirty="0" smtClean="0"/>
              <a:t> смажьте наконечники и оберните их перед стерилизацией, </a:t>
            </a:r>
            <a:r>
              <a:rPr lang="ru-RU" dirty="0" err="1" smtClean="0"/>
              <a:t>чтобыпродлить</a:t>
            </a:r>
            <a:r>
              <a:rPr lang="ru-RU" dirty="0" smtClean="0"/>
              <a:t> срок их службы. Многие стерилизаторы с приоритетом вспышки требуют использования только </a:t>
            </a:r>
            <a:r>
              <a:rPr lang="ru-RU" dirty="0" err="1" smtClean="0"/>
              <a:t>дистиллированнойводы</a:t>
            </a:r>
            <a:r>
              <a:rPr lang="ru-RU" dirty="0" smtClean="0"/>
              <a:t>, и важно обязательно внимательно прочитать и следовать инструкциям производителя для получения любых дополнительных спецификаций по использованию</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28</a:t>
            </a:fld>
            <a:endParaRPr lang="ru-RU"/>
          </a:p>
        </p:txBody>
      </p:sp>
    </p:spTree>
    <p:extLst>
      <p:ext uri="{BB962C8B-B14F-4D97-AF65-F5344CB8AC3E}">
        <p14:creationId xmlns:p14="http://schemas.microsoft.com/office/powerpoint/2010/main" val="1598736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Стерилизация химическим </a:t>
            </a:r>
            <a:r>
              <a:rPr lang="ru-RU" dirty="0" err="1" smtClean="0"/>
              <a:t>паромСтерилизация</a:t>
            </a:r>
            <a:r>
              <a:rPr lang="ru-RU" dirty="0" smtClean="0"/>
              <a:t> химическим паром (рис. 8-7) использует комбинацию </a:t>
            </a:r>
            <a:r>
              <a:rPr lang="ru-RU" dirty="0" err="1" smtClean="0"/>
              <a:t>тепла,воды</a:t>
            </a:r>
            <a:r>
              <a:rPr lang="ru-RU" dirty="0" smtClean="0"/>
              <a:t>, химических веществ и давления для уничтожения всех форм микробной жизни на загрязненных </a:t>
            </a:r>
            <a:r>
              <a:rPr lang="ru-RU" dirty="0" err="1" smtClean="0"/>
              <a:t>инструментах.Резервуар</a:t>
            </a:r>
            <a:r>
              <a:rPr lang="ru-RU" dirty="0" smtClean="0"/>
              <a:t> стерилизатора должен быть заполнен химическим раствором, предоставленным производителем. Время </a:t>
            </a:r>
            <a:r>
              <a:rPr lang="ru-RU" dirty="0" err="1" smtClean="0"/>
              <a:t>цикластерилизации</a:t>
            </a:r>
            <a:r>
              <a:rPr lang="ru-RU" dirty="0" smtClean="0"/>
              <a:t> химическим паром составляет 20 минут плюс, а время повышения давления-от 3 до 8 </a:t>
            </a:r>
            <a:r>
              <a:rPr lang="ru-RU" dirty="0" err="1" smtClean="0"/>
              <a:t>минут.Для</a:t>
            </a:r>
            <a:r>
              <a:rPr lang="ru-RU" dirty="0" smtClean="0"/>
              <a:t> эффективной стерилизации стерилизатор с химическим паром должен </a:t>
            </a:r>
            <a:r>
              <a:rPr lang="ru-RU" dirty="0" err="1" smtClean="0"/>
              <a:t>достигатьтемпературы</a:t>
            </a:r>
            <a:r>
              <a:rPr lang="ru-RU" dirty="0" smtClean="0"/>
              <a:t> стерилизации 270°F (132°C) при давлении не менее 20 фунтов на квадратный </a:t>
            </a:r>
            <a:r>
              <a:rPr lang="ru-RU" dirty="0" err="1" smtClean="0"/>
              <a:t>дюйм.Преимущества</a:t>
            </a:r>
            <a:r>
              <a:rPr lang="ru-RU" dirty="0" smtClean="0"/>
              <a:t> химического парового стерилизатора включают быстрое время цикла и </a:t>
            </a:r>
            <a:r>
              <a:rPr lang="ru-RU" dirty="0" err="1" smtClean="0"/>
              <a:t>меньшееповреждение</a:t>
            </a:r>
            <a:r>
              <a:rPr lang="ru-RU" dirty="0" smtClean="0"/>
              <a:t> углеродистой стали, ножей, боров и других острых инструментов. К недостаткам химического парового стерилизатора относятся раздражение глаз, </a:t>
            </a:r>
            <a:r>
              <a:rPr lang="ru-RU" dirty="0" err="1" smtClean="0"/>
              <a:t>вызванноераствором</a:t>
            </a:r>
            <a:r>
              <a:rPr lang="ru-RU" dirty="0" smtClean="0"/>
              <a:t>, и слабый запах, также испускаемый раствором.</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29</a:t>
            </a:fld>
            <a:endParaRPr lang="ru-RU"/>
          </a:p>
        </p:txBody>
      </p:sp>
    </p:spTree>
    <p:extLst>
      <p:ext uri="{BB962C8B-B14F-4D97-AF65-F5344CB8AC3E}">
        <p14:creationId xmlns:p14="http://schemas.microsoft.com/office/powerpoint/2010/main" val="3125950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30</a:t>
            </a:fld>
            <a:endParaRPr lang="ru-RU"/>
          </a:p>
        </p:txBody>
      </p:sp>
    </p:spTree>
    <p:extLst>
      <p:ext uri="{BB962C8B-B14F-4D97-AF65-F5344CB8AC3E}">
        <p14:creationId xmlns:p14="http://schemas.microsoft.com/office/powerpoint/2010/main" val="3557481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Обрабатывающий Волоконно-Оптический </a:t>
            </a:r>
            <a:r>
              <a:rPr lang="ru-RU" dirty="0" err="1" smtClean="0"/>
              <a:t>НаконечникПромойте</a:t>
            </a:r>
            <a:r>
              <a:rPr lang="ru-RU" dirty="0" smtClean="0"/>
              <a:t> излишки чистящего средства/смазки из наконечника и используйте </a:t>
            </a:r>
            <a:r>
              <a:rPr lang="ru-RU" dirty="0" err="1" smtClean="0"/>
              <a:t>ватныйтампон</a:t>
            </a:r>
            <a:r>
              <a:rPr lang="ru-RU" dirty="0" smtClean="0"/>
              <a:t>, смоченный (не насыщенный) изопропиловым спиртом, чтобы удалить весь </a:t>
            </a:r>
            <a:r>
              <a:rPr lang="ru-RU" dirty="0" err="1" smtClean="0"/>
              <a:t>лишнийматериал</a:t>
            </a:r>
            <a:r>
              <a:rPr lang="ru-RU" dirty="0" smtClean="0"/>
              <a:t> с волоконно-оптических интерфейсов и открытых оптических поверхностей. </a:t>
            </a:r>
            <a:r>
              <a:rPr lang="ru-RU" dirty="0" err="1" smtClean="0"/>
              <a:t>Есливолоконно</a:t>
            </a:r>
            <a:r>
              <a:rPr lang="ru-RU" dirty="0" smtClean="0"/>
              <a:t>-оптические интерфейсы не очищены должным образом, смазка и грязь </a:t>
            </a:r>
            <a:r>
              <a:rPr lang="ru-RU" dirty="0" err="1" smtClean="0"/>
              <a:t>могутпроникать</a:t>
            </a:r>
            <a:r>
              <a:rPr lang="ru-RU" dirty="0" smtClean="0"/>
              <a:t> между отдельными прядями волокна во время обработки </a:t>
            </a:r>
            <a:r>
              <a:rPr lang="ru-RU" dirty="0" err="1" smtClean="0"/>
              <a:t>давлением.Это</a:t>
            </a:r>
            <a:r>
              <a:rPr lang="ru-RU" dirty="0" smtClean="0"/>
              <a:t> может в конечном итоге затемнить или затемнить волоконно-оптический </a:t>
            </a:r>
            <a:r>
              <a:rPr lang="ru-RU" dirty="0" err="1" smtClean="0"/>
              <a:t>пучок.Чтобы</a:t>
            </a:r>
            <a:r>
              <a:rPr lang="ru-RU" dirty="0" smtClean="0"/>
              <a:t> подготовить наконечник к обработке, запечатайте его в стерилизационный пакет </a:t>
            </a:r>
            <a:r>
              <a:rPr lang="ru-RU" dirty="0" err="1" smtClean="0"/>
              <a:t>илипакет</a:t>
            </a:r>
            <a:r>
              <a:rPr lang="ru-RU" dirty="0" smtClean="0"/>
              <a:t> и процесс нагрева в соответствии с инструкциями по стерилизации (вставка 8-8).После </a:t>
            </a:r>
            <a:r>
              <a:rPr lang="ru-RU" dirty="0" err="1" smtClean="0"/>
              <a:t>завершенияцикла</a:t>
            </a:r>
            <a:r>
              <a:rPr lang="ru-RU" dirty="0" smtClean="0"/>
              <a:t> нагрева необходимо выделить время для охлаждения </a:t>
            </a:r>
            <a:r>
              <a:rPr lang="ru-RU" dirty="0" err="1" smtClean="0"/>
              <a:t>исушки</a:t>
            </a:r>
            <a:r>
              <a:rPr lang="ru-RU" dirty="0" smtClean="0"/>
              <a:t>. Пакет или мешочек следует держать запечатанным до тех пор, пока наконечник </a:t>
            </a:r>
            <a:r>
              <a:rPr lang="ru-RU" dirty="0" err="1" smtClean="0"/>
              <a:t>непонадобится</a:t>
            </a:r>
            <a:r>
              <a:rPr lang="ru-RU" dirty="0" smtClean="0"/>
              <a:t> для использования на следующем пациенте.</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31</a:t>
            </a:fld>
            <a:endParaRPr lang="ru-RU"/>
          </a:p>
        </p:txBody>
      </p:sp>
    </p:spTree>
    <p:extLst>
      <p:ext uri="{BB962C8B-B14F-4D97-AF65-F5344CB8AC3E}">
        <p14:creationId xmlns:p14="http://schemas.microsoft.com/office/powerpoint/2010/main" val="223657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Обучение сотрудников Все стоматологические работники, участвующие в непосредственном оказании медицинской помощи </a:t>
            </a:r>
            <a:r>
              <a:rPr lang="ru-RU" dirty="0" err="1" smtClean="0"/>
              <a:t>пациентам,должны</a:t>
            </a:r>
            <a:r>
              <a:rPr lang="ru-RU" dirty="0" smtClean="0"/>
              <a:t> пройти регулярную подготовку по вопросам инфекционного контроля, безопасности </a:t>
            </a:r>
            <a:r>
              <a:rPr lang="ru-RU" dirty="0" err="1" smtClean="0"/>
              <a:t>иинформирования</a:t>
            </a:r>
            <a:r>
              <a:rPr lang="ru-RU" dirty="0" smtClean="0"/>
              <a:t> об опасности. Обучение должно охватывать соответствующие правила </a:t>
            </a:r>
            <a:r>
              <a:rPr lang="ru-RU" dirty="0" err="1" smtClean="0"/>
              <a:t>OSHA,включая</a:t>
            </a:r>
            <a:r>
              <a:rPr lang="ru-RU" dirty="0" smtClean="0"/>
              <a:t> Стандарт патогенов, передаваемых через кровь. Все новые сотрудники должны </a:t>
            </a:r>
            <a:r>
              <a:rPr lang="ru-RU" dirty="0" err="1" smtClean="0"/>
              <a:t>пройтиобучение</a:t>
            </a:r>
            <a:r>
              <a:rPr lang="ru-RU" dirty="0" smtClean="0"/>
              <a:t> в течение 10 дней с момента первоначального трудоустройства и ежегодно после этого. Для </a:t>
            </a:r>
            <a:r>
              <a:rPr lang="ru-RU" dirty="0" err="1" smtClean="0"/>
              <a:t>получениядополнительной</a:t>
            </a:r>
            <a:r>
              <a:rPr lang="ru-RU" dirty="0" smtClean="0"/>
              <a:t> информации о подготовке стоматологического персонала обратитесь к главе 6:СтоматологияРуководитель службы безопасности офиса и Глава 12:Сообщение об </a:t>
            </a:r>
            <a:r>
              <a:rPr lang="ru-RU" dirty="0" err="1" smtClean="0"/>
              <a:t>опасности.Асептическая</a:t>
            </a:r>
            <a:r>
              <a:rPr lang="ru-RU" dirty="0" smtClean="0"/>
              <a:t> </a:t>
            </a:r>
            <a:r>
              <a:rPr lang="ru-RU" dirty="0" err="1" smtClean="0"/>
              <a:t>ТехникаАсептическая</a:t>
            </a:r>
            <a:r>
              <a:rPr lang="ru-RU" dirty="0" smtClean="0"/>
              <a:t> техника использует все формы мытья, дезинфекции, </a:t>
            </a:r>
            <a:r>
              <a:rPr lang="ru-RU" dirty="0" err="1" smtClean="0"/>
              <a:t>дезинфекциии</a:t>
            </a:r>
            <a:r>
              <a:rPr lang="ru-RU" dirty="0" smtClean="0"/>
              <a:t> стерилизации предметов, которые вступают в контакт с пациентами, чтобы </a:t>
            </a:r>
            <a:r>
              <a:rPr lang="ru-RU" dirty="0" err="1" smtClean="0"/>
              <a:t>снизитьвероятность</a:t>
            </a:r>
            <a:r>
              <a:rPr lang="ru-RU" dirty="0" smtClean="0"/>
              <a:t> заражения загрязнителем или заболеванием. Асептические </a:t>
            </a:r>
            <a:r>
              <a:rPr lang="ru-RU" dirty="0" err="1" smtClean="0"/>
              <a:t>методытакже</a:t>
            </a:r>
            <a:r>
              <a:rPr lang="ru-RU" dirty="0" smtClean="0"/>
              <a:t> включают обработку загрязненных острых предметов и надлежащую утилизацию отходов, </a:t>
            </a:r>
            <a:r>
              <a:rPr lang="ru-RU" dirty="0" err="1" smtClean="0"/>
              <a:t>атакже</a:t>
            </a:r>
            <a:r>
              <a:rPr lang="ru-RU" dirty="0" smtClean="0"/>
              <a:t> установку защитных барьеров</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4</a:t>
            </a:fld>
            <a:endParaRPr lang="ru-RU"/>
          </a:p>
        </p:txBody>
      </p:sp>
    </p:spTree>
    <p:extLst>
      <p:ext uri="{BB962C8B-B14F-4D97-AF65-F5344CB8AC3E}">
        <p14:creationId xmlns:p14="http://schemas.microsoft.com/office/powerpoint/2010/main" val="1552646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Процедуры </a:t>
            </a:r>
            <a:r>
              <a:rPr lang="ru-RU" dirty="0" err="1" smtClean="0"/>
              <a:t>дезинфекцииВсе</a:t>
            </a:r>
            <a:r>
              <a:rPr lang="ru-RU" dirty="0" smtClean="0"/>
              <a:t> </a:t>
            </a:r>
            <a:r>
              <a:rPr lang="ru-RU" dirty="0" err="1" smtClean="0"/>
              <a:t>полукритические</a:t>
            </a:r>
            <a:r>
              <a:rPr lang="ru-RU" dirty="0" smtClean="0"/>
              <a:t> и некритические предметы, которые практически не могут быть </a:t>
            </a:r>
            <a:r>
              <a:rPr lang="ru-RU" dirty="0" err="1" smtClean="0"/>
              <a:t>стерилизованы,должны</a:t>
            </a:r>
            <a:r>
              <a:rPr lang="ru-RU" dirty="0" smtClean="0"/>
              <a:t> быть продезинфицированы. Это включает в себя предметы, которые не выдерживают высокой температуры </a:t>
            </a:r>
            <a:r>
              <a:rPr lang="ru-RU" dirty="0" err="1" smtClean="0"/>
              <a:t>илихимической</a:t>
            </a:r>
            <a:r>
              <a:rPr lang="ru-RU" dirty="0" smtClean="0"/>
              <a:t> строгости стерилизации или которые слишком велики, чтобы поместиться в камере стерилизатора.</a:t>
            </a:r>
          </a:p>
          <a:p>
            <a:r>
              <a:rPr lang="ru-RU" dirty="0" smtClean="0"/>
              <a:t>Оборудование Для </a:t>
            </a:r>
            <a:r>
              <a:rPr lang="ru-RU" dirty="0" err="1" smtClean="0"/>
              <a:t>асептикиБолее</a:t>
            </a:r>
            <a:r>
              <a:rPr lang="ru-RU" dirty="0" smtClean="0"/>
              <a:t> крупные предметы стоматологического оборудования, такие как головка рентгеновской трубки, стоматологическое </a:t>
            </a:r>
            <a:r>
              <a:rPr lang="ru-RU" dirty="0" err="1" smtClean="0"/>
              <a:t>кресло,блоки</a:t>
            </a:r>
            <a:r>
              <a:rPr lang="ru-RU" dirty="0" smtClean="0"/>
              <a:t> и столешницы, должны быть очищены и продезинфицированы. Во многих </a:t>
            </a:r>
            <a:r>
              <a:rPr lang="ru-RU" dirty="0" err="1" smtClean="0"/>
              <a:t>случаяхэти</a:t>
            </a:r>
            <a:r>
              <a:rPr lang="ru-RU" dirty="0" smtClean="0"/>
              <a:t> предметы также могут быть покрыты защитными барьерами после процедур дезинфекции</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5</a:t>
            </a:fld>
            <a:endParaRPr lang="ru-RU"/>
          </a:p>
        </p:txBody>
      </p:sp>
    </p:spTree>
    <p:extLst>
      <p:ext uri="{BB962C8B-B14F-4D97-AF65-F5344CB8AC3E}">
        <p14:creationId xmlns:p14="http://schemas.microsoft.com/office/powerpoint/2010/main" val="4199279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ТИПЫ ПЕРЧАТОК, ИСПОЛЬЗУЕМЫХ В </a:t>
            </a:r>
            <a:r>
              <a:rPr lang="ru-RU" dirty="0" err="1" smtClean="0"/>
              <a:t>СТОМАТОЛОГИИСтоматолог</a:t>
            </a:r>
            <a:r>
              <a:rPr lang="ru-RU" dirty="0" smtClean="0"/>
              <a:t>-гигиенист должен выполнить надлежащую технику мытья рук, прежде </a:t>
            </a:r>
            <a:r>
              <a:rPr lang="ru-RU" dirty="0" err="1" smtClean="0"/>
              <a:t>чемнадевать</a:t>
            </a:r>
            <a:r>
              <a:rPr lang="ru-RU" dirty="0" smtClean="0"/>
              <a:t> (надевать) и снимать (снимать) перчатки. Перчатки являются единственным наиболее важным фактором в борьбе с </a:t>
            </a:r>
            <a:r>
              <a:rPr lang="ru-RU" dirty="0" err="1" smtClean="0"/>
              <a:t>распространениеминфекционных</a:t>
            </a:r>
            <a:r>
              <a:rPr lang="ru-RU" dirty="0" smtClean="0"/>
              <a:t> заболеваний между стоматологическим медицинским работником и пациентом. Перчатки необходимо носить во время всех процедур по уходу за стоматологическими пациентами, связанных с непосредственным контактом рук со слюной, кровью или другими жидкостями организма; </a:t>
            </a:r>
            <a:r>
              <a:rPr lang="ru-RU" dirty="0" err="1" smtClean="0"/>
              <a:t>перчаткитакже</a:t>
            </a:r>
            <a:r>
              <a:rPr lang="ru-RU" dirty="0" smtClean="0"/>
              <a:t> необходимы при обращении с предметами, загрязненными жидкостями организма </a:t>
            </a:r>
            <a:r>
              <a:rPr lang="ru-RU" dirty="0" err="1" smtClean="0"/>
              <a:t>илиOPIM.Гигиенисты</a:t>
            </a:r>
            <a:r>
              <a:rPr lang="ru-RU" dirty="0" smtClean="0"/>
              <a:t> должны быть знакомы с различными типами перчаток, </a:t>
            </a:r>
            <a:r>
              <a:rPr lang="ru-RU" dirty="0" err="1" smtClean="0"/>
              <a:t>доступныхдля</a:t>
            </a:r>
            <a:r>
              <a:rPr lang="ru-RU" dirty="0" smtClean="0"/>
              <a:t> стоматологической профессии, их использованием, их преимуществами и их недостатками. Перчатки доступны в различных размерах, от очень маленьких до </a:t>
            </a:r>
            <a:r>
              <a:rPr lang="ru-RU" dirty="0" err="1" smtClean="0"/>
              <a:t>дополнительныхбольшие</a:t>
            </a:r>
            <a:r>
              <a:rPr lang="ru-RU" dirty="0" smtClean="0"/>
              <a:t> и должны быть доступны сотрудникам в размерах, которые разумно подходят </a:t>
            </a:r>
            <a:r>
              <a:rPr lang="ru-RU" dirty="0" err="1" smtClean="0"/>
              <a:t>дляих</a:t>
            </a:r>
            <a:r>
              <a:rPr lang="ru-RU" dirty="0" smtClean="0"/>
              <a:t> рук.</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9</a:t>
            </a:fld>
            <a:endParaRPr lang="ru-RU"/>
          </a:p>
        </p:txBody>
      </p:sp>
    </p:spTree>
    <p:extLst>
      <p:ext uri="{BB962C8B-B14F-4D97-AF65-F5344CB8AC3E}">
        <p14:creationId xmlns:p14="http://schemas.microsoft.com/office/powerpoint/2010/main" val="3528521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МАСКИХирургические</a:t>
            </a:r>
            <a:r>
              <a:rPr lang="ru-RU" dirty="0" smtClean="0"/>
              <a:t> маски для лица необходимо носить, когда возможно разбрызгивание или разбрызгивание крови, слюны или других жидкостей организма. Рекомендации CDC рекомендуют заменять хирургические одноразовые маски между пациентами или во </a:t>
            </a:r>
            <a:r>
              <a:rPr lang="ru-RU" dirty="0" err="1" smtClean="0"/>
              <a:t>времядлительных</a:t>
            </a:r>
            <a:r>
              <a:rPr lang="ru-RU" dirty="0" smtClean="0"/>
              <a:t> процедур, когда маска становится заметно влажной или </a:t>
            </a:r>
            <a:r>
              <a:rPr lang="ru-RU" dirty="0" err="1" smtClean="0"/>
              <a:t>загрязненнойбиобурденом</a:t>
            </a:r>
            <a:r>
              <a:rPr lang="ru-RU" dirty="0" smtClean="0"/>
              <a:t> (кровь, слюна и брызги).</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10</a:t>
            </a:fld>
            <a:endParaRPr lang="ru-RU"/>
          </a:p>
        </p:txBody>
      </p:sp>
    </p:spTree>
    <p:extLst>
      <p:ext uri="{BB962C8B-B14F-4D97-AF65-F5344CB8AC3E}">
        <p14:creationId xmlns:p14="http://schemas.microsoft.com/office/powerpoint/2010/main" val="2873727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ОЧКИЗащитные</a:t>
            </a:r>
            <a:r>
              <a:rPr lang="ru-RU" dirty="0" smtClean="0"/>
              <a:t> очки также входят в состав СИЗ OSHA. Защитная одежда для глаз предназначена для защиты глаз от таких заболеваний, </a:t>
            </a:r>
            <a:r>
              <a:rPr lang="ru-RU" dirty="0" err="1" smtClean="0"/>
              <a:t>каквирусы</a:t>
            </a:r>
            <a:r>
              <a:rPr lang="ru-RU" dirty="0" smtClean="0"/>
              <a:t> простого герпеса и золотистый стафилококк; очки также защищают от </a:t>
            </a:r>
            <a:r>
              <a:rPr lang="ru-RU" dirty="0" err="1" smtClean="0"/>
              <a:t>контактас</a:t>
            </a:r>
            <a:r>
              <a:rPr lang="ru-RU" dirty="0" smtClean="0"/>
              <a:t> едкими химическими веществами, рентгенографическими растворами, материалами стоматологических лабораторий и летающими частицами, такими как кусочки амальгамы и фрагменты </a:t>
            </a:r>
            <a:r>
              <a:rPr lang="ru-RU" dirty="0" err="1" smtClean="0"/>
              <a:t>зубов.Стоматолог</a:t>
            </a:r>
            <a:r>
              <a:rPr lang="ru-RU" dirty="0" smtClean="0"/>
              <a:t>-гигиенист может носить защитные очки, очки с </a:t>
            </a:r>
            <a:r>
              <a:rPr lang="ru-RU" dirty="0" err="1" smtClean="0"/>
              <a:t>боковымищитками</a:t>
            </a:r>
            <a:r>
              <a:rPr lang="ru-RU" dirty="0" smtClean="0"/>
              <a:t> или пластиковую защитную маску для защиты глаз .</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11</a:t>
            </a:fld>
            <a:endParaRPr lang="ru-RU"/>
          </a:p>
        </p:txBody>
      </p:sp>
    </p:spTree>
    <p:extLst>
      <p:ext uri="{BB962C8B-B14F-4D97-AF65-F5344CB8AC3E}">
        <p14:creationId xmlns:p14="http://schemas.microsoft.com/office/powerpoint/2010/main" val="49982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ПРЕДВАРИТЕЛЬНАЯ ОЧИСТКА/ЗАМАЧИВАНИЕ </a:t>
            </a:r>
            <a:r>
              <a:rPr lang="ru-RU" dirty="0" err="1" smtClean="0"/>
              <a:t>ИНСТРУМЕНТАПредварительная</a:t>
            </a:r>
            <a:r>
              <a:rPr lang="ru-RU" dirty="0" smtClean="0"/>
              <a:t> очистка/замачивание стоматологического инструмента (вставка 8-2) перед стерилизацией </a:t>
            </a:r>
            <a:r>
              <a:rPr lang="ru-RU" dirty="0" err="1" smtClean="0"/>
              <a:t>являетсяважным</a:t>
            </a:r>
            <a:r>
              <a:rPr lang="ru-RU" dirty="0" smtClean="0"/>
              <a:t> этапом, выполняемым стоматологом-гигиенистом </a:t>
            </a:r>
            <a:r>
              <a:rPr lang="ru-RU" dirty="0" err="1" smtClean="0"/>
              <a:t>вцикле</a:t>
            </a:r>
            <a:r>
              <a:rPr lang="ru-RU" dirty="0" smtClean="0"/>
              <a:t> обработки инструмента, поскольку он уменьшает количество присутствующих микробов и </a:t>
            </a:r>
            <a:r>
              <a:rPr lang="ru-RU" dirty="0" err="1" smtClean="0"/>
              <a:t>удаляеткровь</a:t>
            </a:r>
            <a:r>
              <a:rPr lang="ru-RU" dirty="0" smtClean="0"/>
              <a:t>, слюну и другие материалы, которые могут изолировать патогенные </a:t>
            </a:r>
            <a:r>
              <a:rPr lang="ru-RU" dirty="0" err="1" smtClean="0"/>
              <a:t>микробыот</a:t>
            </a:r>
            <a:r>
              <a:rPr lang="ru-RU" dirty="0" smtClean="0"/>
              <a:t> стерилизующего </a:t>
            </a:r>
            <a:r>
              <a:rPr lang="ru-RU" dirty="0" err="1" smtClean="0"/>
              <a:t>агента.В</a:t>
            </a:r>
            <a:r>
              <a:rPr lang="ru-RU" dirty="0" smtClean="0"/>
              <a:t> оживленном офисе или клинике часто нецелесообразно или неэффективно по времени подготавливать инструменты для стерилизации сразу после увольнения каждого </a:t>
            </a:r>
            <a:r>
              <a:rPr lang="ru-RU" dirty="0" err="1" smtClean="0"/>
              <a:t>пациента.В</a:t>
            </a:r>
            <a:r>
              <a:rPr lang="ru-RU" dirty="0" smtClean="0"/>
              <a:t> этом случае загрязненные инструменты могут быть погружены в трюм/фермент предварительно замачивают или выдерживают в растворе до тех пор, пока не появится время для их правильной </a:t>
            </a:r>
            <a:r>
              <a:rPr lang="ru-RU" dirty="0" err="1" smtClean="0"/>
              <a:t>обработки.Этот</a:t>
            </a:r>
            <a:r>
              <a:rPr lang="ru-RU" dirty="0" smtClean="0"/>
              <a:t> раствор может быть теплой водой с мылом, ферментативным раствором или </a:t>
            </a:r>
            <a:r>
              <a:rPr lang="ru-RU" dirty="0" err="1" smtClean="0"/>
              <a:t>темже</a:t>
            </a:r>
            <a:r>
              <a:rPr lang="ru-RU" dirty="0" smtClean="0"/>
              <a:t> раствором, который используется в резервуаре для очистки ультразвуковых приборов</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12</a:t>
            </a:fld>
            <a:endParaRPr lang="ru-RU"/>
          </a:p>
        </p:txBody>
      </p:sp>
    </p:spTree>
    <p:extLst>
      <p:ext uri="{BB962C8B-B14F-4D97-AF65-F5344CB8AC3E}">
        <p14:creationId xmlns:p14="http://schemas.microsoft.com/office/powerpoint/2010/main" val="284793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УПРАВЛЕНИЕ И УТИЛИЗАЦИЯ ОСТРЫХ </a:t>
            </a:r>
            <a:r>
              <a:rPr lang="ru-RU" dirty="0" err="1" smtClean="0"/>
              <a:t>ПРЕДМЕТОВТермин</a:t>
            </a:r>
            <a:r>
              <a:rPr lang="ru-RU" dirty="0" smtClean="0"/>
              <a:t> "острые предметы" относится ко всем острым, инвазивным предметам и инструментам, </a:t>
            </a:r>
            <a:r>
              <a:rPr lang="ru-RU" dirty="0" err="1" smtClean="0"/>
              <a:t>используемымдля</a:t>
            </a:r>
            <a:r>
              <a:rPr lang="ru-RU" dirty="0" smtClean="0"/>
              <a:t> непосредственного введения или разрезания мягких или твердых тканей полости рта. Управление и утилизация острых предметов являются жизненно важными функциями стоматолога-гигиениста. На практике наиболее часто используемые острые предметы включают одноразовые иглы, </a:t>
            </a:r>
            <a:r>
              <a:rPr lang="ru-RU" dirty="0" err="1" smtClean="0"/>
              <a:t>лезвияскальпелей</a:t>
            </a:r>
            <a:r>
              <a:rPr lang="ru-RU" dirty="0" smtClean="0"/>
              <a:t> (или одноразовые скальпели), боры, </a:t>
            </a:r>
            <a:r>
              <a:rPr lang="ru-RU" dirty="0" err="1" smtClean="0"/>
              <a:t>ортодонтические</a:t>
            </a:r>
            <a:r>
              <a:rPr lang="ru-RU" dirty="0" smtClean="0"/>
              <a:t> провода, </a:t>
            </a:r>
            <a:r>
              <a:rPr lang="ru-RU" dirty="0" err="1" smtClean="0"/>
              <a:t>исследователи,скалеры</a:t>
            </a:r>
            <a:r>
              <a:rPr lang="ru-RU" dirty="0" smtClean="0"/>
              <a:t> и </a:t>
            </a:r>
            <a:r>
              <a:rPr lang="ru-RU" dirty="0" err="1" smtClean="0"/>
              <a:t>кюретки.Согласно</a:t>
            </a:r>
            <a:r>
              <a:rPr lang="ru-RU" dirty="0" smtClean="0"/>
              <a:t> OSHA, острые предметы должны рассматриваться как потенциально инфекционные и должны обрабатываться с особой осторожностью, чтобы предотвратить </a:t>
            </a:r>
            <a:r>
              <a:rPr lang="ru-RU" dirty="0" err="1" smtClean="0"/>
              <a:t>непреднамеренноетравмы</a:t>
            </a:r>
            <a:r>
              <a:rPr lang="ru-RU" dirty="0" smtClean="0"/>
              <a:t>. Одноразовые шприцы и иглы, картриджи с анестетиками, лезвия </a:t>
            </a:r>
            <a:r>
              <a:rPr lang="ru-RU" dirty="0" err="1" smtClean="0"/>
              <a:t>скальпелейи</a:t>
            </a:r>
            <a:r>
              <a:rPr lang="ru-RU" dirty="0" smtClean="0"/>
              <a:t> другие острые предметы должны быть помещены в устойчивые к проколам контейнеры (рис.7-11), расположенные как можно ближе к месту их использования.</a:t>
            </a:r>
            <a:endParaRPr lang="ru-RU" dirty="0"/>
          </a:p>
        </p:txBody>
      </p:sp>
      <p:sp>
        <p:nvSpPr>
          <p:cNvPr id="4" name="Номер слайда 3"/>
          <p:cNvSpPr>
            <a:spLocks noGrp="1"/>
          </p:cNvSpPr>
          <p:nvPr>
            <p:ph type="sldNum" sz="quarter" idx="10"/>
          </p:nvPr>
        </p:nvSpPr>
        <p:spPr/>
        <p:txBody>
          <a:bodyPr/>
          <a:lstStyle/>
          <a:p>
            <a:fld id="{1AC8391C-42DB-40FA-8812-2926EA917D1E}" type="slidenum">
              <a:rPr lang="ru-RU" smtClean="0"/>
              <a:t>13</a:t>
            </a:fld>
            <a:endParaRPr lang="ru-RU"/>
          </a:p>
        </p:txBody>
      </p:sp>
    </p:spTree>
    <p:extLst>
      <p:ext uri="{BB962C8B-B14F-4D97-AF65-F5344CB8AC3E}">
        <p14:creationId xmlns:p14="http://schemas.microsoft.com/office/powerpoint/2010/main" val="400237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3493AB5-387F-40F8-8DCD-D6F868DD968B}" type="datetimeFigureOut">
              <a:rPr lang="ru-RU" smtClean="0"/>
              <a:t>02.06.2023</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5A7691E-C28B-49EE-AC4B-D911E9F47AA7}" type="slidenum">
              <a:rPr lang="ru-RU" smtClean="0"/>
              <a:t>‹#›</a:t>
            </a:fld>
            <a:endParaRPr lang="ru-RU"/>
          </a:p>
        </p:txBody>
      </p:sp>
    </p:spTree>
    <p:extLst>
      <p:ext uri="{BB962C8B-B14F-4D97-AF65-F5344CB8AC3E}">
        <p14:creationId xmlns:p14="http://schemas.microsoft.com/office/powerpoint/2010/main" val="163088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493AB5-387F-40F8-8DCD-D6F868DD968B}" type="datetimeFigureOut">
              <a:rPr lang="ru-RU" smtClean="0"/>
              <a:t>02.06.2023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5A7691E-C28B-49EE-AC4B-D911E9F47AA7}" type="slidenum">
              <a:rPr lang="ru-RU" smtClean="0"/>
              <a:t>‹#›</a:t>
            </a:fld>
            <a:endParaRPr lang="ru-RU"/>
          </a:p>
        </p:txBody>
      </p:sp>
    </p:spTree>
    <p:extLst>
      <p:ext uri="{BB962C8B-B14F-4D97-AF65-F5344CB8AC3E}">
        <p14:creationId xmlns:p14="http://schemas.microsoft.com/office/powerpoint/2010/main" val="379380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493AB5-387F-40F8-8DCD-D6F868DD968B}" type="datetimeFigureOut">
              <a:rPr lang="ru-RU" smtClean="0"/>
              <a:t>02.06.2023</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5A7691E-C28B-49EE-AC4B-D911E9F47AA7}"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33492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3493AB5-387F-40F8-8DCD-D6F868DD968B}" type="datetimeFigureOut">
              <a:rPr lang="ru-RU" smtClean="0"/>
              <a:t>02.06.2023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5A7691E-C28B-49EE-AC4B-D911E9F47AA7}" type="slidenum">
              <a:rPr lang="ru-RU" smtClean="0"/>
              <a:t>‹#›</a:t>
            </a:fld>
            <a:endParaRPr lang="ru-RU"/>
          </a:p>
        </p:txBody>
      </p:sp>
    </p:spTree>
    <p:extLst>
      <p:ext uri="{BB962C8B-B14F-4D97-AF65-F5344CB8AC3E}">
        <p14:creationId xmlns:p14="http://schemas.microsoft.com/office/powerpoint/2010/main" val="3053676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3493AB5-387F-40F8-8DCD-D6F868DD968B}" type="datetimeFigureOut">
              <a:rPr lang="ru-RU" smtClean="0"/>
              <a:t>02.06.2023</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5A7691E-C28B-49EE-AC4B-D911E9F47AA7}"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49244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3493AB5-387F-40F8-8DCD-D6F868DD968B}" type="datetimeFigureOut">
              <a:rPr lang="ru-RU" smtClean="0"/>
              <a:t>02.06.2023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5A7691E-C28B-49EE-AC4B-D911E9F47AA7}" type="slidenum">
              <a:rPr lang="ru-RU" smtClean="0"/>
              <a:t>‹#›</a:t>
            </a:fld>
            <a:endParaRPr lang="ru-RU"/>
          </a:p>
        </p:txBody>
      </p:sp>
    </p:spTree>
    <p:extLst>
      <p:ext uri="{BB962C8B-B14F-4D97-AF65-F5344CB8AC3E}">
        <p14:creationId xmlns:p14="http://schemas.microsoft.com/office/powerpoint/2010/main" val="2283290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493AB5-387F-40F8-8DCD-D6F868DD968B}" type="datetimeFigureOut">
              <a:rPr lang="ru-RU" smtClean="0"/>
              <a:t>02.06.2023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5A7691E-C28B-49EE-AC4B-D911E9F47AA7}" type="slidenum">
              <a:rPr lang="ru-RU" smtClean="0"/>
              <a:t>‹#›</a:t>
            </a:fld>
            <a:endParaRPr lang="ru-RU"/>
          </a:p>
        </p:txBody>
      </p:sp>
    </p:spTree>
    <p:extLst>
      <p:ext uri="{BB962C8B-B14F-4D97-AF65-F5344CB8AC3E}">
        <p14:creationId xmlns:p14="http://schemas.microsoft.com/office/powerpoint/2010/main" val="2349043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493AB5-387F-40F8-8DCD-D6F868DD968B}" type="datetimeFigureOut">
              <a:rPr lang="ru-RU" smtClean="0"/>
              <a:t>02.06.2023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5A7691E-C28B-49EE-AC4B-D911E9F47AA7}" type="slidenum">
              <a:rPr lang="ru-RU" smtClean="0"/>
              <a:t>‹#›</a:t>
            </a:fld>
            <a:endParaRPr lang="ru-RU"/>
          </a:p>
        </p:txBody>
      </p:sp>
    </p:spTree>
    <p:extLst>
      <p:ext uri="{BB962C8B-B14F-4D97-AF65-F5344CB8AC3E}">
        <p14:creationId xmlns:p14="http://schemas.microsoft.com/office/powerpoint/2010/main" val="569019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3493AB5-387F-40F8-8DCD-D6F868DD968B}" type="datetimeFigureOut">
              <a:rPr lang="ru-RU" smtClean="0"/>
              <a:t>02.06.2023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5A7691E-C28B-49EE-AC4B-D911E9F47AA7}" type="slidenum">
              <a:rPr lang="ru-RU" smtClean="0"/>
              <a:t>‹#›</a:t>
            </a:fld>
            <a:endParaRPr lang="ru-RU"/>
          </a:p>
        </p:txBody>
      </p:sp>
    </p:spTree>
    <p:extLst>
      <p:ext uri="{BB962C8B-B14F-4D97-AF65-F5344CB8AC3E}">
        <p14:creationId xmlns:p14="http://schemas.microsoft.com/office/powerpoint/2010/main" val="396002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493AB5-387F-40F8-8DCD-D6F868DD968B}" type="datetimeFigureOut">
              <a:rPr lang="ru-RU" smtClean="0"/>
              <a:t>02.06.2023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5A7691E-C28B-49EE-AC4B-D911E9F47AA7}" type="slidenum">
              <a:rPr lang="ru-RU" smtClean="0"/>
              <a:t>‹#›</a:t>
            </a:fld>
            <a:endParaRPr lang="ru-RU"/>
          </a:p>
        </p:txBody>
      </p:sp>
    </p:spTree>
    <p:extLst>
      <p:ext uri="{BB962C8B-B14F-4D97-AF65-F5344CB8AC3E}">
        <p14:creationId xmlns:p14="http://schemas.microsoft.com/office/powerpoint/2010/main" val="383885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3493AB5-387F-40F8-8DCD-D6F868DD968B}" type="datetimeFigureOut">
              <a:rPr lang="ru-RU" smtClean="0"/>
              <a:t>02.06.2023</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5A7691E-C28B-49EE-AC4B-D911E9F47AA7}" type="slidenum">
              <a:rPr lang="ru-RU" smtClean="0"/>
              <a:t>‹#›</a:t>
            </a:fld>
            <a:endParaRPr lang="ru-RU"/>
          </a:p>
        </p:txBody>
      </p:sp>
    </p:spTree>
    <p:extLst>
      <p:ext uri="{BB962C8B-B14F-4D97-AF65-F5344CB8AC3E}">
        <p14:creationId xmlns:p14="http://schemas.microsoft.com/office/powerpoint/2010/main" val="330249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3493AB5-387F-40F8-8DCD-D6F868DD968B}" type="datetimeFigureOut">
              <a:rPr lang="ru-RU" smtClean="0"/>
              <a:t>02.06.2023</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5A7691E-C28B-49EE-AC4B-D911E9F47AA7}" type="slidenum">
              <a:rPr lang="ru-RU" smtClean="0"/>
              <a:t>‹#›</a:t>
            </a:fld>
            <a:endParaRPr lang="ru-RU"/>
          </a:p>
        </p:txBody>
      </p:sp>
    </p:spTree>
    <p:extLst>
      <p:ext uri="{BB962C8B-B14F-4D97-AF65-F5344CB8AC3E}">
        <p14:creationId xmlns:p14="http://schemas.microsoft.com/office/powerpoint/2010/main" val="243648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3493AB5-387F-40F8-8DCD-D6F868DD968B}" type="datetimeFigureOut">
              <a:rPr lang="ru-RU" smtClean="0"/>
              <a:t>02.06.2023</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5A7691E-C28B-49EE-AC4B-D911E9F47AA7}" type="slidenum">
              <a:rPr lang="ru-RU" smtClean="0"/>
              <a:t>‹#›</a:t>
            </a:fld>
            <a:endParaRPr lang="ru-RU"/>
          </a:p>
        </p:txBody>
      </p:sp>
    </p:spTree>
    <p:extLst>
      <p:ext uri="{BB962C8B-B14F-4D97-AF65-F5344CB8AC3E}">
        <p14:creationId xmlns:p14="http://schemas.microsoft.com/office/powerpoint/2010/main" val="27346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93AB5-387F-40F8-8DCD-D6F868DD968B}" type="datetimeFigureOut">
              <a:rPr lang="ru-RU" smtClean="0"/>
              <a:t>02.06.2023</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5A7691E-C28B-49EE-AC4B-D911E9F47AA7}" type="slidenum">
              <a:rPr lang="ru-RU" smtClean="0"/>
              <a:t>‹#›</a:t>
            </a:fld>
            <a:endParaRPr lang="ru-RU"/>
          </a:p>
        </p:txBody>
      </p:sp>
    </p:spTree>
    <p:extLst>
      <p:ext uri="{BB962C8B-B14F-4D97-AF65-F5344CB8AC3E}">
        <p14:creationId xmlns:p14="http://schemas.microsoft.com/office/powerpoint/2010/main" val="331504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493AB5-387F-40F8-8DCD-D6F868DD968B}" type="datetimeFigureOut">
              <a:rPr lang="ru-RU" smtClean="0"/>
              <a:t>02.06.2023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5A7691E-C28B-49EE-AC4B-D911E9F47AA7}" type="slidenum">
              <a:rPr lang="ru-RU" smtClean="0"/>
              <a:t>‹#›</a:t>
            </a:fld>
            <a:endParaRPr lang="ru-RU"/>
          </a:p>
        </p:txBody>
      </p:sp>
    </p:spTree>
    <p:extLst>
      <p:ext uri="{BB962C8B-B14F-4D97-AF65-F5344CB8AC3E}">
        <p14:creationId xmlns:p14="http://schemas.microsoft.com/office/powerpoint/2010/main" val="2790915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493AB5-387F-40F8-8DCD-D6F868DD968B}" type="datetimeFigureOut">
              <a:rPr lang="ru-RU" smtClean="0"/>
              <a:t>02.06.2023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5A7691E-C28B-49EE-AC4B-D911E9F47AA7}" type="slidenum">
              <a:rPr lang="ru-RU" smtClean="0"/>
              <a:t>‹#›</a:t>
            </a:fld>
            <a:endParaRPr lang="ru-RU"/>
          </a:p>
        </p:txBody>
      </p:sp>
    </p:spTree>
    <p:extLst>
      <p:ext uri="{BB962C8B-B14F-4D97-AF65-F5344CB8AC3E}">
        <p14:creationId xmlns:p14="http://schemas.microsoft.com/office/powerpoint/2010/main" val="418635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3493AB5-387F-40F8-8DCD-D6F868DD968B}" type="datetimeFigureOut">
              <a:rPr lang="ru-RU" smtClean="0"/>
              <a:t>02.06.2023</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5A7691E-C28B-49EE-AC4B-D911E9F47AA7}" type="slidenum">
              <a:rPr lang="ru-RU" smtClean="0"/>
              <a:t>‹#›</a:t>
            </a:fld>
            <a:endParaRPr lang="ru-RU"/>
          </a:p>
        </p:txBody>
      </p:sp>
    </p:spTree>
    <p:extLst>
      <p:ext uri="{BB962C8B-B14F-4D97-AF65-F5344CB8AC3E}">
        <p14:creationId xmlns:p14="http://schemas.microsoft.com/office/powerpoint/2010/main" val="336417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0155" y="3935185"/>
            <a:ext cx="10728757" cy="2262781"/>
          </a:xfrm>
        </p:spPr>
        <p:txBody>
          <a:bodyPr>
            <a:normAutofit fontScale="90000"/>
          </a:bodyPr>
          <a:lstStyle/>
          <a:p>
            <a:r>
              <a:rPr lang="ru-RU" b="1" dirty="0" err="1"/>
              <a:t>Sterilization</a:t>
            </a:r>
            <a:r>
              <a:rPr lang="ru-RU" b="1" dirty="0"/>
              <a:t> </a:t>
            </a:r>
            <a:r>
              <a:rPr lang="ru-RU" b="1" dirty="0" err="1"/>
              <a:t>and</a:t>
            </a:r>
            <a:r>
              <a:rPr lang="ru-RU" b="1" dirty="0"/>
              <a:t> </a:t>
            </a:r>
            <a:r>
              <a:rPr lang="ru-RU" b="1" dirty="0" err="1"/>
              <a:t>disinfection</a:t>
            </a:r>
            <a:r>
              <a:rPr lang="ru-RU" b="1" dirty="0"/>
              <a:t> </a:t>
            </a:r>
            <a:r>
              <a:rPr lang="ru-RU" b="1" dirty="0" err="1"/>
              <a:t>of</a:t>
            </a:r>
            <a:r>
              <a:rPr lang="ru-RU" b="1" dirty="0"/>
              <a:t> </a:t>
            </a:r>
            <a:r>
              <a:rPr lang="ru-RU" b="1" dirty="0" err="1"/>
              <a:t>dental</a:t>
            </a:r>
            <a:r>
              <a:rPr lang="ru-RU" b="1" dirty="0"/>
              <a:t> </a:t>
            </a:r>
            <a:r>
              <a:rPr lang="ru-RU" b="1" dirty="0" err="1" smtClean="0"/>
              <a:t>instruments</a:t>
            </a:r>
            <a:r>
              <a:rPr lang="ru-RU" b="1" dirty="0" smtClean="0"/>
              <a:t>:</a:t>
            </a:r>
            <a:r>
              <a:rPr lang="en-US" dirty="0" smtClean="0"/>
              <a:t> </a:t>
            </a:r>
            <a:r>
              <a:rPr lang="ru-RU" dirty="0" smtClean="0"/>
              <a:t/>
            </a:r>
            <a:br>
              <a:rPr lang="ru-RU" dirty="0" smtClean="0"/>
            </a:br>
            <a:r>
              <a:rPr lang="ru-RU" sz="4000" b="1" dirty="0"/>
              <a:t>1</a:t>
            </a:r>
            <a:r>
              <a:rPr lang="en-US" sz="4000" b="1" dirty="0" smtClean="0"/>
              <a:t>) INSTRUMENT </a:t>
            </a:r>
            <a:r>
              <a:rPr lang="en-US" sz="4000" b="1" dirty="0"/>
              <a:t>PRECLEANING/SOAKING disinfection;</a:t>
            </a:r>
            <a:r>
              <a:rPr lang="ru-RU" sz="4000" b="1" dirty="0" smtClean="0"/>
              <a:t/>
            </a:r>
            <a:br>
              <a:rPr lang="ru-RU" sz="4000" b="1" dirty="0" smtClean="0"/>
            </a:br>
            <a:r>
              <a:rPr lang="ru-RU" sz="4000" b="1" dirty="0" smtClean="0"/>
              <a:t> 2) </a:t>
            </a:r>
            <a:r>
              <a:rPr lang="en-US" sz="4000" b="1" dirty="0"/>
              <a:t>INSTRUMENT </a:t>
            </a:r>
            <a:r>
              <a:rPr lang="en-US" sz="4000" b="1" dirty="0" smtClean="0"/>
              <a:t>SCRUBBING</a:t>
            </a:r>
            <a:r>
              <a:rPr lang="ru-RU" sz="4000" b="1" dirty="0" smtClean="0"/>
              <a:t/>
            </a:r>
            <a:br>
              <a:rPr lang="ru-RU" sz="4000" b="1" dirty="0" smtClean="0"/>
            </a:br>
            <a:r>
              <a:rPr lang="ru-RU" sz="4000" b="1" dirty="0"/>
              <a:t>3</a:t>
            </a:r>
            <a:r>
              <a:rPr lang="en-US" sz="4000" b="1" dirty="0" smtClean="0"/>
              <a:t>) </a:t>
            </a:r>
            <a:r>
              <a:rPr lang="en-US" sz="4000" b="1" dirty="0"/>
              <a:t>sterilization</a:t>
            </a:r>
            <a:r>
              <a:rPr lang="ru-RU" sz="4000" b="1" dirty="0"/>
              <a:t/>
            </a:r>
            <a:br>
              <a:rPr lang="ru-RU" sz="4000" b="1" dirty="0"/>
            </a:br>
            <a:endParaRPr lang="ru-RU" sz="4000" b="1"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807415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287" y="130630"/>
            <a:ext cx="11341326" cy="702128"/>
          </a:xfrm>
        </p:spPr>
        <p:txBody>
          <a:bodyPr>
            <a:normAutofit fontScale="90000"/>
          </a:bodyPr>
          <a:lstStyle/>
          <a:p>
            <a:r>
              <a:rPr lang="en-US" b="1" dirty="0"/>
              <a:t>MASKS</a:t>
            </a:r>
            <a:br>
              <a:rPr lang="en-US" b="1" dirty="0"/>
            </a:br>
            <a:endParaRPr lang="ru-RU" b="1" dirty="0"/>
          </a:p>
        </p:txBody>
      </p:sp>
      <p:sp>
        <p:nvSpPr>
          <p:cNvPr id="3" name="Объект 2"/>
          <p:cNvSpPr>
            <a:spLocks noGrp="1"/>
          </p:cNvSpPr>
          <p:nvPr>
            <p:ph idx="1"/>
          </p:nvPr>
        </p:nvSpPr>
        <p:spPr>
          <a:xfrm>
            <a:off x="163287" y="1110343"/>
            <a:ext cx="11789227" cy="5176157"/>
          </a:xfrm>
        </p:spPr>
        <p:txBody>
          <a:bodyPr/>
          <a:lstStyle/>
          <a:p>
            <a:r>
              <a:rPr lang="en-US" b="1" dirty="0" smtClean="0"/>
              <a:t>Surgical </a:t>
            </a:r>
            <a:r>
              <a:rPr lang="en-US" b="1" dirty="0"/>
              <a:t>face masks must be worn when splashing or </a:t>
            </a:r>
            <a:r>
              <a:rPr lang="en-US" b="1" dirty="0" err="1"/>
              <a:t>spattering</a:t>
            </a:r>
            <a:r>
              <a:rPr lang="en-US" b="1" dirty="0"/>
              <a:t> of blood, saliva, or other body fluids is likely. CDC guidelines </a:t>
            </a:r>
            <a:r>
              <a:rPr lang="en-US" b="1" dirty="0" smtClean="0"/>
              <a:t>recommend </a:t>
            </a:r>
            <a:r>
              <a:rPr lang="en-US" b="1" dirty="0"/>
              <a:t>that surgical disposable masks be replaced between patients or </a:t>
            </a:r>
            <a:r>
              <a:rPr lang="en-US" b="1" dirty="0" smtClean="0"/>
              <a:t>during</a:t>
            </a:r>
            <a:r>
              <a:rPr lang="ru-RU" b="1" dirty="0" smtClean="0"/>
              <a:t> </a:t>
            </a:r>
            <a:r>
              <a:rPr lang="en-US" b="1" dirty="0" smtClean="0"/>
              <a:t>extended </a:t>
            </a:r>
            <a:r>
              <a:rPr lang="en-US" b="1" dirty="0"/>
              <a:t>procedures when the mask becomes visibly wet or soiled </a:t>
            </a:r>
            <a:r>
              <a:rPr lang="en-US" b="1" dirty="0" smtClean="0"/>
              <a:t>with</a:t>
            </a:r>
            <a:r>
              <a:rPr lang="ru-RU" b="1" dirty="0" smtClean="0"/>
              <a:t> </a:t>
            </a:r>
            <a:r>
              <a:rPr lang="en-US" b="1" dirty="0" smtClean="0"/>
              <a:t>bioburden </a:t>
            </a:r>
            <a:r>
              <a:rPr lang="en-US" b="1" dirty="0"/>
              <a:t>(blood, saliva, and spatter).</a:t>
            </a:r>
            <a:endParaRPr lang="ru-RU" b="1" dirty="0"/>
          </a:p>
        </p:txBody>
      </p:sp>
      <p:pic>
        <p:nvPicPr>
          <p:cNvPr id="11266" name="Picture 2" descr="https://static.baza.farpost.ru/v/1585914051959_bulle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728" y="2247898"/>
            <a:ext cx="4316186" cy="431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965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287" y="130630"/>
            <a:ext cx="11341326" cy="702128"/>
          </a:xfrm>
        </p:spPr>
        <p:txBody>
          <a:bodyPr>
            <a:normAutofit fontScale="90000"/>
          </a:bodyPr>
          <a:lstStyle/>
          <a:p>
            <a:r>
              <a:rPr lang="en-US" dirty="0"/>
              <a:t>EYEWEAR</a:t>
            </a:r>
            <a:br>
              <a:rPr lang="en-US" dirty="0"/>
            </a:br>
            <a:endParaRPr lang="ru-RU" dirty="0"/>
          </a:p>
        </p:txBody>
      </p:sp>
      <p:sp>
        <p:nvSpPr>
          <p:cNvPr id="3" name="Объект 2"/>
          <p:cNvSpPr>
            <a:spLocks noGrp="1"/>
          </p:cNvSpPr>
          <p:nvPr>
            <p:ph idx="1"/>
          </p:nvPr>
        </p:nvSpPr>
        <p:spPr>
          <a:xfrm>
            <a:off x="163287" y="1110343"/>
            <a:ext cx="11789227" cy="5176157"/>
          </a:xfrm>
        </p:spPr>
        <p:txBody>
          <a:bodyPr/>
          <a:lstStyle/>
          <a:p>
            <a:r>
              <a:rPr lang="en-US" b="1" dirty="0" smtClean="0"/>
              <a:t>Protective </a:t>
            </a:r>
            <a:r>
              <a:rPr lang="en-US" b="1" dirty="0"/>
              <a:t>eyewear is also OSHA mandated as part of PPE. Protective </a:t>
            </a:r>
            <a:r>
              <a:rPr lang="en-US" b="1" dirty="0" smtClean="0"/>
              <a:t>eyewear </a:t>
            </a:r>
            <a:r>
              <a:rPr lang="en-US" b="1" dirty="0"/>
              <a:t>is designed to safeguard the eyes from diseases such as herpes </a:t>
            </a:r>
            <a:r>
              <a:rPr lang="en-US" b="1" dirty="0" smtClean="0"/>
              <a:t>simplex</a:t>
            </a:r>
            <a:r>
              <a:rPr lang="ru-RU" b="1" dirty="0" smtClean="0"/>
              <a:t> </a:t>
            </a:r>
            <a:r>
              <a:rPr lang="en-US" b="1" dirty="0" smtClean="0"/>
              <a:t>viruses </a:t>
            </a:r>
            <a:r>
              <a:rPr lang="en-US" b="1" dirty="0"/>
              <a:t>and Staphylococcus aureus; eyewear also protects against </a:t>
            </a:r>
            <a:r>
              <a:rPr lang="en-US" b="1" dirty="0" smtClean="0"/>
              <a:t>contact</a:t>
            </a:r>
            <a:r>
              <a:rPr lang="ru-RU" b="1" dirty="0" smtClean="0"/>
              <a:t> </a:t>
            </a:r>
            <a:r>
              <a:rPr lang="en-US" b="1" dirty="0" smtClean="0"/>
              <a:t>with </a:t>
            </a:r>
            <a:r>
              <a:rPr lang="en-US" b="1" dirty="0"/>
              <a:t>caustic chemicals, radiographic solutions, dental lab materials, and </a:t>
            </a:r>
            <a:r>
              <a:rPr lang="en-US" b="1" dirty="0" smtClean="0"/>
              <a:t>flying </a:t>
            </a:r>
            <a:r>
              <a:rPr lang="en-US" b="1" dirty="0"/>
              <a:t>particulates such as pieces of scrap amalgam and tooth fragments.</a:t>
            </a:r>
          </a:p>
          <a:p>
            <a:r>
              <a:rPr lang="en-US" b="1" dirty="0"/>
              <a:t>The dental hygienist may wear goggles, eyeglasses with </a:t>
            </a:r>
            <a:r>
              <a:rPr lang="en-US" b="1" dirty="0" smtClean="0"/>
              <a:t>side</a:t>
            </a:r>
            <a:r>
              <a:rPr lang="ru-RU" b="1" dirty="0" smtClean="0"/>
              <a:t> </a:t>
            </a:r>
            <a:r>
              <a:rPr lang="en-US" b="1" dirty="0" smtClean="0"/>
              <a:t>shields </a:t>
            </a:r>
            <a:r>
              <a:rPr lang="en-US" b="1" dirty="0"/>
              <a:t>, or a plastic face shield for eye protection .</a:t>
            </a:r>
            <a:endParaRPr lang="ru-RU" b="1" dirty="0"/>
          </a:p>
        </p:txBody>
      </p:sp>
      <p:pic>
        <p:nvPicPr>
          <p:cNvPr id="12290" name="Picture 2" descr="https://im0-tub-ru.yandex.net/i?id=57f243cdecc88dc0c0cd9b695c0a2a28-l&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431" y="3020785"/>
            <a:ext cx="5163569" cy="288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253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287" y="130630"/>
            <a:ext cx="11341326" cy="702128"/>
          </a:xfrm>
        </p:spPr>
        <p:txBody>
          <a:bodyPr/>
          <a:lstStyle/>
          <a:p>
            <a:r>
              <a:rPr lang="ru-RU" b="1" dirty="0" smtClean="0"/>
              <a:t>1.</a:t>
            </a:r>
            <a:r>
              <a:rPr lang="en-US" b="1" dirty="0" smtClean="0"/>
              <a:t>INSTRUMENT </a:t>
            </a:r>
            <a:r>
              <a:rPr lang="en-US" b="1" dirty="0"/>
              <a:t>PRECLEANING/SOAKING </a:t>
            </a:r>
            <a:endParaRPr lang="ru-RU" b="1" dirty="0"/>
          </a:p>
        </p:txBody>
      </p:sp>
      <p:sp>
        <p:nvSpPr>
          <p:cNvPr id="3" name="Объект 2"/>
          <p:cNvSpPr>
            <a:spLocks noGrp="1"/>
          </p:cNvSpPr>
          <p:nvPr>
            <p:ph idx="1"/>
          </p:nvPr>
        </p:nvSpPr>
        <p:spPr>
          <a:xfrm>
            <a:off x="163287" y="1110344"/>
            <a:ext cx="11789227" cy="4474028"/>
          </a:xfrm>
        </p:spPr>
        <p:txBody>
          <a:bodyPr>
            <a:normAutofit/>
          </a:bodyPr>
          <a:lstStyle/>
          <a:p>
            <a:r>
              <a:rPr lang="en-US" b="1" dirty="0" smtClean="0"/>
              <a:t>Dental </a:t>
            </a:r>
            <a:r>
              <a:rPr lang="en-US" b="1" dirty="0"/>
              <a:t>instrument </a:t>
            </a:r>
            <a:r>
              <a:rPr lang="en-US" b="1" dirty="0" err="1"/>
              <a:t>precleaning</a:t>
            </a:r>
            <a:r>
              <a:rPr lang="en-US" b="1" dirty="0"/>
              <a:t>/soaking </a:t>
            </a:r>
            <a:r>
              <a:rPr lang="en-US" b="1" dirty="0" smtClean="0"/>
              <a:t> </a:t>
            </a:r>
            <a:r>
              <a:rPr lang="en-US" b="1" dirty="0"/>
              <a:t>prior to sterilization is a crucial step performed by the dental hygienist in the instrument processing cycle because it reduces the number of microbes present and removes blood, saliva, and other materials that may insulate pathogenic microbes from the sterilizing agent. In a busy office or clinic, it is often not practical or time efficient to </a:t>
            </a:r>
            <a:r>
              <a:rPr lang="en-US" b="1" dirty="0" smtClean="0"/>
              <a:t>prepare </a:t>
            </a:r>
            <a:r>
              <a:rPr lang="en-US" b="1" dirty="0"/>
              <a:t>instruments for sterilization immediately after dismissing each patient. In this instance, contaminated instruments may be submerged in a holding/ enzyme presoak or holding solution until one has time to process them </a:t>
            </a:r>
            <a:r>
              <a:rPr lang="en-US" b="1" dirty="0" smtClean="0"/>
              <a:t>correctly.</a:t>
            </a:r>
            <a:endParaRPr lang="ru-RU" b="1" dirty="0" smtClean="0"/>
          </a:p>
          <a:p>
            <a:r>
              <a:rPr lang="en-US" b="1" dirty="0" smtClean="0"/>
              <a:t>This </a:t>
            </a:r>
            <a:r>
              <a:rPr lang="en-US" b="1" dirty="0"/>
              <a:t>solution may be sudsy warm water, an enzymatic solution, or the same solution used in the ultrasonic instrument cleaner reservoir</a:t>
            </a:r>
            <a:endParaRPr lang="ru-RU" b="1" dirty="0"/>
          </a:p>
        </p:txBody>
      </p:sp>
      <p:pic>
        <p:nvPicPr>
          <p:cNvPr id="7170" name="Picture 2" descr="https://pnbshop.ru/wp-content/uploads/2020/10/zamochka-dezinfekcziya-768x5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5426" y="3624943"/>
            <a:ext cx="3897088" cy="292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770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287" y="130630"/>
            <a:ext cx="11341326" cy="702128"/>
          </a:xfrm>
        </p:spPr>
        <p:txBody>
          <a:bodyPr>
            <a:normAutofit fontScale="90000"/>
          </a:bodyPr>
          <a:lstStyle/>
          <a:p>
            <a:r>
              <a:rPr lang="en-US" dirty="0"/>
              <a:t>SHARPS MANAGEMENT AND DISPOSAL</a:t>
            </a:r>
            <a:br>
              <a:rPr lang="en-US" dirty="0"/>
            </a:br>
            <a:endParaRPr lang="ru-RU" dirty="0"/>
          </a:p>
        </p:txBody>
      </p:sp>
      <p:sp>
        <p:nvSpPr>
          <p:cNvPr id="3" name="Объект 2"/>
          <p:cNvSpPr>
            <a:spLocks noGrp="1"/>
          </p:cNvSpPr>
          <p:nvPr>
            <p:ph idx="1"/>
          </p:nvPr>
        </p:nvSpPr>
        <p:spPr>
          <a:xfrm>
            <a:off x="163287" y="1110343"/>
            <a:ext cx="11789227" cy="5176157"/>
          </a:xfrm>
        </p:spPr>
        <p:txBody>
          <a:bodyPr/>
          <a:lstStyle/>
          <a:p>
            <a:r>
              <a:rPr lang="en-US" b="1" dirty="0" smtClean="0"/>
              <a:t>The </a:t>
            </a:r>
            <a:r>
              <a:rPr lang="en-US" b="1" dirty="0"/>
              <a:t>term sharps refers to all sharp, invasive objects and instruments </a:t>
            </a:r>
            <a:r>
              <a:rPr lang="en-US" b="1" dirty="0" smtClean="0"/>
              <a:t>used</a:t>
            </a:r>
            <a:r>
              <a:rPr lang="ru-RU" b="1" dirty="0" smtClean="0"/>
              <a:t> </a:t>
            </a:r>
            <a:r>
              <a:rPr lang="en-US" b="1" dirty="0" smtClean="0"/>
              <a:t>to </a:t>
            </a:r>
            <a:r>
              <a:rPr lang="en-US" b="1" dirty="0"/>
              <a:t>directly inject or cut into soft or hard tissue of the oral cavity. </a:t>
            </a:r>
            <a:r>
              <a:rPr lang="en-US" b="1" dirty="0" smtClean="0"/>
              <a:t>Management </a:t>
            </a:r>
            <a:r>
              <a:rPr lang="en-US" b="1" dirty="0"/>
              <a:t>and disposal of sharps are vital roles of the dental hygienist. In </a:t>
            </a:r>
            <a:r>
              <a:rPr lang="en-US" b="1" dirty="0" err="1"/>
              <a:t>dentpractice</a:t>
            </a:r>
            <a:r>
              <a:rPr lang="en-US" b="1" dirty="0"/>
              <a:t>, the most commonly used sharps items include disposable needles</a:t>
            </a:r>
            <a:r>
              <a:rPr lang="en-US" b="1" dirty="0" smtClean="0"/>
              <a:t>,</a:t>
            </a:r>
            <a:r>
              <a:rPr lang="ru-RU" b="1" dirty="0" smtClean="0"/>
              <a:t> </a:t>
            </a:r>
            <a:r>
              <a:rPr lang="en-US" b="1" dirty="0" smtClean="0"/>
              <a:t>scalpel </a:t>
            </a:r>
            <a:r>
              <a:rPr lang="en-US" b="1" dirty="0"/>
              <a:t>blades (or disposable scalpels), burs, orthodontic wires, explorers</a:t>
            </a:r>
            <a:r>
              <a:rPr lang="en-US" b="1" dirty="0" smtClean="0"/>
              <a:t>,</a:t>
            </a:r>
            <a:r>
              <a:rPr lang="ru-RU" b="1" dirty="0" smtClean="0"/>
              <a:t>   </a:t>
            </a:r>
            <a:r>
              <a:rPr lang="en-US" b="1" dirty="0" smtClean="0"/>
              <a:t>scalers</a:t>
            </a:r>
            <a:r>
              <a:rPr lang="en-US" b="1" dirty="0"/>
              <a:t>, and curettes.</a:t>
            </a:r>
          </a:p>
          <a:p>
            <a:r>
              <a:rPr lang="en-US" b="1" dirty="0"/>
              <a:t>According to OSHA, sharp items should be considered potentially </a:t>
            </a:r>
            <a:r>
              <a:rPr lang="en-US" b="1" dirty="0" smtClean="0"/>
              <a:t>infective </a:t>
            </a:r>
            <a:r>
              <a:rPr lang="en-US" b="1" dirty="0"/>
              <a:t>and must be handled with extraordinary care to prevent </a:t>
            </a:r>
            <a:r>
              <a:rPr lang="en-US" b="1" dirty="0" smtClean="0"/>
              <a:t>unintentional</a:t>
            </a:r>
            <a:r>
              <a:rPr lang="ru-RU" b="1" dirty="0" smtClean="0"/>
              <a:t>  </a:t>
            </a:r>
            <a:r>
              <a:rPr lang="en-US" b="1" dirty="0" smtClean="0"/>
              <a:t>injuries</a:t>
            </a:r>
            <a:r>
              <a:rPr lang="en-US" b="1" dirty="0"/>
              <a:t>. Disposable syringes and needles, anesthetic cartridges, scalpel blades</a:t>
            </a:r>
            <a:r>
              <a:rPr lang="en-US" b="1" dirty="0" smtClean="0"/>
              <a:t>,</a:t>
            </a:r>
            <a:r>
              <a:rPr lang="ru-RU" b="1" dirty="0" smtClean="0"/>
              <a:t>  </a:t>
            </a:r>
            <a:r>
              <a:rPr lang="en-US" b="1" dirty="0" smtClean="0"/>
              <a:t>and </a:t>
            </a:r>
            <a:r>
              <a:rPr lang="en-US" b="1" dirty="0"/>
              <a:t>other sharp items must be placed into puncture-resistant containers </a:t>
            </a:r>
            <a:r>
              <a:rPr lang="en-US" b="1" dirty="0" smtClean="0"/>
              <a:t> </a:t>
            </a:r>
            <a:r>
              <a:rPr lang="en-US" b="1" dirty="0"/>
              <a:t>located as close as is practical to the area in which they are used.</a:t>
            </a:r>
            <a:endParaRPr lang="ru-RU" b="1" dirty="0"/>
          </a:p>
        </p:txBody>
      </p:sp>
      <p:pic>
        <p:nvPicPr>
          <p:cNvPr id="1028" name="Picture 4" descr="https://med-lampa.ru/image/cache/catalog/prihod-folder/0/i-org-_ObOrMHxswY7YK1o8pXZBqvGRBE-fit-in-1024x768-1a38b424ed2b43a-ru-s-siteapi-org-img-50a895a2c3d339724d98a17563a2aab5da7b183f-4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3756" y="3445327"/>
            <a:ext cx="3118757" cy="31187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safe4-aust.com.au/wp-content/uploads/2016/03/Green-Disinfectant-Squa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3950" y="3516088"/>
            <a:ext cx="2909204" cy="290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615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3883" y="193092"/>
            <a:ext cx="8911687" cy="1280890"/>
          </a:xfrm>
        </p:spPr>
        <p:txBody>
          <a:bodyPr>
            <a:normAutofit fontScale="90000"/>
          </a:bodyPr>
          <a:lstStyle/>
          <a:p>
            <a:r>
              <a:rPr lang="en-US" dirty="0"/>
              <a:t>Disinfection of working surfaces, dental chairs, devices (what can not be sterilized) is done with antiseptic solutions twice in 15 minutes. </a:t>
            </a:r>
            <a:r>
              <a:rPr lang="ru-RU" dirty="0" smtClean="0"/>
              <a:t/>
            </a:r>
            <a:br>
              <a:rPr lang="ru-RU" dirty="0" smtClean="0"/>
            </a:br>
            <a:r>
              <a:rPr lang="en-US" dirty="0" smtClean="0"/>
              <a:t>Disinfectant </a:t>
            </a:r>
            <a:r>
              <a:rPr lang="en-US" dirty="0"/>
              <a:t>solutions are often ready to use or need to be diluted to the desired consistency</a:t>
            </a:r>
            <a:endParaRPr lang="ru-RU" dirty="0"/>
          </a:p>
        </p:txBody>
      </p:sp>
      <p:sp>
        <p:nvSpPr>
          <p:cNvPr id="3" name="Объект 2"/>
          <p:cNvSpPr>
            <a:spLocks noGrp="1"/>
          </p:cNvSpPr>
          <p:nvPr>
            <p:ph idx="1"/>
          </p:nvPr>
        </p:nvSpPr>
        <p:spPr>
          <a:xfrm>
            <a:off x="270555" y="3583313"/>
            <a:ext cx="8915400" cy="3568724"/>
          </a:xfrm>
        </p:spPr>
        <p:txBody>
          <a:bodyPr/>
          <a:lstStyle/>
          <a:p>
            <a:r>
              <a:rPr lang="en-US" dirty="0" smtClean="0"/>
              <a:t>Examples</a:t>
            </a:r>
            <a:r>
              <a:rPr lang="ru-RU" dirty="0" smtClean="0"/>
              <a:t>: </a:t>
            </a:r>
            <a:r>
              <a:rPr lang="ru-RU" dirty="0"/>
              <a:t>«</a:t>
            </a:r>
            <a:r>
              <a:rPr lang="ru-RU" dirty="0" err="1"/>
              <a:t>Трилокс</a:t>
            </a:r>
            <a:r>
              <a:rPr lang="ru-RU" dirty="0"/>
              <a:t>-спрей</a:t>
            </a:r>
            <a:r>
              <a:rPr lang="ru-RU" dirty="0" smtClean="0"/>
              <a:t>», «</a:t>
            </a:r>
            <a:r>
              <a:rPr lang="ru-RU" dirty="0" err="1"/>
              <a:t>Диаспрей</a:t>
            </a:r>
            <a:r>
              <a:rPr lang="ru-RU" dirty="0" smtClean="0"/>
              <a:t>», </a:t>
            </a:r>
            <a:r>
              <a:rPr lang="ru-RU" dirty="0"/>
              <a:t>«Бриллиантовая чистота</a:t>
            </a:r>
            <a:r>
              <a:rPr lang="ru-RU" dirty="0" smtClean="0"/>
              <a:t>», </a:t>
            </a:r>
            <a:r>
              <a:rPr lang="ru-RU" dirty="0"/>
              <a:t>«</a:t>
            </a:r>
            <a:r>
              <a:rPr lang="ru-RU" dirty="0" err="1"/>
              <a:t>Инцидин</a:t>
            </a:r>
            <a:r>
              <a:rPr lang="ru-RU" dirty="0"/>
              <a:t> </a:t>
            </a:r>
            <a:r>
              <a:rPr lang="ru-RU" dirty="0" err="1"/>
              <a:t>ликвид</a:t>
            </a:r>
            <a:r>
              <a:rPr lang="ru-RU" dirty="0"/>
              <a:t>» </a:t>
            </a:r>
            <a:r>
              <a:rPr lang="ru-RU" dirty="0" smtClean="0"/>
              <a:t>, </a:t>
            </a:r>
            <a:r>
              <a:rPr lang="ru-RU" dirty="0"/>
              <a:t>«</a:t>
            </a:r>
            <a:r>
              <a:rPr lang="ru-RU" dirty="0" err="1"/>
              <a:t>Авансепт</a:t>
            </a:r>
            <a:r>
              <a:rPr lang="ru-RU" dirty="0"/>
              <a:t>-спрей» </a:t>
            </a:r>
            <a:r>
              <a:rPr lang="ru-RU" dirty="0" smtClean="0"/>
              <a:t>, </a:t>
            </a:r>
            <a:r>
              <a:rPr lang="ru-RU" dirty="0"/>
              <a:t>«</a:t>
            </a:r>
            <a:r>
              <a:rPr lang="ru-RU" dirty="0" err="1"/>
              <a:t>Бонсолар</a:t>
            </a:r>
            <a:r>
              <a:rPr lang="ru-RU" dirty="0"/>
              <a:t>» </a:t>
            </a:r>
            <a:r>
              <a:rPr lang="ru-RU" dirty="0" smtClean="0"/>
              <a:t>, </a:t>
            </a:r>
            <a:r>
              <a:rPr lang="ru-RU" dirty="0"/>
              <a:t>«</a:t>
            </a:r>
            <a:r>
              <a:rPr lang="ru-RU" dirty="0" err="1"/>
              <a:t>Поликлин</a:t>
            </a:r>
            <a:r>
              <a:rPr lang="ru-RU" dirty="0"/>
              <a:t>-спрей</a:t>
            </a:r>
            <a:r>
              <a:rPr lang="ru-RU" dirty="0" smtClean="0"/>
              <a:t>»</a:t>
            </a:r>
            <a:endParaRPr lang="ru-RU" dirty="0"/>
          </a:p>
        </p:txBody>
      </p:sp>
      <p:pic>
        <p:nvPicPr>
          <p:cNvPr id="3074" name="Picture 2" descr="https://www.azbukastom.ru/upload/iblock/c24/c246a2d41fca577f7c1dab113cd09e5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073" y="4519639"/>
            <a:ext cx="3065008" cy="20410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m0-tub-ru.yandex.net/i?id=e4e726ca0dc2220426fc491b11a86029-l&amp;ref=rim&amp;n=13&amp;w=1080&amp;h=108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0583" y="4056967"/>
            <a:ext cx="2621417" cy="26214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deltadental.com/content/dam/grinmag/us/en/2020/fall/130729-Covid-19-752x46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7405" y="4554748"/>
            <a:ext cx="3158951" cy="196628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thecloroxcompany.com/wp-content/uploads/12641_Hospital_EVSWorkerCleaningOperatingRoom_106_0516_R1_2_800x6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0759" y="4647509"/>
            <a:ext cx="3042510" cy="20308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www.cleaningshop.com.au/contents/media/l_milton-anti-bacterial-solution-bym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69825" y="193092"/>
            <a:ext cx="2222931" cy="292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64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287" y="130630"/>
            <a:ext cx="11341326" cy="702128"/>
          </a:xfrm>
        </p:spPr>
        <p:txBody>
          <a:bodyPr>
            <a:normAutofit fontScale="90000"/>
          </a:bodyPr>
          <a:lstStyle/>
          <a:p>
            <a:r>
              <a:rPr lang="ru-RU" b="1" dirty="0" smtClean="0"/>
              <a:t>2. </a:t>
            </a:r>
            <a:r>
              <a:rPr lang="en-US" b="1" dirty="0" smtClean="0"/>
              <a:t>INSTRUMENT </a:t>
            </a:r>
            <a:r>
              <a:rPr lang="en-US" b="1" dirty="0"/>
              <a:t>SCRUBBING</a:t>
            </a:r>
            <a:br>
              <a:rPr lang="en-US" b="1" dirty="0"/>
            </a:br>
            <a:endParaRPr lang="ru-RU" b="1" dirty="0"/>
          </a:p>
        </p:txBody>
      </p:sp>
      <p:sp>
        <p:nvSpPr>
          <p:cNvPr id="3" name="Объект 2"/>
          <p:cNvSpPr>
            <a:spLocks noGrp="1"/>
          </p:cNvSpPr>
          <p:nvPr>
            <p:ph idx="1"/>
          </p:nvPr>
        </p:nvSpPr>
        <p:spPr>
          <a:xfrm>
            <a:off x="163287" y="832759"/>
            <a:ext cx="11789227" cy="5453742"/>
          </a:xfrm>
        </p:spPr>
        <p:txBody>
          <a:bodyPr>
            <a:normAutofit/>
          </a:bodyPr>
          <a:lstStyle/>
          <a:p>
            <a:pPr marL="0" indent="0">
              <a:buNone/>
            </a:pPr>
            <a:r>
              <a:rPr lang="en-US" sz="2000" b="1" dirty="0" smtClean="0"/>
              <a:t>After </a:t>
            </a:r>
            <a:r>
              <a:rPr lang="en-US" sz="2000" b="1" dirty="0"/>
              <a:t>the instruments have been submerged in the </a:t>
            </a:r>
            <a:r>
              <a:rPr lang="en-US" sz="2000" b="1" dirty="0" err="1" smtClean="0"/>
              <a:t>precleaning</a:t>
            </a:r>
            <a:r>
              <a:rPr lang="en-US" sz="2000" b="1" dirty="0" smtClean="0"/>
              <a:t>/presoaking</a:t>
            </a:r>
            <a:r>
              <a:rPr lang="ru-RU" sz="2000" b="1" dirty="0" smtClean="0"/>
              <a:t> </a:t>
            </a:r>
            <a:r>
              <a:rPr lang="en-US" sz="2000" b="1" dirty="0" smtClean="0"/>
              <a:t>solution </a:t>
            </a:r>
            <a:r>
              <a:rPr lang="en-US" sz="2000" b="1" dirty="0"/>
              <a:t>and when the dental hygienist has time to process them, he or </a:t>
            </a:r>
            <a:r>
              <a:rPr lang="en-US" sz="2000" b="1" dirty="0" smtClean="0"/>
              <a:t>she</a:t>
            </a:r>
            <a:r>
              <a:rPr lang="ru-RU" sz="2000" b="1" dirty="0" smtClean="0"/>
              <a:t>  </a:t>
            </a:r>
            <a:r>
              <a:rPr lang="en-US" sz="2000" b="1" dirty="0" smtClean="0"/>
              <a:t>thoroughly </a:t>
            </a:r>
            <a:r>
              <a:rPr lang="en-US" sz="2000" b="1" dirty="0"/>
              <a:t>rinses the instruments under running water and then </a:t>
            </a:r>
            <a:r>
              <a:rPr lang="en-US" sz="2000" b="1" dirty="0" smtClean="0"/>
              <a:t>scrubs</a:t>
            </a:r>
            <a:r>
              <a:rPr lang="ru-RU" sz="2000" b="1" dirty="0" smtClean="0"/>
              <a:t>  </a:t>
            </a:r>
          </a:p>
          <a:p>
            <a:pPr marL="0" indent="0">
              <a:buNone/>
            </a:pPr>
            <a:r>
              <a:rPr lang="ru-RU" sz="2000" b="1" dirty="0" smtClean="0"/>
              <a:t> </a:t>
            </a:r>
            <a:r>
              <a:rPr lang="en-US" sz="2000" b="1" dirty="0" smtClean="0"/>
              <a:t>Note</a:t>
            </a:r>
            <a:r>
              <a:rPr lang="ru-RU" sz="2000" b="1" dirty="0" smtClean="0"/>
              <a:t>  </a:t>
            </a:r>
            <a:r>
              <a:rPr lang="en-US" sz="2000" b="1" dirty="0" smtClean="0"/>
              <a:t>Manufacturers </a:t>
            </a:r>
            <a:r>
              <a:rPr lang="en-US" sz="2000" b="1" dirty="0"/>
              <a:t>of some plastic/resin cassettes do not </a:t>
            </a:r>
            <a:r>
              <a:rPr lang="en-US" sz="2000" b="1" dirty="0" smtClean="0"/>
              <a:t>recommend</a:t>
            </a:r>
            <a:r>
              <a:rPr lang="ru-RU" sz="2000" b="1" dirty="0" smtClean="0"/>
              <a:t>   </a:t>
            </a:r>
            <a:r>
              <a:rPr lang="en-US" sz="2000" b="1" dirty="0" smtClean="0"/>
              <a:t>presoaking</a:t>
            </a:r>
            <a:r>
              <a:rPr lang="en-US" sz="2000" b="1" dirty="0"/>
              <a:t>. To avoid corrosion of instruments, instrument </a:t>
            </a:r>
            <a:r>
              <a:rPr lang="en-US" sz="2000" b="1" dirty="0" smtClean="0"/>
              <a:t>presoaking </a:t>
            </a:r>
            <a:r>
              <a:rPr lang="en-US" sz="2000" b="1" dirty="0"/>
              <a:t>should be limited to several hours, and the instruments </a:t>
            </a:r>
            <a:r>
              <a:rPr lang="en-US" sz="2000" b="1" dirty="0" smtClean="0"/>
              <a:t>should</a:t>
            </a:r>
            <a:r>
              <a:rPr lang="ru-RU" sz="2000" b="1" dirty="0" smtClean="0"/>
              <a:t>  </a:t>
            </a:r>
            <a:r>
              <a:rPr lang="en-US" sz="2000" b="1" dirty="0" smtClean="0"/>
              <a:t>never </a:t>
            </a:r>
            <a:r>
              <a:rPr lang="en-US" sz="2000" b="1" dirty="0"/>
              <a:t>be left overnight</a:t>
            </a:r>
            <a:r>
              <a:rPr lang="en-US" sz="2000" b="1" dirty="0" smtClean="0"/>
              <a:t>.</a:t>
            </a:r>
            <a:r>
              <a:rPr lang="ru-RU" sz="2000" b="1" dirty="0" smtClean="0"/>
              <a:t> </a:t>
            </a:r>
          </a:p>
          <a:p>
            <a:pPr marL="0" indent="0">
              <a:buNone/>
            </a:pPr>
            <a:r>
              <a:rPr lang="ru-RU" sz="2000" b="1" dirty="0" smtClean="0"/>
              <a:t>  </a:t>
            </a:r>
            <a:r>
              <a:rPr lang="en-US" sz="2000" b="1" dirty="0" smtClean="0"/>
              <a:t>Benefits </a:t>
            </a:r>
            <a:r>
              <a:rPr lang="en-US" sz="2000" b="1" dirty="0"/>
              <a:t>of </a:t>
            </a:r>
            <a:r>
              <a:rPr lang="en-US" sz="2000" b="1" dirty="0" err="1"/>
              <a:t>Precleaning</a:t>
            </a:r>
            <a:r>
              <a:rPr lang="en-US" sz="2000" b="1" dirty="0"/>
              <a:t>/Soaking Dental </a:t>
            </a:r>
            <a:r>
              <a:rPr lang="en-US" sz="2000" b="1" dirty="0" smtClean="0"/>
              <a:t>Instruments</a:t>
            </a:r>
            <a:r>
              <a:rPr lang="ru-RU" sz="2000" b="1" dirty="0" smtClean="0"/>
              <a:t> .  </a:t>
            </a:r>
            <a:r>
              <a:rPr lang="en-US" sz="2000" b="1" dirty="0" smtClean="0"/>
              <a:t>There </a:t>
            </a:r>
            <a:r>
              <a:rPr lang="en-US" sz="2000" b="1" dirty="0"/>
              <a:t>are numerous benefits to the dental hygienist of using </a:t>
            </a:r>
            <a:r>
              <a:rPr lang="en-US" sz="2000" b="1" dirty="0" smtClean="0"/>
              <a:t>a</a:t>
            </a:r>
            <a:r>
              <a:rPr lang="ru-RU" sz="2000" b="1" dirty="0" smtClean="0"/>
              <a:t>   </a:t>
            </a:r>
            <a:r>
              <a:rPr lang="en-US" sz="2000" b="1" dirty="0" smtClean="0"/>
              <a:t>holding/presoak </a:t>
            </a:r>
            <a:r>
              <a:rPr lang="en-US" sz="2000" b="1" dirty="0"/>
              <a:t>solution. Presoaking does the following:</a:t>
            </a:r>
          </a:p>
          <a:p>
            <a:pPr marL="0" indent="0">
              <a:buNone/>
            </a:pPr>
            <a:r>
              <a:rPr lang="en-US" sz="2000" b="1" dirty="0"/>
              <a:t>• Helps minimize drying or caking of contaminants such as blood </a:t>
            </a:r>
            <a:r>
              <a:rPr lang="en-US" sz="2000" b="1" dirty="0" smtClean="0"/>
              <a:t>or</a:t>
            </a:r>
            <a:r>
              <a:rPr lang="ru-RU" sz="2000" b="1" dirty="0" smtClean="0"/>
              <a:t>   </a:t>
            </a:r>
            <a:r>
              <a:rPr lang="en-US" sz="2000" b="1" dirty="0" smtClean="0"/>
              <a:t>body </a:t>
            </a:r>
            <a:r>
              <a:rPr lang="en-US" sz="2000" b="1" dirty="0"/>
              <a:t>fluids on curettes or scalers and encrusted dental </a:t>
            </a:r>
            <a:r>
              <a:rPr lang="en-US" sz="2000" b="1" dirty="0" smtClean="0"/>
              <a:t>materials</a:t>
            </a:r>
            <a:r>
              <a:rPr lang="ru-RU" sz="2000" b="1" dirty="0" smtClean="0"/>
              <a:t>   </a:t>
            </a:r>
            <a:r>
              <a:rPr lang="en-US" sz="2000" b="1" dirty="0" smtClean="0"/>
              <a:t>(</a:t>
            </a:r>
            <a:r>
              <a:rPr lang="en-US" sz="2000" b="1" dirty="0"/>
              <a:t>cements</a:t>
            </a:r>
            <a:r>
              <a:rPr lang="en-US" sz="2000" b="1" dirty="0" smtClean="0"/>
              <a:t>)</a:t>
            </a:r>
            <a:r>
              <a:rPr lang="ru-RU" sz="2000" b="1" dirty="0" smtClean="0"/>
              <a:t>  </a:t>
            </a:r>
            <a:r>
              <a:rPr lang="en-US" sz="2000" b="1" dirty="0" smtClean="0"/>
              <a:t>• </a:t>
            </a:r>
            <a:r>
              <a:rPr lang="en-US" sz="2000" b="1" dirty="0"/>
              <a:t>Makes instruments easier to clean later </a:t>
            </a:r>
            <a:r>
              <a:rPr lang="en-US" sz="2000" b="1" dirty="0" smtClean="0"/>
              <a:t>on</a:t>
            </a:r>
            <a:r>
              <a:rPr lang="ru-RU" sz="2000" b="1" dirty="0" smtClean="0"/>
              <a:t>   </a:t>
            </a:r>
            <a:r>
              <a:rPr lang="en-US" sz="2000" b="1" dirty="0" smtClean="0"/>
              <a:t>• </a:t>
            </a:r>
            <a:r>
              <a:rPr lang="en-US" sz="2000" b="1" dirty="0"/>
              <a:t>Allows the dental hygienist to proceed with other </a:t>
            </a:r>
            <a:r>
              <a:rPr lang="en-US" sz="2000" b="1" dirty="0" smtClean="0"/>
              <a:t>time-sensitive</a:t>
            </a:r>
            <a:r>
              <a:rPr lang="ru-RU" sz="2000" b="1" dirty="0" smtClean="0"/>
              <a:t> </a:t>
            </a:r>
            <a:r>
              <a:rPr lang="en-US" sz="2000" b="1" dirty="0" smtClean="0"/>
              <a:t>procedures </a:t>
            </a:r>
            <a:r>
              <a:rPr lang="en-US" sz="2000" b="1" dirty="0"/>
              <a:t>such as disinfecting and preparing the treatment </a:t>
            </a:r>
            <a:r>
              <a:rPr lang="en-US" sz="2000" b="1" dirty="0" smtClean="0"/>
              <a:t>room</a:t>
            </a:r>
            <a:r>
              <a:rPr lang="ru-RU" sz="2000" b="1" dirty="0" smtClean="0"/>
              <a:t>   </a:t>
            </a:r>
            <a:r>
              <a:rPr lang="en-US" sz="2000" b="1" dirty="0" smtClean="0"/>
              <a:t>to </a:t>
            </a:r>
            <a:r>
              <a:rPr lang="en-US" sz="2000" b="1" dirty="0"/>
              <a:t>seat the next </a:t>
            </a:r>
            <a:r>
              <a:rPr lang="en-US" sz="2000" b="1" dirty="0" err="1"/>
              <a:t>patientthem</a:t>
            </a:r>
            <a:r>
              <a:rPr lang="en-US" sz="2000" b="1" dirty="0"/>
              <a:t>. </a:t>
            </a:r>
            <a:endParaRPr lang="ru-RU" sz="2000" b="1" dirty="0" smtClean="0"/>
          </a:p>
          <a:p>
            <a:pPr marL="0" indent="0">
              <a:buNone/>
            </a:pPr>
            <a:r>
              <a:rPr lang="en-US" sz="2000" b="1" dirty="0" smtClean="0"/>
              <a:t>Scrubbing </a:t>
            </a:r>
            <a:r>
              <a:rPr lang="en-US" sz="2000" b="1" dirty="0"/>
              <a:t>contaminated instruments removes remaining </a:t>
            </a:r>
            <a:r>
              <a:rPr lang="en-US" sz="2000" b="1" dirty="0" smtClean="0"/>
              <a:t>visible</a:t>
            </a:r>
            <a:r>
              <a:rPr lang="ru-RU" sz="2000" b="1" dirty="0" smtClean="0"/>
              <a:t>   </a:t>
            </a:r>
            <a:r>
              <a:rPr lang="en-US" sz="2000" b="1" dirty="0" smtClean="0"/>
              <a:t>bioburden</a:t>
            </a:r>
            <a:r>
              <a:rPr lang="en-US" sz="2000" b="1" dirty="0"/>
              <a:t>, making sterilization more effective</a:t>
            </a:r>
            <a:r>
              <a:rPr lang="en-US" sz="2000" b="1" dirty="0" smtClean="0"/>
              <a:t>.</a:t>
            </a:r>
            <a:endParaRPr lang="en-US" sz="2000" b="1" dirty="0"/>
          </a:p>
        </p:txBody>
      </p:sp>
    </p:spTree>
    <p:extLst>
      <p:ext uri="{BB962C8B-B14F-4D97-AF65-F5344CB8AC3E}">
        <p14:creationId xmlns:p14="http://schemas.microsoft.com/office/powerpoint/2010/main" val="3570329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287" y="130630"/>
            <a:ext cx="11341326" cy="702128"/>
          </a:xfrm>
        </p:spPr>
        <p:txBody>
          <a:bodyPr/>
          <a:lstStyle/>
          <a:p>
            <a:r>
              <a:rPr lang="ru-RU" b="1" dirty="0"/>
              <a:t>2. </a:t>
            </a:r>
            <a:r>
              <a:rPr lang="en-US" b="1" dirty="0"/>
              <a:t>INSTRUMENT SCRUBBING</a:t>
            </a:r>
            <a:endParaRPr lang="ru-RU" dirty="0"/>
          </a:p>
        </p:txBody>
      </p:sp>
      <p:sp>
        <p:nvSpPr>
          <p:cNvPr id="3" name="Объект 2"/>
          <p:cNvSpPr>
            <a:spLocks noGrp="1"/>
          </p:cNvSpPr>
          <p:nvPr>
            <p:ph idx="1"/>
          </p:nvPr>
        </p:nvSpPr>
        <p:spPr>
          <a:xfrm>
            <a:off x="163287" y="1110343"/>
            <a:ext cx="12028713" cy="5519057"/>
          </a:xfrm>
        </p:spPr>
        <p:txBody>
          <a:bodyPr>
            <a:normAutofit lnSpcReduction="10000"/>
          </a:bodyPr>
          <a:lstStyle/>
          <a:p>
            <a:pPr marL="0" indent="0">
              <a:buNone/>
            </a:pPr>
            <a:r>
              <a:rPr lang="en-US" b="1" dirty="0"/>
              <a:t>There are two forms of instrument scrubbing: manually or using an</a:t>
            </a:r>
            <a:r>
              <a:rPr lang="ru-RU" b="1" dirty="0"/>
              <a:t>  </a:t>
            </a:r>
            <a:r>
              <a:rPr lang="en-US" b="1" dirty="0"/>
              <a:t>ultrasonic cleaner, a mechanical scrubbing device. Although manual</a:t>
            </a:r>
            <a:r>
              <a:rPr lang="ru-RU" b="1" dirty="0"/>
              <a:t>   </a:t>
            </a:r>
            <a:r>
              <a:rPr lang="en-US" b="1" dirty="0"/>
              <a:t>scrubbing is not the preferred method because of the potential for an accidental exposure, the dental hygienist should be familiar with the method in</a:t>
            </a:r>
            <a:r>
              <a:rPr lang="ru-RU" b="1" dirty="0"/>
              <a:t>   </a:t>
            </a:r>
            <a:r>
              <a:rPr lang="en-US" b="1" dirty="0"/>
              <a:t>case the office does not have an ultrasonic cleaner or the ultrasonic cleaner</a:t>
            </a:r>
            <a:r>
              <a:rPr lang="ru-RU" b="1" dirty="0"/>
              <a:t>  </a:t>
            </a:r>
            <a:r>
              <a:rPr lang="en-US" b="1" dirty="0"/>
              <a:t>breaks down.</a:t>
            </a:r>
            <a:r>
              <a:rPr lang="ru-RU" b="1" dirty="0"/>
              <a:t>   </a:t>
            </a:r>
            <a:endParaRPr lang="en-US" b="1" dirty="0"/>
          </a:p>
          <a:p>
            <a:pPr marL="0" indent="0">
              <a:buNone/>
            </a:pPr>
            <a:r>
              <a:rPr lang="en-US" b="1" dirty="0">
                <a:solidFill>
                  <a:srgbClr val="FF0000"/>
                </a:solidFill>
              </a:rPr>
              <a:t>Manual Instrument Scrubbing</a:t>
            </a:r>
            <a:r>
              <a:rPr lang="ru-RU" b="1" dirty="0">
                <a:solidFill>
                  <a:srgbClr val="FF0000"/>
                </a:solidFill>
              </a:rPr>
              <a:t>   </a:t>
            </a:r>
            <a:r>
              <a:rPr lang="en-US" b="1" dirty="0"/>
              <a:t>When scrubbing contaminated instruments by hand (Box 8–3) it is imperative</a:t>
            </a:r>
            <a:r>
              <a:rPr lang="ru-RU" b="1" dirty="0"/>
              <a:t>  </a:t>
            </a:r>
            <a:r>
              <a:rPr lang="en-US" b="1" dirty="0"/>
              <a:t>that the hygienist wear all required PPE and especially important to don nitrile</a:t>
            </a:r>
            <a:r>
              <a:rPr lang="ru-RU" b="1" dirty="0"/>
              <a:t>   </a:t>
            </a:r>
            <a:r>
              <a:rPr lang="en-US" b="1" dirty="0"/>
              <a:t>utility gloves, which are stronger than exam gloves and impervious to most</a:t>
            </a:r>
            <a:r>
              <a:rPr lang="ru-RU" b="1" dirty="0"/>
              <a:t>   </a:t>
            </a:r>
            <a:r>
              <a:rPr lang="en-US" b="1" dirty="0"/>
              <a:t>sharp instruments. </a:t>
            </a:r>
            <a:r>
              <a:rPr lang="en-US" b="1" dirty="0" err="1"/>
              <a:t>Needlestick</a:t>
            </a:r>
            <a:r>
              <a:rPr lang="en-US" b="1" dirty="0"/>
              <a:t> or puncture wounds to the hands are all-too</a:t>
            </a:r>
            <a:r>
              <a:rPr lang="ru-RU" b="1" dirty="0"/>
              <a:t> </a:t>
            </a:r>
            <a:r>
              <a:rPr lang="en-US" b="1" dirty="0"/>
              <a:t>frequent injuries that may cause serious—even fatal—</a:t>
            </a:r>
            <a:r>
              <a:rPr lang="en-US" b="1" dirty="0" err="1"/>
              <a:t>bloodborne</a:t>
            </a:r>
            <a:r>
              <a:rPr lang="en-US" b="1" dirty="0"/>
              <a:t> infections.</a:t>
            </a:r>
            <a:r>
              <a:rPr lang="ru-RU" b="1" dirty="0"/>
              <a:t>   </a:t>
            </a:r>
            <a:r>
              <a:rPr lang="en-US" b="1" dirty="0"/>
              <a:t>When manually scrubbing instruments, one should hold the</a:t>
            </a:r>
            <a:r>
              <a:rPr lang="ru-RU" b="1" dirty="0"/>
              <a:t>  </a:t>
            </a:r>
            <a:r>
              <a:rPr lang="en-US" b="1" dirty="0"/>
              <a:t>contaminated instruments beneath the surface of the holding solution to prevent unnecessary splashing. One hand is used to grasp instruments and the</a:t>
            </a:r>
            <a:r>
              <a:rPr lang="ru-RU" b="1" dirty="0"/>
              <a:t>  </a:t>
            </a:r>
            <a:r>
              <a:rPr lang="en-US" b="1" dirty="0"/>
              <a:t>other to use a scrubbing brush made specifically for cleaning dental instruments. Long-handled brushes are recommended for manual scrubbing </a:t>
            </a:r>
            <a:r>
              <a:rPr lang="en-US" b="1" dirty="0" smtClean="0"/>
              <a:t>to</a:t>
            </a:r>
            <a:r>
              <a:rPr lang="ru-RU" b="1" dirty="0" smtClean="0"/>
              <a:t> </a:t>
            </a:r>
            <a:r>
              <a:rPr lang="en-US" b="1" dirty="0" smtClean="0"/>
              <a:t>keep </a:t>
            </a:r>
            <a:r>
              <a:rPr lang="en-US" b="1" dirty="0"/>
              <a:t>the scrubbing hand safely away from contaminated sharp instruments.</a:t>
            </a:r>
            <a:r>
              <a:rPr lang="ru-RU" b="1" dirty="0"/>
              <a:t>  </a:t>
            </a:r>
            <a:endParaRPr lang="ru-RU" b="1" dirty="0" smtClean="0"/>
          </a:p>
          <a:p>
            <a:pPr marL="0" indent="0">
              <a:buNone/>
            </a:pPr>
            <a:r>
              <a:rPr lang="en-US" b="1" dirty="0" smtClean="0"/>
              <a:t>After </a:t>
            </a:r>
            <a:r>
              <a:rPr lang="en-US" b="1" dirty="0"/>
              <a:t>hand scrubbing the instruments, one should thoroughly rinse</a:t>
            </a:r>
            <a:r>
              <a:rPr lang="ru-RU" b="1" dirty="0"/>
              <a:t>  </a:t>
            </a:r>
            <a:r>
              <a:rPr lang="en-US" b="1" dirty="0"/>
              <a:t>them under running water, still holding a complete set used for a specific procedure. </a:t>
            </a:r>
            <a:endParaRPr lang="ru-RU" b="1" dirty="0" smtClean="0"/>
          </a:p>
          <a:p>
            <a:pPr marL="0" indent="0">
              <a:buNone/>
            </a:pPr>
            <a:r>
              <a:rPr lang="en-US" b="1" dirty="0" smtClean="0"/>
              <a:t>Some </a:t>
            </a:r>
            <a:r>
              <a:rPr lang="en-US" b="1" dirty="0"/>
              <a:t>dentists prefer the instruments to be banded using an elastic stretch material or a large twist tie; others prefer the instruments to be bagged, with the type of tray setup marked on the outside for ready </a:t>
            </a:r>
            <a:r>
              <a:rPr lang="en-US" b="1" dirty="0" smtClean="0"/>
              <a:t>recognition</a:t>
            </a:r>
            <a:r>
              <a:rPr lang="en-US" b="1" dirty="0"/>
              <a:t>; others prefer a color-coded system in which all instruments used for a specific tray setup are placed inside a color-coded cassette.</a:t>
            </a:r>
            <a:endParaRPr lang="ru-RU" b="1" dirty="0"/>
          </a:p>
          <a:p>
            <a:endParaRPr lang="ru-RU" dirty="0"/>
          </a:p>
        </p:txBody>
      </p:sp>
    </p:spTree>
    <p:extLst>
      <p:ext uri="{BB962C8B-B14F-4D97-AF65-F5344CB8AC3E}">
        <p14:creationId xmlns:p14="http://schemas.microsoft.com/office/powerpoint/2010/main" val="164425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nogotok2005.ru/wp-content/uploads/2020/04/predsterilizacionnaja-ochistka-pod-protochnoj-vodoj.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4540" y="77560"/>
            <a:ext cx="2100943" cy="157570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40871" y="261257"/>
            <a:ext cx="11063741" cy="604157"/>
          </a:xfrm>
        </p:spPr>
        <p:txBody>
          <a:bodyPr>
            <a:normAutofit fontScale="90000"/>
          </a:bodyPr>
          <a:lstStyle/>
          <a:p>
            <a:r>
              <a:rPr lang="en-US" b="1" dirty="0"/>
              <a:t>Manual Instrument Scrubbing</a:t>
            </a:r>
            <a:endParaRPr lang="ru-RU" b="1" dirty="0"/>
          </a:p>
        </p:txBody>
      </p:sp>
      <p:sp>
        <p:nvSpPr>
          <p:cNvPr id="3" name="Объект 2"/>
          <p:cNvSpPr>
            <a:spLocks noGrp="1"/>
          </p:cNvSpPr>
          <p:nvPr>
            <p:ph idx="1"/>
          </p:nvPr>
        </p:nvSpPr>
        <p:spPr>
          <a:xfrm>
            <a:off x="0" y="865414"/>
            <a:ext cx="11308669" cy="4800879"/>
          </a:xfrm>
        </p:spPr>
        <p:txBody>
          <a:bodyPr>
            <a:normAutofit/>
          </a:bodyPr>
          <a:lstStyle/>
          <a:p>
            <a:r>
              <a:rPr lang="en-US" b="1" dirty="0" smtClean="0"/>
              <a:t>1</a:t>
            </a:r>
            <a:r>
              <a:rPr lang="en-US" b="1" dirty="0"/>
              <a:t>. Don necessary PPE, including nitrile gloves. </a:t>
            </a:r>
            <a:endParaRPr lang="ru-RU" b="1" dirty="0" smtClean="0"/>
          </a:p>
          <a:p>
            <a:r>
              <a:rPr lang="en-US" b="1" dirty="0" smtClean="0"/>
              <a:t>2</a:t>
            </a:r>
            <a:r>
              <a:rPr lang="en-US" b="1" dirty="0"/>
              <a:t>. Remove instruments from holding/presoak solution while wearing nitrile gloves. </a:t>
            </a:r>
            <a:endParaRPr lang="ru-RU" b="1" dirty="0" smtClean="0"/>
          </a:p>
          <a:p>
            <a:r>
              <a:rPr lang="en-US" b="1" dirty="0" smtClean="0"/>
              <a:t>3</a:t>
            </a:r>
            <a:r>
              <a:rPr lang="en-US" b="1" dirty="0"/>
              <a:t>. Grasp the instruments firmly and rinse them under a steady stream of </a:t>
            </a:r>
            <a:r>
              <a:rPr lang="en-US" b="1" dirty="0" smtClean="0"/>
              <a:t>warm-to</a:t>
            </a:r>
            <a:r>
              <a:rPr lang="ru-RU" b="1" dirty="0" smtClean="0"/>
              <a:t> </a:t>
            </a:r>
            <a:r>
              <a:rPr lang="en-US" b="1" dirty="0" smtClean="0"/>
              <a:t>hot </a:t>
            </a:r>
            <a:r>
              <a:rPr lang="en-US" b="1" dirty="0"/>
              <a:t>water for 1 minute</a:t>
            </a:r>
            <a:r>
              <a:rPr lang="en-US" b="1" dirty="0" smtClean="0"/>
              <a:t>.</a:t>
            </a:r>
            <a:endParaRPr lang="ru-RU" b="1" dirty="0" smtClean="0"/>
          </a:p>
          <a:p>
            <a:r>
              <a:rPr lang="en-US" b="1" dirty="0" smtClean="0"/>
              <a:t>4</a:t>
            </a:r>
            <a:r>
              <a:rPr lang="en-US" b="1" dirty="0"/>
              <a:t>. </a:t>
            </a:r>
            <a:r>
              <a:rPr lang="en-US" b="1" dirty="0" err="1"/>
              <a:t>Resubmerge</a:t>
            </a:r>
            <a:r>
              <a:rPr lang="en-US" b="1" dirty="0"/>
              <a:t> the instruments; still holding the instruments in one hand, use a </a:t>
            </a:r>
            <a:r>
              <a:rPr lang="en-US" b="1" dirty="0" smtClean="0"/>
              <a:t>designated </a:t>
            </a:r>
            <a:r>
              <a:rPr lang="en-US" b="1" dirty="0"/>
              <a:t>long-handled scrubbing brush with the other to scrub instruments free of </a:t>
            </a:r>
            <a:r>
              <a:rPr lang="en-US" b="1" dirty="0" smtClean="0"/>
              <a:t>visible </a:t>
            </a:r>
            <a:r>
              <a:rPr lang="en-US" b="1" dirty="0"/>
              <a:t>bioburden and dental materials. Pay special attention to scrub the working ends of the instruments: scrub one end first, then the other. </a:t>
            </a:r>
            <a:endParaRPr lang="ru-RU" b="1" dirty="0" smtClean="0"/>
          </a:p>
          <a:p>
            <a:r>
              <a:rPr lang="en-US" b="1" dirty="0" smtClean="0"/>
              <a:t>5</a:t>
            </a:r>
            <a:r>
              <a:rPr lang="en-US" b="1" dirty="0"/>
              <a:t>. Rinse instruments again. </a:t>
            </a:r>
            <a:endParaRPr lang="ru-RU" b="1" dirty="0" smtClean="0"/>
          </a:p>
          <a:p>
            <a:r>
              <a:rPr lang="en-US" b="1" dirty="0" smtClean="0"/>
              <a:t>6</a:t>
            </a:r>
            <a:r>
              <a:rPr lang="en-US" b="1" dirty="0"/>
              <a:t>. Pat dry, if necessary (depending upon the type of sterilization that will take place</a:t>
            </a:r>
            <a:r>
              <a:rPr lang="en-US" b="1" dirty="0" smtClean="0"/>
              <a:t>).</a:t>
            </a:r>
            <a:endParaRPr lang="ru-RU" b="1" dirty="0" smtClean="0"/>
          </a:p>
          <a:p>
            <a:r>
              <a:rPr lang="en-US" b="1" dirty="0" smtClean="0"/>
              <a:t> </a:t>
            </a:r>
            <a:r>
              <a:rPr lang="en-US" b="1" dirty="0"/>
              <a:t>7. Instruments are now ready to place into either sterilizer wrapping, pouches, or cassettes. </a:t>
            </a:r>
            <a:endParaRPr lang="ru-RU" b="1" dirty="0" smtClean="0"/>
          </a:p>
          <a:p>
            <a:r>
              <a:rPr lang="en-US" b="1" dirty="0" smtClean="0"/>
              <a:t>8</a:t>
            </a:r>
            <a:r>
              <a:rPr lang="en-US" b="1" dirty="0"/>
              <a:t>. The contaminated scrub brush is sterilized at the end of the clinical day (if it can </a:t>
            </a:r>
            <a:r>
              <a:rPr lang="en-US" b="1" dirty="0" smtClean="0"/>
              <a:t>with</a:t>
            </a:r>
            <a:r>
              <a:rPr lang="ru-RU" b="1" dirty="0" smtClean="0"/>
              <a:t> </a:t>
            </a:r>
            <a:r>
              <a:rPr lang="en-US" b="1" dirty="0" smtClean="0"/>
              <a:t>stand </a:t>
            </a:r>
            <a:r>
              <a:rPr lang="en-US" b="1" dirty="0"/>
              <a:t>the heat of sterilization). Otherwise, the brush is soaked in disinfectant overnight.</a:t>
            </a:r>
            <a:endParaRPr lang="ru-RU" b="1" dirty="0"/>
          </a:p>
        </p:txBody>
      </p:sp>
      <p:pic>
        <p:nvPicPr>
          <p:cNvPr id="8196" name="Picture 4" descr="https://www.moysalon.ru/images/articles/himicheskaya-dezinfekciya-i-sterilizaciya-instrumentov-dlya-manikyura/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4008" y="5247419"/>
            <a:ext cx="2231806" cy="151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389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t40.stpulscen.ru/images/product/162/115/809_mediu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216" y="2640211"/>
            <a:ext cx="3450619" cy="242207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22514" y="244930"/>
            <a:ext cx="11669485" cy="816428"/>
          </a:xfrm>
        </p:spPr>
        <p:txBody>
          <a:bodyPr/>
          <a:lstStyle/>
          <a:p>
            <a:r>
              <a:rPr lang="en-US" b="1" dirty="0"/>
              <a:t>Ultrasonic Tips and Air Abrasive Tips </a:t>
            </a:r>
            <a:endParaRPr lang="ru-RU" b="1" dirty="0"/>
          </a:p>
        </p:txBody>
      </p:sp>
      <p:sp>
        <p:nvSpPr>
          <p:cNvPr id="3" name="Объект 2"/>
          <p:cNvSpPr>
            <a:spLocks noGrp="1"/>
          </p:cNvSpPr>
          <p:nvPr>
            <p:ph idx="1"/>
          </p:nvPr>
        </p:nvSpPr>
        <p:spPr>
          <a:xfrm>
            <a:off x="342899" y="1141339"/>
            <a:ext cx="11849100" cy="5241471"/>
          </a:xfrm>
        </p:spPr>
        <p:txBody>
          <a:bodyPr>
            <a:normAutofit/>
          </a:bodyPr>
          <a:lstStyle/>
          <a:p>
            <a:r>
              <a:rPr lang="en-US" sz="2400" b="1" dirty="0" smtClean="0"/>
              <a:t>It </a:t>
            </a:r>
            <a:r>
              <a:rPr lang="en-US" sz="2400" b="1" dirty="0"/>
              <a:t>is generally not advised to place ultrasonic scaler tips and the tips for air abrasive devices into holding solutions or ultrasonic instrument cleaners that can destroy the function of the tips. Instead, many manufacturers </a:t>
            </a:r>
            <a:r>
              <a:rPr lang="en-US" sz="2400" b="1" dirty="0" smtClean="0"/>
              <a:t>recommend </a:t>
            </a:r>
            <a:r>
              <a:rPr lang="en-US" sz="2400" b="1" dirty="0"/>
              <a:t>that tips are run to purge moisture from lines, manually scrubbed, and bagged for sterilization</a:t>
            </a:r>
            <a:endParaRPr lang="ru-RU" sz="2400" b="1" dirty="0"/>
          </a:p>
        </p:txBody>
      </p:sp>
      <p:pic>
        <p:nvPicPr>
          <p:cNvPr id="2052" name="Picture 4" descr="https://stomshop.pro/image/catalog/articles/podgotovka-k-sterilizacii/podgotovka-k-sterilizacii-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050" y="3249415"/>
            <a:ext cx="3599693" cy="22381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dentikom.ru/upload/medialibrary/b5b/b5b757b82c45c245e4b6cda3409bcc5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4835" y="3804587"/>
            <a:ext cx="3984112" cy="25213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axiomadent.ru/sites/default/files/articles/2018-03-30/dezinfekciya-nakonechnikov-w-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5086" y="5077554"/>
            <a:ext cx="5199116" cy="158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99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514" y="244930"/>
            <a:ext cx="11669485" cy="816428"/>
          </a:xfrm>
        </p:spPr>
        <p:txBody>
          <a:bodyPr/>
          <a:lstStyle/>
          <a:p>
            <a:r>
              <a:rPr lang="en-US" b="1" dirty="0"/>
              <a:t>Ultrasonic Instrument Cleaning </a:t>
            </a:r>
            <a:endParaRPr lang="ru-RU" b="1" dirty="0"/>
          </a:p>
        </p:txBody>
      </p:sp>
      <p:sp>
        <p:nvSpPr>
          <p:cNvPr id="3" name="Объект 2"/>
          <p:cNvSpPr>
            <a:spLocks noGrp="1"/>
          </p:cNvSpPr>
          <p:nvPr>
            <p:ph idx="1"/>
          </p:nvPr>
        </p:nvSpPr>
        <p:spPr>
          <a:xfrm>
            <a:off x="195943" y="1061358"/>
            <a:ext cx="11996057" cy="5486399"/>
          </a:xfrm>
        </p:spPr>
        <p:txBody>
          <a:bodyPr/>
          <a:lstStyle/>
          <a:p>
            <a:r>
              <a:rPr lang="en-US" b="1" dirty="0" smtClean="0"/>
              <a:t>The </a:t>
            </a:r>
            <a:r>
              <a:rPr lang="en-US" b="1" dirty="0"/>
              <a:t>ultrasonic cleaner </a:t>
            </a:r>
            <a:r>
              <a:rPr lang="en-US" b="1" dirty="0" smtClean="0"/>
              <a:t> </a:t>
            </a:r>
            <a:r>
              <a:rPr lang="en-US" b="1" dirty="0"/>
              <a:t>is a mechanical device containing a basket and/or beakers that fit inside a chamber filled with cleaning solution manufactured especially for ultrasonic cleaning. Ultrasonic cleaning is </a:t>
            </a:r>
            <a:r>
              <a:rPr lang="en-US" b="1" dirty="0" smtClean="0"/>
              <a:t>different </a:t>
            </a:r>
            <a:r>
              <a:rPr lang="en-US" b="1" dirty="0"/>
              <a:t>from other forms of debris and bioburden removal because it employs a system of implosion (an inward burst—the opposite of explosion) to gently remove contaminants from soiled instrument surfaces. </a:t>
            </a:r>
            <a:endParaRPr lang="ru-RU" b="1" dirty="0" smtClean="0"/>
          </a:p>
          <a:p>
            <a:r>
              <a:rPr lang="en-US" b="1" dirty="0" smtClean="0"/>
              <a:t>Ultrasonic </a:t>
            </a:r>
            <a:r>
              <a:rPr lang="en-US" b="1" dirty="0"/>
              <a:t>instrument scrubbing </a:t>
            </a:r>
            <a:r>
              <a:rPr lang="en-US" b="1" dirty="0" smtClean="0"/>
              <a:t> </a:t>
            </a:r>
            <a:r>
              <a:rPr lang="en-US" b="1" dirty="0"/>
              <a:t>is preferred over hand scrubbing because it has been clinically demonstrated to clean instruments 16 times more effectively. </a:t>
            </a:r>
            <a:endParaRPr lang="ru-RU" b="1" dirty="0" smtClean="0"/>
          </a:p>
          <a:p>
            <a:r>
              <a:rPr lang="en-US" b="1" dirty="0" smtClean="0"/>
              <a:t>Ultrasonic </a:t>
            </a:r>
            <a:r>
              <a:rPr lang="en-US" b="1" dirty="0"/>
              <a:t>cleaning also reduces the likelihood of sustaining a parenteral exposure (stick through the skin) to </a:t>
            </a:r>
            <a:r>
              <a:rPr lang="en-US" b="1" dirty="0" err="1"/>
              <a:t>bloodborne</a:t>
            </a:r>
            <a:r>
              <a:rPr lang="en-US" b="1" dirty="0"/>
              <a:t> pathogens, which occurs more often during hand scrubbing. Ultrasonic cleaning also frees up the hygienist to perform other tasks such as </a:t>
            </a:r>
            <a:r>
              <a:rPr lang="en-US" b="1" dirty="0" smtClean="0"/>
              <a:t>decontaminating </a:t>
            </a:r>
            <a:r>
              <a:rPr lang="en-US" b="1" dirty="0"/>
              <a:t>and preparing the treatment room for the next patient. </a:t>
            </a:r>
            <a:endParaRPr lang="ru-RU" b="1" dirty="0" smtClean="0"/>
          </a:p>
          <a:p>
            <a:r>
              <a:rPr lang="en-US" b="1" dirty="0" smtClean="0"/>
              <a:t>Most </a:t>
            </a:r>
            <a:r>
              <a:rPr lang="en-US" b="1" dirty="0"/>
              <a:t>dental instruments can be scrubbed using the ultrasonic cleaner, with the exception of high-speed </a:t>
            </a:r>
            <a:r>
              <a:rPr lang="en-US" b="1" dirty="0" err="1"/>
              <a:t>handpieces</a:t>
            </a:r>
            <a:r>
              <a:rPr lang="en-US" b="1" dirty="0"/>
              <a:t>, which must be hand cleaned. Both loose instruments and those in cassettes should be suspended within the ultrasonic solution, not touching the bottom of the chamber, and with sufficient solution to cover the instruments.</a:t>
            </a:r>
            <a:endParaRPr lang="ru-RU" b="1" dirty="0"/>
          </a:p>
        </p:txBody>
      </p:sp>
    </p:spTree>
    <p:extLst>
      <p:ext uri="{BB962C8B-B14F-4D97-AF65-F5344CB8AC3E}">
        <p14:creationId xmlns:p14="http://schemas.microsoft.com/office/powerpoint/2010/main" val="71670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zhermack.com/public/uploads/Hygiene_solu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5345" y="1894114"/>
            <a:ext cx="7922691" cy="479763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302328" y="139201"/>
            <a:ext cx="9571634" cy="1280890"/>
          </a:xfrm>
        </p:spPr>
        <p:txBody>
          <a:bodyPr>
            <a:normAutofit/>
          </a:bodyPr>
          <a:lstStyle/>
          <a:p>
            <a:r>
              <a:rPr lang="en-US" dirty="0"/>
              <a:t>TEN BASIC PRINCIPLES OF INFECTION CONTROL</a:t>
            </a:r>
            <a:endParaRPr lang="ru-RU" b="1" dirty="0"/>
          </a:p>
        </p:txBody>
      </p:sp>
      <p:sp>
        <p:nvSpPr>
          <p:cNvPr id="3" name="Объект 2"/>
          <p:cNvSpPr>
            <a:spLocks noGrp="1"/>
          </p:cNvSpPr>
          <p:nvPr>
            <p:ph idx="1"/>
          </p:nvPr>
        </p:nvSpPr>
        <p:spPr>
          <a:xfrm>
            <a:off x="424543" y="1551214"/>
            <a:ext cx="11573493" cy="5140531"/>
          </a:xfrm>
        </p:spPr>
        <p:txBody>
          <a:bodyPr>
            <a:normAutofit/>
          </a:bodyPr>
          <a:lstStyle/>
          <a:p>
            <a:pPr marL="0" indent="0">
              <a:buNone/>
            </a:pPr>
            <a:r>
              <a:rPr lang="en-US" sz="2400" b="1" dirty="0" smtClean="0"/>
              <a:t>• Patient screening </a:t>
            </a:r>
            <a:endParaRPr lang="ru-RU" sz="2400" b="1" dirty="0" smtClean="0"/>
          </a:p>
          <a:p>
            <a:pPr marL="0" indent="0">
              <a:buNone/>
            </a:pPr>
            <a:r>
              <a:rPr lang="en-US" sz="2400" b="1" dirty="0" smtClean="0"/>
              <a:t>• Universal precautions</a:t>
            </a:r>
            <a:endParaRPr lang="ru-RU" sz="2400" b="1" dirty="0" smtClean="0"/>
          </a:p>
          <a:p>
            <a:pPr marL="0" indent="0">
              <a:buNone/>
            </a:pPr>
            <a:r>
              <a:rPr lang="en-US" sz="2400" b="1" dirty="0" smtClean="0"/>
              <a:t> • Training of employees </a:t>
            </a:r>
            <a:endParaRPr lang="ru-RU" sz="2400" b="1" dirty="0" smtClean="0"/>
          </a:p>
          <a:p>
            <a:pPr marL="0" indent="0">
              <a:buNone/>
            </a:pPr>
            <a:r>
              <a:rPr lang="en-US" sz="2400" b="1" dirty="0" smtClean="0"/>
              <a:t>• Aseptic technique </a:t>
            </a:r>
            <a:endParaRPr lang="ru-RU" sz="2400" b="1" dirty="0" smtClean="0"/>
          </a:p>
          <a:p>
            <a:pPr marL="0" indent="0">
              <a:buNone/>
            </a:pPr>
            <a:r>
              <a:rPr lang="en-US" sz="2400" b="1" dirty="0" smtClean="0"/>
              <a:t>• Personal protection </a:t>
            </a:r>
            <a:endParaRPr lang="ru-RU" sz="2400" b="1" dirty="0" smtClean="0"/>
          </a:p>
          <a:p>
            <a:pPr marL="0" indent="0">
              <a:buNone/>
            </a:pPr>
            <a:r>
              <a:rPr lang="en-US" sz="2400" b="1" dirty="0" smtClean="0"/>
              <a:t>• Instrument and </a:t>
            </a:r>
            <a:r>
              <a:rPr lang="en-US" sz="2400" b="1" dirty="0" err="1" smtClean="0"/>
              <a:t>handpiece</a:t>
            </a:r>
            <a:r>
              <a:rPr lang="en-US" sz="2400" b="1" dirty="0" smtClean="0"/>
              <a:t> sterilization</a:t>
            </a:r>
            <a:endParaRPr lang="ru-RU" sz="2400" b="1" dirty="0" smtClean="0"/>
          </a:p>
          <a:p>
            <a:pPr marL="0" indent="0">
              <a:buNone/>
            </a:pPr>
            <a:r>
              <a:rPr lang="en-US" sz="2400" b="1" dirty="0" smtClean="0"/>
              <a:t> • Disinfection procedures </a:t>
            </a:r>
            <a:endParaRPr lang="ru-RU" sz="2400" b="1" dirty="0" smtClean="0"/>
          </a:p>
          <a:p>
            <a:pPr marL="0" indent="0">
              <a:buNone/>
            </a:pPr>
            <a:r>
              <a:rPr lang="en-US" sz="2400" b="1" dirty="0" smtClean="0"/>
              <a:t>• Equipment Asepsis </a:t>
            </a:r>
            <a:endParaRPr lang="ru-RU" sz="2400" b="1" dirty="0" smtClean="0"/>
          </a:p>
          <a:p>
            <a:pPr marL="0" indent="0">
              <a:buNone/>
            </a:pPr>
            <a:r>
              <a:rPr lang="en-US" sz="2400" b="1" dirty="0" smtClean="0"/>
              <a:t>• Dental laboratory asepsis </a:t>
            </a:r>
            <a:endParaRPr lang="ru-RU" sz="2400" b="1" dirty="0" smtClean="0"/>
          </a:p>
          <a:p>
            <a:pPr marL="0" indent="0">
              <a:buNone/>
            </a:pPr>
            <a:r>
              <a:rPr lang="en-US" sz="2400" b="1" dirty="0" smtClean="0"/>
              <a:t>• Waste management</a:t>
            </a:r>
            <a:endParaRPr lang="ru-RU" sz="2400" b="1" dirty="0"/>
          </a:p>
        </p:txBody>
      </p:sp>
    </p:spTree>
    <p:extLst>
      <p:ext uri="{BB962C8B-B14F-4D97-AF65-F5344CB8AC3E}">
        <p14:creationId xmlns:p14="http://schemas.microsoft.com/office/powerpoint/2010/main" val="2404023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514" y="244930"/>
            <a:ext cx="11669485" cy="816428"/>
          </a:xfrm>
        </p:spPr>
        <p:txBody>
          <a:bodyPr/>
          <a:lstStyle/>
          <a:p>
            <a:r>
              <a:rPr lang="en-US" dirty="0"/>
              <a:t>Ultrasonically Scrubbing Instruments</a:t>
            </a:r>
            <a:endParaRPr lang="ru-RU" dirty="0"/>
          </a:p>
        </p:txBody>
      </p:sp>
      <p:sp>
        <p:nvSpPr>
          <p:cNvPr id="3" name="Объект 2"/>
          <p:cNvSpPr>
            <a:spLocks noGrp="1"/>
          </p:cNvSpPr>
          <p:nvPr>
            <p:ph idx="1"/>
          </p:nvPr>
        </p:nvSpPr>
        <p:spPr>
          <a:xfrm>
            <a:off x="114300" y="930730"/>
            <a:ext cx="11865429" cy="5061856"/>
          </a:xfrm>
        </p:spPr>
        <p:txBody>
          <a:bodyPr/>
          <a:lstStyle/>
          <a:p>
            <a:r>
              <a:rPr lang="en-US" dirty="0"/>
              <a:t>1. Don PPE, including nitrile gloves. </a:t>
            </a:r>
            <a:endParaRPr lang="ru-RU" dirty="0" smtClean="0"/>
          </a:p>
          <a:p>
            <a:r>
              <a:rPr lang="en-US" dirty="0" smtClean="0"/>
              <a:t>2</a:t>
            </a:r>
            <a:r>
              <a:rPr lang="en-US" dirty="0"/>
              <a:t>. Remove instruments from holding/presoak solution. </a:t>
            </a:r>
            <a:endParaRPr lang="ru-RU" dirty="0" smtClean="0"/>
          </a:p>
          <a:p>
            <a:r>
              <a:rPr lang="en-US" dirty="0" smtClean="0"/>
              <a:t>3</a:t>
            </a:r>
            <a:r>
              <a:rPr lang="en-US" dirty="0"/>
              <a:t>. Grasp instruments firmly, rinsing them under a steady stream of warm-to-hot water for 1 minute. </a:t>
            </a:r>
            <a:endParaRPr lang="ru-RU" dirty="0" smtClean="0"/>
          </a:p>
          <a:p>
            <a:r>
              <a:rPr lang="en-US" dirty="0" smtClean="0"/>
              <a:t>4</a:t>
            </a:r>
            <a:r>
              <a:rPr lang="en-US" dirty="0"/>
              <a:t>. Keep instruments grouped according to procedure. Options are to bind with stretch or large twist ties, to place them into </a:t>
            </a:r>
            <a:r>
              <a:rPr lang="en-US" dirty="0" err="1" smtClean="0"/>
              <a:t>colorcoded</a:t>
            </a:r>
            <a:r>
              <a:rPr lang="en-US" dirty="0" smtClean="0"/>
              <a:t> </a:t>
            </a:r>
            <a:r>
              <a:rPr lang="en-US" dirty="0"/>
              <a:t>cassettes, or to keep them in a </a:t>
            </a:r>
            <a:r>
              <a:rPr lang="en-US" dirty="0" smtClean="0"/>
              <a:t>designated </a:t>
            </a:r>
            <a:r>
              <a:rPr lang="en-US" dirty="0"/>
              <a:t>cassette system. (If an instrument cassette system is used at the operatory, instruments will remain in the same </a:t>
            </a:r>
            <a:r>
              <a:rPr lang="en-US" dirty="0" smtClean="0"/>
              <a:t>cassette </a:t>
            </a:r>
            <a:r>
              <a:rPr lang="en-US" dirty="0"/>
              <a:t>throughout the entire chairside </a:t>
            </a:r>
            <a:r>
              <a:rPr lang="en-US" dirty="0" smtClean="0"/>
              <a:t>procedure</a:t>
            </a:r>
            <a:r>
              <a:rPr lang="en-US" dirty="0"/>
              <a:t>, as well as presoaking, ultrasonically scrubbing, and sterilization procedures</a:t>
            </a:r>
            <a:r>
              <a:rPr lang="en-US" dirty="0" smtClean="0"/>
              <a:t>.)</a:t>
            </a:r>
            <a:endParaRPr lang="ru-RU" dirty="0" smtClean="0"/>
          </a:p>
          <a:p>
            <a:r>
              <a:rPr lang="en-US" dirty="0" smtClean="0"/>
              <a:t> </a:t>
            </a:r>
            <a:r>
              <a:rPr lang="en-US" dirty="0"/>
              <a:t>5. Carefully and gently submerge </a:t>
            </a:r>
            <a:r>
              <a:rPr lang="en-US" dirty="0" smtClean="0"/>
              <a:t>instruments </a:t>
            </a:r>
            <a:r>
              <a:rPr lang="en-US" dirty="0"/>
              <a:t>into the ultrasonic basket, taking care not to touch the sides of the chamber or to splash the cleaning solution. </a:t>
            </a:r>
            <a:endParaRPr lang="ru-RU" dirty="0" smtClean="0"/>
          </a:p>
          <a:p>
            <a:r>
              <a:rPr lang="en-US" dirty="0" smtClean="0"/>
              <a:t>6</a:t>
            </a:r>
            <a:r>
              <a:rPr lang="en-US" dirty="0"/>
              <a:t>. Place the lid on the ultrasonic cleaner</a:t>
            </a:r>
            <a:r>
              <a:rPr lang="en-US" dirty="0" smtClean="0"/>
              <a:t>.</a:t>
            </a:r>
            <a:endParaRPr lang="ru-RU" dirty="0" smtClean="0"/>
          </a:p>
          <a:p>
            <a:r>
              <a:rPr lang="en-US" dirty="0" smtClean="0"/>
              <a:t> </a:t>
            </a:r>
            <a:r>
              <a:rPr lang="en-US" dirty="0"/>
              <a:t>7. Turn timer switch to desired nu</a:t>
            </a:r>
            <a:endParaRPr lang="ru-RU" dirty="0"/>
          </a:p>
        </p:txBody>
      </p:sp>
      <p:pic>
        <p:nvPicPr>
          <p:cNvPr id="4098" name="Picture 2" descr="https://khabmama.ru/files/u/%D0%A4%D0%9E%D0%A2%D0%9E%2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0228" y="4110717"/>
            <a:ext cx="3423558" cy="25676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i1.wp.com/idealnyi-manikur.ru/wp-content/uploads/2017/09/3-1024x7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192" y="4520973"/>
            <a:ext cx="3116036" cy="233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772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944" y="0"/>
            <a:ext cx="11996056" cy="816428"/>
          </a:xfrm>
        </p:spPr>
        <p:txBody>
          <a:bodyPr>
            <a:normAutofit fontScale="90000"/>
          </a:bodyPr>
          <a:lstStyle/>
          <a:p>
            <a:r>
              <a:rPr lang="en-US" b="1" dirty="0"/>
              <a:t>Chemical disinfection is used to achieve asepsis for instruments and related items that cannot withstand heat sterilization.</a:t>
            </a:r>
            <a:endParaRPr lang="ru-RU" b="1" dirty="0"/>
          </a:p>
        </p:txBody>
      </p:sp>
      <p:sp>
        <p:nvSpPr>
          <p:cNvPr id="3" name="Объект 2"/>
          <p:cNvSpPr>
            <a:spLocks noGrp="1"/>
          </p:cNvSpPr>
          <p:nvPr>
            <p:ph idx="1"/>
          </p:nvPr>
        </p:nvSpPr>
        <p:spPr>
          <a:xfrm>
            <a:off x="326571" y="1485901"/>
            <a:ext cx="11865429" cy="5061856"/>
          </a:xfrm>
        </p:spPr>
        <p:txBody>
          <a:bodyPr>
            <a:normAutofit fontScale="85000" lnSpcReduction="10000"/>
          </a:bodyPr>
          <a:lstStyle/>
          <a:p>
            <a:r>
              <a:rPr lang="en-US" dirty="0" smtClean="0"/>
              <a:t>1</a:t>
            </a:r>
            <a:r>
              <a:rPr lang="en-US" dirty="0"/>
              <a:t>. After </a:t>
            </a:r>
            <a:r>
              <a:rPr lang="en-US" dirty="0" err="1"/>
              <a:t>precleaning</a:t>
            </a:r>
            <a:r>
              <a:rPr lang="en-US" dirty="0"/>
              <a:t>/soaking instruments, rinse them under running water for 60 </a:t>
            </a:r>
            <a:r>
              <a:rPr lang="en-US" dirty="0" smtClean="0"/>
              <a:t>seconds </a:t>
            </a:r>
            <a:r>
              <a:rPr lang="en-US" dirty="0"/>
              <a:t>to remove bioburden. </a:t>
            </a:r>
            <a:endParaRPr lang="ru-RU" dirty="0" smtClean="0"/>
          </a:p>
          <a:p>
            <a:r>
              <a:rPr lang="en-US" dirty="0" smtClean="0"/>
              <a:t>2</a:t>
            </a:r>
            <a:r>
              <a:rPr lang="en-US" dirty="0"/>
              <a:t>. Prepare solution following the </a:t>
            </a:r>
            <a:r>
              <a:rPr lang="en-US" dirty="0" smtClean="0"/>
              <a:t>manufacturer’s </a:t>
            </a:r>
            <a:r>
              <a:rPr lang="en-US" dirty="0"/>
              <a:t>instructions; indicate the date of opening or preparation of the solution and mark your initials on the container of </a:t>
            </a:r>
            <a:r>
              <a:rPr lang="en-US" dirty="0" smtClean="0"/>
              <a:t>solution</a:t>
            </a:r>
            <a:r>
              <a:rPr lang="en-US" dirty="0"/>
              <a:t>. Note the expiration date on the label of the solution</a:t>
            </a:r>
            <a:r>
              <a:rPr lang="en-US" dirty="0" smtClean="0"/>
              <a:t>.</a:t>
            </a:r>
            <a:endParaRPr lang="ru-RU" dirty="0" smtClean="0"/>
          </a:p>
          <a:p>
            <a:r>
              <a:rPr lang="en-US" dirty="0" smtClean="0"/>
              <a:t> </a:t>
            </a:r>
            <a:r>
              <a:rPr lang="en-US" dirty="0"/>
              <a:t>3. Pour the prepared solution into a </a:t>
            </a:r>
            <a:r>
              <a:rPr lang="en-US" dirty="0" err="1" smtClean="0"/>
              <a:t>BardParker</a:t>
            </a:r>
            <a:r>
              <a:rPr lang="en-US" dirty="0" smtClean="0"/>
              <a:t> </a:t>
            </a:r>
            <a:r>
              <a:rPr lang="en-US" dirty="0"/>
              <a:t>or equivalent cold sterilization pan; take care to avoid splashing the solution because chemical disinfectants should not be left exposed in open air. The rationale for this is to prevent accidental inhalation, poisoning, or spilling. Splashing solution may cause inhalation, skin, or mucous membrane contact with possible injury. </a:t>
            </a:r>
            <a:endParaRPr lang="ru-RU" dirty="0" smtClean="0"/>
          </a:p>
          <a:p>
            <a:r>
              <a:rPr lang="en-US" dirty="0" smtClean="0"/>
              <a:t>4</a:t>
            </a:r>
            <a:r>
              <a:rPr lang="en-US" dirty="0"/>
              <a:t>. Submerge instruments into the chemical solution, making sure the instruments are completely covered and that the pan is not overfilled. Take care not to splash the solution when adding the instruments to the pan. </a:t>
            </a:r>
            <a:endParaRPr lang="ru-RU" dirty="0" smtClean="0"/>
          </a:p>
          <a:p>
            <a:r>
              <a:rPr lang="en-US" dirty="0" smtClean="0"/>
              <a:t>5</a:t>
            </a:r>
            <a:r>
              <a:rPr lang="en-US" dirty="0"/>
              <a:t>. Close the container; label the container with the name of the solution, the exposure time, and your initials. Start a timer for the amount of time recommended by the </a:t>
            </a:r>
            <a:r>
              <a:rPr lang="en-US" dirty="0" smtClean="0"/>
              <a:t>manufacturer </a:t>
            </a:r>
            <a:r>
              <a:rPr lang="en-US" dirty="0"/>
              <a:t>to ensure proper cycle time</a:t>
            </a:r>
            <a:r>
              <a:rPr lang="en-US" dirty="0" smtClean="0"/>
              <a:t>.</a:t>
            </a:r>
            <a:endParaRPr lang="ru-RU" dirty="0" smtClean="0"/>
          </a:p>
          <a:p>
            <a:r>
              <a:rPr lang="en-US" dirty="0" smtClean="0"/>
              <a:t> </a:t>
            </a:r>
            <a:r>
              <a:rPr lang="en-US" dirty="0"/>
              <a:t>6. Avoid opening the lid or adding more instruments during the disinfection cycle time. Adding instruments during the cycle time limits the overall efficacy of the </a:t>
            </a:r>
            <a:r>
              <a:rPr lang="en-US" dirty="0" smtClean="0"/>
              <a:t>disinfectant </a:t>
            </a:r>
            <a:r>
              <a:rPr lang="en-US" dirty="0"/>
              <a:t>solution and increases the time necessary to complete disinfection or cold sterilization. </a:t>
            </a:r>
            <a:endParaRPr lang="ru-RU" dirty="0" smtClean="0"/>
          </a:p>
          <a:p>
            <a:r>
              <a:rPr lang="en-US" dirty="0" smtClean="0"/>
              <a:t>7</a:t>
            </a:r>
            <a:r>
              <a:rPr lang="en-US" dirty="0"/>
              <a:t>. Following the required exposure time, and still wearing PPE, lift the items from the container using transfer forceps and rinse the instruments well under running water for 60 seconds. </a:t>
            </a:r>
            <a:endParaRPr lang="ru-RU" dirty="0" smtClean="0"/>
          </a:p>
          <a:p>
            <a:r>
              <a:rPr lang="en-US" dirty="0" smtClean="0"/>
              <a:t>8</a:t>
            </a:r>
            <a:r>
              <a:rPr lang="en-US" dirty="0"/>
              <a:t>. Place instruments on a disposable paper towel and dry them thoroughly. Put away in a closed cupboard or storage area until required for use</a:t>
            </a:r>
            <a:endParaRPr lang="ru-RU" dirty="0"/>
          </a:p>
        </p:txBody>
      </p:sp>
    </p:spTree>
    <p:extLst>
      <p:ext uri="{BB962C8B-B14F-4D97-AF65-F5344CB8AC3E}">
        <p14:creationId xmlns:p14="http://schemas.microsoft.com/office/powerpoint/2010/main" val="222565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514" y="244930"/>
            <a:ext cx="11669485" cy="816428"/>
          </a:xfrm>
        </p:spPr>
        <p:txBody>
          <a:bodyPr/>
          <a:lstStyle/>
          <a:p>
            <a:r>
              <a:rPr lang="ru-RU" b="1" dirty="0" smtClean="0"/>
              <a:t>3.</a:t>
            </a:r>
            <a:r>
              <a:rPr lang="en-US" b="1" dirty="0" smtClean="0"/>
              <a:t>STERILIZATION </a:t>
            </a:r>
            <a:endParaRPr lang="ru-RU" b="1" dirty="0"/>
          </a:p>
        </p:txBody>
      </p:sp>
      <p:sp>
        <p:nvSpPr>
          <p:cNvPr id="3" name="Объект 2"/>
          <p:cNvSpPr>
            <a:spLocks noGrp="1"/>
          </p:cNvSpPr>
          <p:nvPr>
            <p:ph idx="1"/>
          </p:nvPr>
        </p:nvSpPr>
        <p:spPr>
          <a:xfrm>
            <a:off x="163287" y="914400"/>
            <a:ext cx="12028714" cy="5633357"/>
          </a:xfrm>
        </p:spPr>
        <p:txBody>
          <a:bodyPr>
            <a:normAutofit fontScale="92500" lnSpcReduction="10000"/>
          </a:bodyPr>
          <a:lstStyle/>
          <a:p>
            <a:r>
              <a:rPr lang="en-US" b="1" dirty="0" smtClean="0">
                <a:solidFill>
                  <a:srgbClr val="FF0000"/>
                </a:solidFill>
              </a:rPr>
              <a:t>Sterilization </a:t>
            </a:r>
            <a:r>
              <a:rPr lang="en-US" b="1" dirty="0">
                <a:solidFill>
                  <a:srgbClr val="FF0000"/>
                </a:solidFill>
              </a:rPr>
              <a:t>is the destruction of all forms of microbial life</a:t>
            </a:r>
            <a:r>
              <a:rPr lang="en-US" b="1" dirty="0" smtClean="0">
                <a:solidFill>
                  <a:srgbClr val="FF0000"/>
                </a:solidFill>
              </a:rPr>
              <a:t>.</a:t>
            </a:r>
            <a:r>
              <a:rPr lang="ru-RU" b="1" dirty="0" smtClean="0">
                <a:solidFill>
                  <a:srgbClr val="FF0000"/>
                </a:solidFill>
              </a:rPr>
              <a:t> </a:t>
            </a:r>
            <a:r>
              <a:rPr lang="en-US" b="1" dirty="0" smtClean="0">
                <a:solidFill>
                  <a:srgbClr val="FF0000"/>
                </a:solidFill>
              </a:rPr>
              <a:t>The </a:t>
            </a:r>
            <a:r>
              <a:rPr lang="en-US" b="1" dirty="0">
                <a:solidFill>
                  <a:srgbClr val="FF0000"/>
                </a:solidFill>
              </a:rPr>
              <a:t>ultimate requirement is the inactivation of high numbers of bacterial and </a:t>
            </a:r>
            <a:r>
              <a:rPr lang="en-US" b="1" dirty="0" err="1">
                <a:solidFill>
                  <a:srgbClr val="FF0000"/>
                </a:solidFill>
              </a:rPr>
              <a:t>mycotic</a:t>
            </a:r>
            <a:r>
              <a:rPr lang="en-US" b="1" dirty="0">
                <a:solidFill>
                  <a:srgbClr val="FF0000"/>
                </a:solidFill>
              </a:rPr>
              <a:t> spores. </a:t>
            </a:r>
            <a:endParaRPr lang="ru-RU" b="1" dirty="0" smtClean="0">
              <a:solidFill>
                <a:srgbClr val="FF0000"/>
              </a:solidFill>
            </a:endParaRPr>
          </a:p>
          <a:p>
            <a:r>
              <a:rPr lang="en-US" b="1" dirty="0" smtClean="0">
                <a:solidFill>
                  <a:srgbClr val="FF0000"/>
                </a:solidFill>
              </a:rPr>
              <a:t>Note</a:t>
            </a:r>
            <a:r>
              <a:rPr lang="en-US" b="1" dirty="0">
                <a:solidFill>
                  <a:srgbClr val="FF0000"/>
                </a:solidFill>
              </a:rPr>
              <a:t>: Proof of spore destruction is the ultimate criterion for </a:t>
            </a:r>
            <a:r>
              <a:rPr lang="en-US" b="1" dirty="0" smtClean="0">
                <a:solidFill>
                  <a:srgbClr val="FF0000"/>
                </a:solidFill>
              </a:rPr>
              <a:t>sterilization </a:t>
            </a:r>
            <a:r>
              <a:rPr lang="en-US" b="1" dirty="0">
                <a:solidFill>
                  <a:srgbClr val="FF0000"/>
                </a:solidFill>
              </a:rPr>
              <a:t>because these are the most heat-resistant microbial life </a:t>
            </a:r>
            <a:r>
              <a:rPr lang="en-US" b="1" dirty="0" smtClean="0">
                <a:solidFill>
                  <a:srgbClr val="FF0000"/>
                </a:solidFill>
              </a:rPr>
              <a:t>forms</a:t>
            </a:r>
            <a:r>
              <a:rPr lang="ru-RU" b="1" dirty="0" smtClean="0">
                <a:solidFill>
                  <a:srgbClr val="FF0000"/>
                </a:solidFill>
              </a:rPr>
              <a:t>.</a:t>
            </a:r>
          </a:p>
          <a:p>
            <a:r>
              <a:rPr lang="en-US" dirty="0"/>
              <a:t>ACCEPTED METHODS OF STERILIZATION </a:t>
            </a:r>
            <a:r>
              <a:rPr lang="ru-RU" dirty="0" smtClean="0"/>
              <a:t>: </a:t>
            </a:r>
            <a:r>
              <a:rPr lang="en-US" dirty="0" smtClean="0"/>
              <a:t>There </a:t>
            </a:r>
            <a:r>
              <a:rPr lang="en-US" dirty="0"/>
              <a:t>are a number of ADA-accepted methods of dental instrument </a:t>
            </a:r>
            <a:r>
              <a:rPr lang="en-US" dirty="0" smtClean="0"/>
              <a:t>sterilization</a:t>
            </a:r>
            <a:r>
              <a:rPr lang="en-US" dirty="0"/>
              <a:t>: liquid chemical </a:t>
            </a:r>
            <a:r>
              <a:rPr lang="en-US" dirty="0" err="1"/>
              <a:t>sterilants</a:t>
            </a:r>
            <a:r>
              <a:rPr lang="en-US" dirty="0"/>
              <a:t>, ethylene oxide, dry heat, steam under pressure (autoclave and flash priority sterilization), and saturated chemical vapor (</a:t>
            </a:r>
            <a:r>
              <a:rPr lang="en-US" dirty="0" err="1"/>
              <a:t>chemiclave</a:t>
            </a:r>
            <a:r>
              <a:rPr lang="en-US" dirty="0"/>
              <a:t>) </a:t>
            </a:r>
            <a:r>
              <a:rPr lang="en-US" dirty="0" smtClean="0"/>
              <a:t>. </a:t>
            </a:r>
            <a:endParaRPr lang="ru-RU" dirty="0" smtClean="0"/>
          </a:p>
          <a:p>
            <a:r>
              <a:rPr lang="en-US" dirty="0" smtClean="0"/>
              <a:t>Regardless </a:t>
            </a:r>
            <a:r>
              <a:rPr lang="en-US" dirty="0"/>
              <a:t>of the type of accepted sterilizer used, the following three sterilization cycle components are universal: </a:t>
            </a:r>
            <a:endParaRPr lang="ru-RU" dirty="0" smtClean="0"/>
          </a:p>
          <a:p>
            <a:pPr marL="0" indent="0">
              <a:buNone/>
            </a:pPr>
            <a:r>
              <a:rPr lang="en-US" dirty="0" smtClean="0"/>
              <a:t>1</a:t>
            </a:r>
            <a:r>
              <a:rPr lang="en-US" dirty="0"/>
              <a:t>. Heat-up period</a:t>
            </a:r>
            <a:r>
              <a:rPr lang="en-US" dirty="0" smtClean="0"/>
              <a:t>:</a:t>
            </a:r>
            <a:r>
              <a:rPr lang="ru-RU" dirty="0" smtClean="0"/>
              <a:t> </a:t>
            </a:r>
            <a:r>
              <a:rPr lang="en-US" dirty="0" smtClean="0"/>
              <a:t>The </a:t>
            </a:r>
            <a:r>
              <a:rPr lang="en-US" dirty="0"/>
              <a:t>hygienist must allow the sterilizer to reach proper temperature</a:t>
            </a:r>
            <a:r>
              <a:rPr lang="en-US" dirty="0" smtClean="0"/>
              <a:t>.</a:t>
            </a:r>
            <a:endParaRPr lang="ru-RU" dirty="0" smtClean="0"/>
          </a:p>
          <a:p>
            <a:pPr marL="0" indent="0">
              <a:buNone/>
            </a:pPr>
            <a:r>
              <a:rPr lang="en-US" dirty="0" smtClean="0"/>
              <a:t> </a:t>
            </a:r>
            <a:r>
              <a:rPr lang="en-US" dirty="0"/>
              <a:t>2. Exposure period</a:t>
            </a:r>
            <a:r>
              <a:rPr lang="en-US" dirty="0" smtClean="0"/>
              <a:t>:</a:t>
            </a:r>
            <a:r>
              <a:rPr lang="ru-RU" dirty="0" smtClean="0"/>
              <a:t> </a:t>
            </a:r>
            <a:r>
              <a:rPr lang="en-US" dirty="0" smtClean="0"/>
              <a:t>The </a:t>
            </a:r>
            <a:r>
              <a:rPr lang="en-US" dirty="0"/>
              <a:t>hygienist must allow the full cycle time required for sterilization of the load. </a:t>
            </a:r>
            <a:endParaRPr lang="ru-RU" dirty="0" smtClean="0"/>
          </a:p>
          <a:p>
            <a:pPr marL="0" indent="0">
              <a:buNone/>
            </a:pPr>
            <a:r>
              <a:rPr lang="en-US" dirty="0" smtClean="0"/>
              <a:t>3</a:t>
            </a:r>
            <a:r>
              <a:rPr lang="en-US" dirty="0"/>
              <a:t>. </a:t>
            </a:r>
            <a:r>
              <a:rPr lang="en-US" dirty="0" err="1"/>
              <a:t>Cooldown</a:t>
            </a:r>
            <a:r>
              <a:rPr lang="en-US" dirty="0"/>
              <a:t> period</a:t>
            </a:r>
            <a:r>
              <a:rPr lang="en-US" dirty="0" smtClean="0"/>
              <a:t>:</a:t>
            </a:r>
            <a:r>
              <a:rPr lang="ru-RU" dirty="0" smtClean="0"/>
              <a:t> </a:t>
            </a:r>
            <a:r>
              <a:rPr lang="en-US" dirty="0" smtClean="0"/>
              <a:t>The </a:t>
            </a:r>
            <a:r>
              <a:rPr lang="en-US" dirty="0"/>
              <a:t>hygienist must allow sufficient cooling for </a:t>
            </a:r>
            <a:r>
              <a:rPr lang="en-US" dirty="0" smtClean="0"/>
              <a:t>handling </a:t>
            </a:r>
            <a:r>
              <a:rPr lang="en-US" dirty="0"/>
              <a:t>and for removal of excess moisture. </a:t>
            </a:r>
            <a:endParaRPr lang="ru-RU" dirty="0" smtClean="0"/>
          </a:p>
          <a:p>
            <a:pPr marL="0" indent="0">
              <a:buNone/>
            </a:pPr>
            <a:r>
              <a:rPr lang="en-US" dirty="0" smtClean="0"/>
              <a:t>Liquid </a:t>
            </a:r>
            <a:r>
              <a:rPr lang="en-US" dirty="0"/>
              <a:t>Chemical </a:t>
            </a:r>
            <a:r>
              <a:rPr lang="en-US" dirty="0" err="1"/>
              <a:t>Sterilants</a:t>
            </a:r>
            <a:r>
              <a:rPr lang="en-US" dirty="0"/>
              <a:t> Liquid chemical </a:t>
            </a:r>
            <a:r>
              <a:rPr lang="en-US" dirty="0" err="1"/>
              <a:t>sterilants</a:t>
            </a:r>
            <a:r>
              <a:rPr lang="en-US" dirty="0"/>
              <a:t> are not generally used routinely in dentistry, except when an item cannot withstand any type of heat sterilization. Liquid chemical </a:t>
            </a:r>
            <a:r>
              <a:rPr lang="en-US" dirty="0" err="1"/>
              <a:t>sterilants</a:t>
            </a:r>
            <a:r>
              <a:rPr lang="en-US" dirty="0"/>
              <a:t> are often impractical because of the time required for sterilization to take place. Glutaraldehyde, for example, requires 10 hours of immersion to achieve sterilization. Ethylene Oxide Sterilization Ethylene oxide sterilization is a form of gas sterilization usually reserved for hospital use. It is an ADA-accepted form of sterilization for the dental </a:t>
            </a:r>
            <a:r>
              <a:rPr lang="en-US" dirty="0" smtClean="0"/>
              <a:t>practice; </a:t>
            </a:r>
            <a:r>
              <a:rPr lang="en-US" dirty="0"/>
              <a:t>however, because of the long cycle time, it is not </a:t>
            </a:r>
            <a:r>
              <a:rPr lang="en-US" dirty="0" smtClean="0"/>
              <a:t>practical</a:t>
            </a:r>
            <a:r>
              <a:rPr lang="en-US" dirty="0"/>
              <a:t>. </a:t>
            </a:r>
            <a:endParaRPr lang="ru-RU" dirty="0"/>
          </a:p>
        </p:txBody>
      </p:sp>
    </p:spTree>
    <p:extLst>
      <p:ext uri="{BB962C8B-B14F-4D97-AF65-F5344CB8AC3E}">
        <p14:creationId xmlns:p14="http://schemas.microsoft.com/office/powerpoint/2010/main" val="1565609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4643" y="395510"/>
            <a:ext cx="10279969" cy="1280890"/>
          </a:xfrm>
        </p:spPr>
        <p:txBody>
          <a:bodyPr/>
          <a:lstStyle/>
          <a:p>
            <a:r>
              <a:rPr lang="en-US" dirty="0"/>
              <a:t>Packaging of instruments before sterilization</a:t>
            </a:r>
            <a:endParaRPr lang="ru-RU" dirty="0"/>
          </a:p>
        </p:txBody>
      </p:sp>
      <p:sp>
        <p:nvSpPr>
          <p:cNvPr id="3" name="Объект 2"/>
          <p:cNvSpPr>
            <a:spLocks noGrp="1"/>
          </p:cNvSpPr>
          <p:nvPr>
            <p:ph idx="1"/>
          </p:nvPr>
        </p:nvSpPr>
        <p:spPr/>
        <p:txBody>
          <a:bodyPr/>
          <a:lstStyle/>
          <a:p>
            <a:endParaRPr lang="ru-RU"/>
          </a:p>
        </p:txBody>
      </p:sp>
      <p:pic>
        <p:nvPicPr>
          <p:cNvPr id="2050" name="Picture 2" descr="https://elit-stom.ru/wp-content/uploads/2019/10/safety_garantee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771" y="1501921"/>
            <a:ext cx="7667397" cy="511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122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615" y="130630"/>
            <a:ext cx="11324998" cy="751114"/>
          </a:xfrm>
        </p:spPr>
        <p:txBody>
          <a:bodyPr>
            <a:normAutofit fontScale="90000"/>
          </a:bodyPr>
          <a:lstStyle/>
          <a:p>
            <a:r>
              <a:rPr lang="en-US" b="1" dirty="0"/>
              <a:t>Dry Heat Sterilization</a:t>
            </a:r>
            <a:br>
              <a:rPr lang="en-US" b="1" dirty="0"/>
            </a:br>
            <a:endParaRPr lang="ru-RU" b="1" dirty="0"/>
          </a:p>
        </p:txBody>
      </p:sp>
      <p:sp>
        <p:nvSpPr>
          <p:cNvPr id="3" name="Объект 2"/>
          <p:cNvSpPr>
            <a:spLocks noGrp="1"/>
          </p:cNvSpPr>
          <p:nvPr>
            <p:ph idx="1"/>
          </p:nvPr>
        </p:nvSpPr>
        <p:spPr>
          <a:xfrm>
            <a:off x="179615" y="1240971"/>
            <a:ext cx="12012385" cy="5502729"/>
          </a:xfrm>
        </p:spPr>
        <p:txBody>
          <a:bodyPr>
            <a:normAutofit/>
          </a:bodyPr>
          <a:lstStyle/>
          <a:p>
            <a:pPr marL="0" indent="0">
              <a:buNone/>
            </a:pPr>
            <a:r>
              <a:rPr lang="en-US" dirty="0" smtClean="0"/>
              <a:t>Dry </a:t>
            </a:r>
            <a:r>
              <a:rPr lang="en-US" dirty="0"/>
              <a:t>heat sterilization refers to any form of sterilization that uses time </a:t>
            </a:r>
            <a:r>
              <a:rPr lang="en-US" dirty="0" smtClean="0"/>
              <a:t>and</a:t>
            </a:r>
            <a:r>
              <a:rPr lang="ru-RU" dirty="0" smtClean="0"/>
              <a:t>  </a:t>
            </a:r>
            <a:r>
              <a:rPr lang="en-US" dirty="0" smtClean="0"/>
              <a:t>heat </a:t>
            </a:r>
            <a:r>
              <a:rPr lang="en-US" dirty="0"/>
              <a:t>to kill all forms of microbial life, including microbial spores; it </a:t>
            </a:r>
            <a:r>
              <a:rPr lang="en-US" dirty="0" smtClean="0"/>
              <a:t>includes</a:t>
            </a:r>
            <a:r>
              <a:rPr lang="ru-RU" dirty="0" smtClean="0"/>
              <a:t>  </a:t>
            </a:r>
            <a:r>
              <a:rPr lang="en-US" dirty="0" smtClean="0"/>
              <a:t>standard </a:t>
            </a:r>
            <a:r>
              <a:rPr lang="en-US" dirty="0"/>
              <a:t>or rapid heat transfer . The unit requires little </a:t>
            </a:r>
            <a:r>
              <a:rPr lang="en-US" dirty="0" err="1"/>
              <a:t>mainte</a:t>
            </a:r>
            <a:r>
              <a:rPr lang="en-US" dirty="0"/>
              <a:t> </a:t>
            </a:r>
            <a:r>
              <a:rPr lang="en-US" dirty="0" err="1"/>
              <a:t>nance</a:t>
            </a:r>
            <a:r>
              <a:rPr lang="en-US" dirty="0"/>
              <a:t> and does not corrode or rust most instruments. Before using the </a:t>
            </a:r>
            <a:r>
              <a:rPr lang="en-US" dirty="0" smtClean="0"/>
              <a:t>dry</a:t>
            </a:r>
            <a:r>
              <a:rPr lang="ru-RU" dirty="0" smtClean="0"/>
              <a:t>  </a:t>
            </a:r>
            <a:r>
              <a:rPr lang="en-US" dirty="0" smtClean="0"/>
              <a:t>heat </a:t>
            </a:r>
            <a:r>
              <a:rPr lang="en-US" dirty="0"/>
              <a:t>sterilizer, one must bring the dry heat sterilizer to the proper </a:t>
            </a:r>
            <a:r>
              <a:rPr lang="en-US" dirty="0" smtClean="0"/>
              <a:t>temperature</a:t>
            </a:r>
            <a:r>
              <a:rPr lang="ru-RU" dirty="0" smtClean="0"/>
              <a:t>  </a:t>
            </a:r>
            <a:r>
              <a:rPr lang="en-US" dirty="0" smtClean="0"/>
              <a:t>by </a:t>
            </a:r>
            <a:r>
              <a:rPr lang="en-US" dirty="0"/>
              <a:t>employing an initial preheat time of 20 minutes.</a:t>
            </a:r>
          </a:p>
          <a:p>
            <a:pPr marL="0" indent="0">
              <a:buNone/>
            </a:pPr>
            <a:r>
              <a:rPr lang="en-US" b="1" dirty="0"/>
              <a:t>The sterilization cycle requires 1 hour at 340°F (170°C), or 2 hours </a:t>
            </a:r>
            <a:r>
              <a:rPr lang="en-US" b="1" dirty="0" smtClean="0"/>
              <a:t>at</a:t>
            </a:r>
            <a:r>
              <a:rPr lang="ru-RU" b="1" dirty="0" smtClean="0"/>
              <a:t>  </a:t>
            </a:r>
            <a:r>
              <a:rPr lang="en-US" b="1" dirty="0" smtClean="0"/>
              <a:t>320°F </a:t>
            </a:r>
            <a:r>
              <a:rPr lang="en-US" b="1" dirty="0"/>
              <a:t>(160°C). </a:t>
            </a:r>
          </a:p>
          <a:p>
            <a:pPr marL="0" indent="0">
              <a:buNone/>
            </a:pPr>
            <a:r>
              <a:rPr lang="en-US" b="1" dirty="0"/>
              <a:t>Plastic instruments and materials should not be placed in the dry heat</a:t>
            </a:r>
          </a:p>
          <a:p>
            <a:pPr marL="0" indent="0">
              <a:buNone/>
            </a:pPr>
            <a:r>
              <a:rPr lang="en-US" dirty="0"/>
              <a:t>sterilizer because they may melt during cycle time. Another disadvantage </a:t>
            </a:r>
            <a:r>
              <a:rPr lang="en-US" dirty="0" smtClean="0"/>
              <a:t>of</a:t>
            </a:r>
            <a:r>
              <a:rPr lang="ru-RU" dirty="0" smtClean="0"/>
              <a:t>  </a:t>
            </a:r>
            <a:r>
              <a:rPr lang="en-US" dirty="0" smtClean="0"/>
              <a:t>the </a:t>
            </a:r>
            <a:r>
              <a:rPr lang="en-US" dirty="0"/>
              <a:t>dry heat sterilizer is that loads must be carefully wrapped and </a:t>
            </a:r>
            <a:r>
              <a:rPr lang="en-US" dirty="0" smtClean="0"/>
              <a:t>organized</a:t>
            </a:r>
            <a:r>
              <a:rPr lang="ru-RU" dirty="0" smtClean="0"/>
              <a:t>  </a:t>
            </a:r>
            <a:r>
              <a:rPr lang="en-US" dirty="0" smtClean="0"/>
              <a:t>inside </a:t>
            </a:r>
            <a:r>
              <a:rPr lang="en-US" dirty="0"/>
              <a:t>the chamber to allow proper air circulation to complete the sterilization cycle. Instruments placed inside the dry heat sterilizer must </a:t>
            </a:r>
            <a:r>
              <a:rPr lang="en-US" dirty="0" err="1"/>
              <a:t>bcompletely</a:t>
            </a:r>
            <a:r>
              <a:rPr lang="en-US" dirty="0"/>
              <a:t> dry to prevent rusting or corrosion; solder joints of some instruments cannot tolerate the heat of a dry heat sterilizer.</a:t>
            </a:r>
          </a:p>
          <a:p>
            <a:pPr marL="0" indent="0">
              <a:buNone/>
            </a:pPr>
            <a:r>
              <a:rPr lang="en-US" dirty="0"/>
              <a:t>Newer forms of dry heat sterilizers operate on long </a:t>
            </a:r>
            <a:r>
              <a:rPr lang="en-US" dirty="0" smtClean="0"/>
              <a:t>electromagnetic</a:t>
            </a:r>
            <a:r>
              <a:rPr lang="ru-RU" dirty="0" smtClean="0"/>
              <a:t>  </a:t>
            </a:r>
            <a:r>
              <a:rPr lang="en-US" dirty="0" smtClean="0"/>
              <a:t>radiation </a:t>
            </a:r>
            <a:r>
              <a:rPr lang="en-US" dirty="0"/>
              <a:t>waves, heated moving air/convection, or conduction</a:t>
            </a:r>
            <a:r>
              <a:rPr lang="en-US" dirty="0" smtClean="0"/>
              <a:t>.</a:t>
            </a:r>
            <a:r>
              <a:rPr lang="ru-RU" dirty="0" smtClean="0"/>
              <a:t>  </a:t>
            </a:r>
            <a:endParaRPr lang="en-US" dirty="0"/>
          </a:p>
          <a:p>
            <a:pPr marL="0" indent="0">
              <a:buNone/>
            </a:pPr>
            <a:r>
              <a:rPr lang="en-US" dirty="0"/>
              <a:t>Acceptable wraps for dry heat sterilization of dental instruments </a:t>
            </a:r>
            <a:r>
              <a:rPr lang="en-US" dirty="0" smtClean="0"/>
              <a:t>include</a:t>
            </a:r>
            <a:r>
              <a:rPr lang="ru-RU" dirty="0" smtClean="0"/>
              <a:t>  </a:t>
            </a:r>
            <a:r>
              <a:rPr lang="en-US" dirty="0" smtClean="0"/>
              <a:t>paper</a:t>
            </a:r>
            <a:r>
              <a:rPr lang="en-US" dirty="0"/>
              <a:t>, aluminum foil, metal and glass containers, and certain heavy </a:t>
            </a:r>
            <a:r>
              <a:rPr lang="en-US" dirty="0" smtClean="0"/>
              <a:t>nylon</a:t>
            </a:r>
            <a:r>
              <a:rPr lang="ru-RU" dirty="0" smtClean="0"/>
              <a:t>  </a:t>
            </a:r>
            <a:r>
              <a:rPr lang="en-US" dirty="0" smtClean="0"/>
              <a:t>bags</a:t>
            </a:r>
            <a:r>
              <a:rPr lang="en-US" dirty="0"/>
              <a:t>. Cloth wrappings should be avoided because they may char</a:t>
            </a:r>
            <a:endParaRPr lang="ru-RU" dirty="0"/>
          </a:p>
        </p:txBody>
      </p:sp>
    </p:spTree>
    <p:extLst>
      <p:ext uri="{BB962C8B-B14F-4D97-AF65-F5344CB8AC3E}">
        <p14:creationId xmlns:p14="http://schemas.microsoft.com/office/powerpoint/2010/main" val="1830807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82" name="Picture 10" descr="https://amfodent.ru/image/cache/catalog/product/tau-quartz-150-glasperlenovyi-sterilizator-dlia-sterilizatsii-endodonticheskikh-instrumentov-borov-i-melkogo-instrumentariia-1200x630.jpg"/>
          <p:cNvPicPr>
            <a:picLocks noChangeAspect="1" noChangeArrowheads="1"/>
          </p:cNvPicPr>
          <p:nvPr/>
        </p:nvPicPr>
        <p:blipFill rotWithShape="1">
          <a:blip r:embed="rId2">
            <a:extLst>
              <a:ext uri="{28A0092B-C50C-407E-A947-70E740481C1C}">
                <a14:useLocalDpi xmlns:a14="http://schemas.microsoft.com/office/drawing/2010/main" val="0"/>
              </a:ext>
            </a:extLst>
          </a:blip>
          <a:srcRect l="32526" t="18254" r="32617" b="18889"/>
          <a:stretch/>
        </p:blipFill>
        <p:spPr bwMode="auto">
          <a:xfrm>
            <a:off x="719592" y="2059298"/>
            <a:ext cx="4815794" cy="455921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ivatec.ru/upload/iblock/199/244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5299" y="483053"/>
            <a:ext cx="6629400" cy="661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506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1" y="130629"/>
            <a:ext cx="11161712" cy="832757"/>
          </a:xfrm>
        </p:spPr>
        <p:txBody>
          <a:bodyPr>
            <a:normAutofit fontScale="90000"/>
          </a:bodyPr>
          <a:lstStyle/>
          <a:p>
            <a:r>
              <a:rPr lang="en-US" b="1" dirty="0"/>
              <a:t>Steam under Pressure (Autoclaving)</a:t>
            </a:r>
            <a:br>
              <a:rPr lang="en-US" b="1" dirty="0"/>
            </a:br>
            <a:endParaRPr lang="ru-RU" b="1" dirty="0"/>
          </a:p>
        </p:txBody>
      </p:sp>
      <p:sp>
        <p:nvSpPr>
          <p:cNvPr id="3" name="Объект 2"/>
          <p:cNvSpPr>
            <a:spLocks noGrp="1"/>
          </p:cNvSpPr>
          <p:nvPr>
            <p:ph idx="1"/>
          </p:nvPr>
        </p:nvSpPr>
        <p:spPr>
          <a:xfrm>
            <a:off x="195943" y="1094016"/>
            <a:ext cx="11996057" cy="5600698"/>
          </a:xfrm>
        </p:spPr>
        <p:txBody>
          <a:bodyPr>
            <a:normAutofit fontScale="92500" lnSpcReduction="10000"/>
          </a:bodyPr>
          <a:lstStyle/>
          <a:p>
            <a:pPr marL="0" indent="0">
              <a:buNone/>
            </a:pPr>
            <a:r>
              <a:rPr lang="en-US" b="1" dirty="0" smtClean="0"/>
              <a:t>Steam </a:t>
            </a:r>
            <a:r>
              <a:rPr lang="en-US" b="1" dirty="0"/>
              <a:t>under pressure (autoclaving) refers to a process of </a:t>
            </a:r>
            <a:r>
              <a:rPr lang="en-US" b="1" dirty="0" smtClean="0"/>
              <a:t>instrument</a:t>
            </a:r>
            <a:r>
              <a:rPr lang="ru-RU" b="1" dirty="0" smtClean="0"/>
              <a:t>  </a:t>
            </a:r>
            <a:r>
              <a:rPr lang="en-US" b="1" dirty="0" smtClean="0"/>
              <a:t>sterilization </a:t>
            </a:r>
            <a:r>
              <a:rPr lang="en-US" b="1" dirty="0"/>
              <a:t>that uses time, temperature, and pressure to kill all forms </a:t>
            </a:r>
            <a:r>
              <a:rPr lang="en-US" b="1" dirty="0" smtClean="0"/>
              <a:t>of</a:t>
            </a:r>
            <a:r>
              <a:rPr lang="ru-RU" b="1" dirty="0" smtClean="0"/>
              <a:t>  </a:t>
            </a:r>
            <a:r>
              <a:rPr lang="en-US" b="1" dirty="0" smtClean="0"/>
              <a:t>microbial </a:t>
            </a:r>
            <a:r>
              <a:rPr lang="en-US" b="1" dirty="0"/>
              <a:t>life, including spores . Autoclaving is one of the </a:t>
            </a:r>
            <a:r>
              <a:rPr lang="en-US" b="1" dirty="0" smtClean="0"/>
              <a:t>most</a:t>
            </a:r>
            <a:r>
              <a:rPr lang="ru-RU" b="1" dirty="0" smtClean="0"/>
              <a:t>  </a:t>
            </a:r>
            <a:r>
              <a:rPr lang="en-US" b="1" dirty="0" smtClean="0"/>
              <a:t>widely </a:t>
            </a:r>
            <a:r>
              <a:rPr lang="en-US" b="1" dirty="0"/>
              <a:t>used types of sterilization in dental </a:t>
            </a:r>
            <a:r>
              <a:rPr lang="en-US" b="1" dirty="0" smtClean="0"/>
              <a:t>practices</a:t>
            </a:r>
            <a:r>
              <a:rPr lang="ru-RU" b="1" dirty="0" smtClean="0"/>
              <a:t>  </a:t>
            </a:r>
          </a:p>
          <a:p>
            <a:pPr marL="0" indent="0">
              <a:buNone/>
            </a:pPr>
            <a:r>
              <a:rPr lang="en-US" b="1" dirty="0" smtClean="0"/>
              <a:t>Autoclaving </a:t>
            </a:r>
            <a:r>
              <a:rPr lang="en-US" b="1" dirty="0"/>
              <a:t>uses steam under pressure, which kills all forms of microorganisms, including spores. For steam to be an effective form of sterilization</a:t>
            </a:r>
            <a:r>
              <a:rPr lang="en-US" b="1" dirty="0" smtClean="0"/>
              <a:t>,</a:t>
            </a:r>
            <a:r>
              <a:rPr lang="ru-RU" b="1" dirty="0" smtClean="0"/>
              <a:t>  </a:t>
            </a:r>
            <a:r>
              <a:rPr lang="en-US" b="1" dirty="0" smtClean="0"/>
              <a:t>it </a:t>
            </a:r>
            <a:r>
              <a:rPr lang="en-US" b="1" dirty="0"/>
              <a:t>must penetrate all surfaces and areas of the instruments and related </a:t>
            </a:r>
            <a:r>
              <a:rPr lang="en-US" b="1" dirty="0" smtClean="0"/>
              <a:t>items</a:t>
            </a:r>
            <a:r>
              <a:rPr lang="ru-RU" b="1" dirty="0" smtClean="0"/>
              <a:t>  </a:t>
            </a:r>
            <a:r>
              <a:rPr lang="en-US" b="1" dirty="0" smtClean="0"/>
              <a:t>placed </a:t>
            </a:r>
            <a:r>
              <a:rPr lang="en-US" b="1" dirty="0"/>
              <a:t>inside the chamber</a:t>
            </a:r>
            <a:r>
              <a:rPr lang="en-US" b="1" dirty="0" smtClean="0"/>
              <a:t>.</a:t>
            </a:r>
            <a:r>
              <a:rPr lang="ru-RU" b="1" dirty="0" smtClean="0"/>
              <a:t> </a:t>
            </a:r>
            <a:r>
              <a:rPr lang="en-US" b="1" dirty="0" smtClean="0"/>
              <a:t>Thus</a:t>
            </a:r>
            <a:r>
              <a:rPr lang="en-US" b="1" dirty="0"/>
              <a:t>, the dental hygienist must be sure to load </a:t>
            </a:r>
            <a:r>
              <a:rPr lang="en-US" b="1" dirty="0" smtClean="0"/>
              <a:t>all</a:t>
            </a:r>
            <a:r>
              <a:rPr lang="ru-RU" b="1" dirty="0" smtClean="0"/>
              <a:t> </a:t>
            </a:r>
            <a:r>
              <a:rPr lang="en-US" b="1" dirty="0" smtClean="0"/>
              <a:t>instrument </a:t>
            </a:r>
            <a:r>
              <a:rPr lang="en-US" b="1" dirty="0"/>
              <a:t>pouches, tray setups, or cassettes in such a manner as to </a:t>
            </a:r>
            <a:r>
              <a:rPr lang="en-US" b="1" dirty="0" smtClean="0"/>
              <a:t>allow</a:t>
            </a:r>
            <a:r>
              <a:rPr lang="ru-RU" b="1" dirty="0" smtClean="0"/>
              <a:t>  </a:t>
            </a:r>
            <a:r>
              <a:rPr lang="en-US" b="1" dirty="0" smtClean="0"/>
              <a:t>adequate </a:t>
            </a:r>
            <a:r>
              <a:rPr lang="en-US" b="1" dirty="0"/>
              <a:t>steam penetration. One should never overload an autoclave. If </a:t>
            </a:r>
            <a:r>
              <a:rPr lang="en-US" b="1" dirty="0" smtClean="0"/>
              <a:t>necessary</a:t>
            </a:r>
            <a:r>
              <a:rPr lang="en-US" b="1" dirty="0"/>
              <a:t>, an additional load should be run instead.</a:t>
            </a:r>
          </a:p>
          <a:p>
            <a:pPr marL="0" indent="0">
              <a:buNone/>
            </a:pPr>
            <a:r>
              <a:rPr lang="en-US" b="1" dirty="0">
                <a:solidFill>
                  <a:srgbClr val="FF0000"/>
                </a:solidFill>
              </a:rPr>
              <a:t>To ensure sterilization, autoclaving requires a minimum of </a:t>
            </a:r>
            <a:r>
              <a:rPr lang="en-US" b="1" dirty="0" smtClean="0">
                <a:solidFill>
                  <a:srgbClr val="FF0000"/>
                </a:solidFill>
              </a:rPr>
              <a:t>250°F</a:t>
            </a:r>
            <a:r>
              <a:rPr lang="ru-RU" b="1" dirty="0" smtClean="0">
                <a:solidFill>
                  <a:srgbClr val="FF0000"/>
                </a:solidFill>
              </a:rPr>
              <a:t>  </a:t>
            </a:r>
            <a:r>
              <a:rPr lang="en-US" b="1" dirty="0" smtClean="0">
                <a:solidFill>
                  <a:srgbClr val="FF0000"/>
                </a:solidFill>
              </a:rPr>
              <a:t>(</a:t>
            </a:r>
            <a:r>
              <a:rPr lang="en-US" b="1" dirty="0">
                <a:solidFill>
                  <a:srgbClr val="FF0000"/>
                </a:solidFill>
              </a:rPr>
              <a:t>121°C) with steam pressure of 15 pounds per square inch (psi), for </a:t>
            </a:r>
            <a:r>
              <a:rPr lang="en-US" b="1" dirty="0" smtClean="0">
                <a:solidFill>
                  <a:srgbClr val="FF0000"/>
                </a:solidFill>
              </a:rPr>
              <a:t>15</a:t>
            </a:r>
            <a:r>
              <a:rPr lang="ru-RU" b="1" dirty="0" smtClean="0">
                <a:solidFill>
                  <a:srgbClr val="FF0000"/>
                </a:solidFill>
              </a:rPr>
              <a:t>  </a:t>
            </a:r>
            <a:r>
              <a:rPr lang="en-US" b="1" dirty="0" smtClean="0">
                <a:solidFill>
                  <a:srgbClr val="FF0000"/>
                </a:solidFill>
              </a:rPr>
              <a:t>minutes</a:t>
            </a:r>
            <a:r>
              <a:rPr lang="en-US" b="1" dirty="0">
                <a:solidFill>
                  <a:srgbClr val="FF0000"/>
                </a:solidFill>
              </a:rPr>
              <a:t>. </a:t>
            </a:r>
            <a:r>
              <a:rPr lang="en-US" b="1" dirty="0"/>
              <a:t>(Bacterial spores are more resistant to heat than hepatitis </a:t>
            </a:r>
            <a:r>
              <a:rPr lang="en-US" b="1" dirty="0" smtClean="0"/>
              <a:t>viruses</a:t>
            </a:r>
            <a:r>
              <a:rPr lang="ru-RU" b="1" dirty="0" smtClean="0"/>
              <a:t>  </a:t>
            </a:r>
            <a:r>
              <a:rPr lang="en-US" b="1" dirty="0" smtClean="0"/>
              <a:t>and </a:t>
            </a:r>
            <a:r>
              <a:rPr lang="en-US" b="1" dirty="0"/>
              <a:t>are destroyed in 15 minutes.) </a:t>
            </a:r>
            <a:endParaRPr lang="ru-RU" b="1" dirty="0" smtClean="0"/>
          </a:p>
          <a:p>
            <a:pPr marL="0" indent="0">
              <a:buNone/>
            </a:pPr>
            <a:r>
              <a:rPr lang="en-US" b="1" dirty="0" smtClean="0"/>
              <a:t>Note</a:t>
            </a:r>
            <a:r>
              <a:rPr lang="en-US" b="1" dirty="0"/>
              <a:t>: Larger loads require an </a:t>
            </a:r>
            <a:r>
              <a:rPr lang="en-US" b="1" dirty="0" smtClean="0"/>
              <a:t>additional</a:t>
            </a:r>
            <a:r>
              <a:rPr lang="ru-RU" b="1" dirty="0" smtClean="0"/>
              <a:t>  </a:t>
            </a:r>
            <a:r>
              <a:rPr lang="en-US" b="1" dirty="0" smtClean="0"/>
              <a:t>5 </a:t>
            </a:r>
            <a:r>
              <a:rPr lang="en-US" b="1" dirty="0"/>
              <a:t>to 15 minutes. Because timing is critical in </a:t>
            </a:r>
            <a:r>
              <a:rPr lang="en-US" b="1" dirty="0" smtClean="0"/>
              <a:t>autoclaving</a:t>
            </a:r>
            <a:r>
              <a:rPr lang="en-US" b="1" dirty="0"/>
              <a:t>, it should be noted</a:t>
            </a:r>
          </a:p>
          <a:p>
            <a:pPr marL="0" indent="0">
              <a:buNone/>
            </a:pPr>
            <a:r>
              <a:rPr lang="en-US" b="1" dirty="0"/>
              <a:t>that the true sterilization cycle time does not begin until the autoclave has reached the proper temperature and pressure. Failure to attain these </a:t>
            </a:r>
            <a:r>
              <a:rPr lang="en-US" b="1" dirty="0" smtClean="0"/>
              <a:t>criteria</a:t>
            </a:r>
            <a:r>
              <a:rPr lang="ru-RU" b="1" dirty="0" smtClean="0"/>
              <a:t>  </a:t>
            </a:r>
            <a:r>
              <a:rPr lang="en-US" b="1" dirty="0" smtClean="0"/>
              <a:t>may </a:t>
            </a:r>
            <a:r>
              <a:rPr lang="en-US" b="1" dirty="0"/>
              <a:t>result in unsterile instruments being used in a patient’s mouth.</a:t>
            </a:r>
          </a:p>
          <a:p>
            <a:pPr marL="0" indent="0">
              <a:buNone/>
            </a:pPr>
            <a:r>
              <a:rPr lang="en-US" b="1" dirty="0"/>
              <a:t>There are several disadvantages of autoclave sterilization, </a:t>
            </a:r>
            <a:r>
              <a:rPr lang="en-US" b="1" dirty="0" smtClean="0"/>
              <a:t>including</a:t>
            </a:r>
            <a:r>
              <a:rPr lang="ru-RU" b="1" dirty="0" smtClean="0"/>
              <a:t>  </a:t>
            </a:r>
            <a:r>
              <a:rPr lang="en-US" b="1" dirty="0" smtClean="0"/>
              <a:t>rusting</a:t>
            </a:r>
            <a:r>
              <a:rPr lang="en-US" b="1" dirty="0"/>
              <a:t>, corroding, or dulling of some instruments.</a:t>
            </a:r>
          </a:p>
          <a:p>
            <a:pPr marL="0" indent="0">
              <a:buNone/>
            </a:pPr>
            <a:r>
              <a:rPr lang="en-US" b="1" dirty="0"/>
              <a:t>Another disadvantage of autoclaving is that instrument packs come </a:t>
            </a:r>
            <a:r>
              <a:rPr lang="en-US" b="1" dirty="0" smtClean="0"/>
              <a:t>out</a:t>
            </a:r>
            <a:r>
              <a:rPr lang="ru-RU" b="1" dirty="0" smtClean="0"/>
              <a:t>  </a:t>
            </a:r>
            <a:r>
              <a:rPr lang="en-US" b="1" dirty="0" smtClean="0"/>
              <a:t>of </a:t>
            </a:r>
            <a:r>
              <a:rPr lang="en-US" b="1" dirty="0"/>
              <a:t>the completed cycle damp as a result of the steam inside the chamber.</a:t>
            </a:r>
            <a:endParaRPr lang="ru-RU" b="1" dirty="0"/>
          </a:p>
        </p:txBody>
      </p:sp>
    </p:spTree>
    <p:extLst>
      <p:ext uri="{BB962C8B-B14F-4D97-AF65-F5344CB8AC3E}">
        <p14:creationId xmlns:p14="http://schemas.microsoft.com/office/powerpoint/2010/main" val="1152703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9222" name="Picture 6" descr="https://mirdental.ru/upload/ammina.optimizer/jpg/q80/upload/iblock/447/stomatologicheskiy_avtoklav_steriline_9_5_b_dental_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82" y="1264555"/>
            <a:ext cx="6866330" cy="54930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khabmama.ru/files/u/%D0%A4%D0%9E%D0%A2%D0%9E%20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912" y="440870"/>
            <a:ext cx="4633232" cy="6177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615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915" y="163286"/>
            <a:ext cx="11210698" cy="718457"/>
          </a:xfrm>
        </p:spPr>
        <p:txBody>
          <a:bodyPr/>
          <a:lstStyle/>
          <a:p>
            <a:r>
              <a:rPr lang="en-US" b="1" dirty="0"/>
              <a:t>Flash “Priority” Sterilization </a:t>
            </a:r>
            <a:endParaRPr lang="ru-RU" b="1" dirty="0"/>
          </a:p>
        </p:txBody>
      </p:sp>
      <p:sp>
        <p:nvSpPr>
          <p:cNvPr id="3" name="Объект 2"/>
          <p:cNvSpPr>
            <a:spLocks noGrp="1"/>
          </p:cNvSpPr>
          <p:nvPr>
            <p:ph idx="1"/>
          </p:nvPr>
        </p:nvSpPr>
        <p:spPr>
          <a:xfrm>
            <a:off x="293914" y="1224643"/>
            <a:ext cx="11527971" cy="5208814"/>
          </a:xfrm>
        </p:spPr>
        <p:txBody>
          <a:bodyPr>
            <a:normAutofit lnSpcReduction="10000"/>
          </a:bodyPr>
          <a:lstStyle/>
          <a:p>
            <a:r>
              <a:rPr lang="en-US" dirty="0" smtClean="0"/>
              <a:t>Although </a:t>
            </a:r>
            <a:r>
              <a:rPr lang="en-US" dirty="0"/>
              <a:t>technically a form of steam autoclaving, the flash priority </a:t>
            </a:r>
            <a:r>
              <a:rPr lang="en-US" dirty="0" smtClean="0"/>
              <a:t>sterilizer is </a:t>
            </a:r>
            <a:r>
              <a:rPr lang="en-US" dirty="0"/>
              <a:t>a device that uses steam under pressure to quickly sterilize items used in the dental office. Items may be placed loosely or wrapped for processing. The sterilization chamber in the flash priority sterilizer is considerably smaller than that of a traditional autoclave and thus may be better suited for smaller loads or specialty items such as individual </a:t>
            </a:r>
            <a:r>
              <a:rPr lang="en-US" dirty="0" err="1"/>
              <a:t>handpieces</a:t>
            </a:r>
            <a:r>
              <a:rPr lang="en-US" dirty="0"/>
              <a:t> and forceps. </a:t>
            </a:r>
            <a:endParaRPr lang="ru-RU" dirty="0" smtClean="0"/>
          </a:p>
          <a:p>
            <a:r>
              <a:rPr lang="en-US" b="1" dirty="0" smtClean="0">
                <a:solidFill>
                  <a:srgbClr val="FF0000"/>
                </a:solidFill>
              </a:rPr>
              <a:t>The </a:t>
            </a:r>
            <a:r>
              <a:rPr lang="en-US" b="1" dirty="0">
                <a:solidFill>
                  <a:srgbClr val="FF0000"/>
                </a:solidFill>
              </a:rPr>
              <a:t>requirements to attain sterilization are 15 minutes of cycle time at 250°F (121°C) at 15 pounds of steam pressure at sea level. For unwrapped items, the cycle time is shorter: 270°F (132°C) at 15 pounds of steam pressure for 3 minutes</a:t>
            </a:r>
            <a:r>
              <a:rPr lang="en-US" b="1" dirty="0" smtClean="0">
                <a:solidFill>
                  <a:srgbClr val="FF0000"/>
                </a:solidFill>
              </a:rPr>
              <a:t>.</a:t>
            </a:r>
            <a:endParaRPr lang="ru-RU" b="1" dirty="0" smtClean="0">
              <a:solidFill>
                <a:srgbClr val="FF0000"/>
              </a:solidFill>
            </a:endParaRPr>
          </a:p>
          <a:p>
            <a:r>
              <a:rPr lang="en-US" dirty="0" smtClean="0"/>
              <a:t> </a:t>
            </a:r>
            <a:r>
              <a:rPr lang="en-US" dirty="0"/>
              <a:t>If instruments are wrapped, the time increases to 8 minutes. Hygienists should take great care in loading instruments into the flash priority sterilizer to ensure that steam can penetrate all surfaces of </a:t>
            </a:r>
            <a:r>
              <a:rPr lang="en-US" dirty="0" smtClean="0"/>
              <a:t>contaminated </a:t>
            </a:r>
            <a:r>
              <a:rPr lang="en-US" dirty="0"/>
              <a:t>instruments. See-through sterilizing pouches should be placed with the paper side up to ensure proper ventilation</a:t>
            </a:r>
            <a:r>
              <a:rPr lang="en-US" dirty="0" smtClean="0"/>
              <a:t>.</a:t>
            </a:r>
            <a:endParaRPr lang="ru-RU" dirty="0" smtClean="0"/>
          </a:p>
          <a:p>
            <a:r>
              <a:rPr lang="en-US" dirty="0" smtClean="0"/>
              <a:t> </a:t>
            </a:r>
            <a:r>
              <a:rPr lang="en-US" dirty="0"/>
              <a:t>Plastics may melt due to high temperatures, metals may corrode or rust, and instrument tips may become dulled when using a flash priority sterilizer</a:t>
            </a:r>
            <a:r>
              <a:rPr lang="en-US" dirty="0" smtClean="0"/>
              <a:t>.</a:t>
            </a:r>
            <a:endParaRPr lang="ru-RU" dirty="0" smtClean="0"/>
          </a:p>
          <a:p>
            <a:r>
              <a:rPr lang="en-US" dirty="0" smtClean="0"/>
              <a:t> </a:t>
            </a:r>
            <a:r>
              <a:rPr lang="en-US" dirty="0"/>
              <a:t>Carefully lubricate </a:t>
            </a:r>
            <a:r>
              <a:rPr lang="en-US" dirty="0" err="1"/>
              <a:t>handpieces</a:t>
            </a:r>
            <a:r>
              <a:rPr lang="en-US" dirty="0"/>
              <a:t> and wrap them prior to sterilization to extend their life span. Many flash priority sterilizers require that only distilled water be used, and it is important to be sure to read and follow the </a:t>
            </a:r>
            <a:r>
              <a:rPr lang="en-US" dirty="0" err="1"/>
              <a:t>manufacturer’s</a:t>
            </a:r>
            <a:r>
              <a:rPr lang="en-US" dirty="0"/>
              <a:t> directions carefully for any additional specifications on use</a:t>
            </a:r>
            <a:endParaRPr lang="ru-RU" dirty="0"/>
          </a:p>
        </p:txBody>
      </p:sp>
    </p:spTree>
    <p:extLst>
      <p:ext uri="{BB962C8B-B14F-4D97-AF65-F5344CB8AC3E}">
        <p14:creationId xmlns:p14="http://schemas.microsoft.com/office/powerpoint/2010/main" val="4225104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915" y="212271"/>
            <a:ext cx="11210698" cy="636815"/>
          </a:xfrm>
        </p:spPr>
        <p:txBody>
          <a:bodyPr>
            <a:normAutofit fontScale="90000"/>
          </a:bodyPr>
          <a:lstStyle/>
          <a:p>
            <a:r>
              <a:rPr lang="en-US" dirty="0"/>
              <a:t>Chemical Vapor Sterilization</a:t>
            </a:r>
            <a:br>
              <a:rPr lang="en-US" dirty="0"/>
            </a:br>
            <a:endParaRPr lang="ru-RU" dirty="0"/>
          </a:p>
        </p:txBody>
      </p:sp>
      <p:sp>
        <p:nvSpPr>
          <p:cNvPr id="3" name="Объект 2"/>
          <p:cNvSpPr>
            <a:spLocks noGrp="1"/>
          </p:cNvSpPr>
          <p:nvPr>
            <p:ph idx="1"/>
          </p:nvPr>
        </p:nvSpPr>
        <p:spPr>
          <a:xfrm>
            <a:off x="293915" y="1126672"/>
            <a:ext cx="11210698" cy="4523293"/>
          </a:xfrm>
        </p:spPr>
        <p:txBody>
          <a:bodyPr/>
          <a:lstStyle/>
          <a:p>
            <a:pPr marL="0" indent="0">
              <a:buNone/>
            </a:pPr>
            <a:r>
              <a:rPr lang="en-US" dirty="0" smtClean="0"/>
              <a:t>Chemical </a:t>
            </a:r>
            <a:r>
              <a:rPr lang="en-US" dirty="0"/>
              <a:t>vapor sterilization </a:t>
            </a:r>
            <a:r>
              <a:rPr lang="en-US" dirty="0" smtClean="0"/>
              <a:t> </a:t>
            </a:r>
            <a:r>
              <a:rPr lang="en-US" dirty="0"/>
              <a:t>uses a combination of </a:t>
            </a:r>
            <a:r>
              <a:rPr lang="en-US" dirty="0" err="1" smtClean="0"/>
              <a:t>heat,water</a:t>
            </a:r>
            <a:r>
              <a:rPr lang="en-US" dirty="0"/>
              <a:t>, chemicals, and pressure to kill all forms of microbial life on contaminated instruments</a:t>
            </a:r>
            <a:r>
              <a:rPr lang="en-US" dirty="0" smtClean="0"/>
              <a:t>.</a:t>
            </a:r>
            <a:endParaRPr lang="ru-RU" dirty="0" smtClean="0"/>
          </a:p>
          <a:p>
            <a:pPr marL="0" indent="0">
              <a:buNone/>
            </a:pPr>
            <a:r>
              <a:rPr lang="en-US" dirty="0" smtClean="0"/>
              <a:t>The </a:t>
            </a:r>
            <a:r>
              <a:rPr lang="en-US" dirty="0"/>
              <a:t>sterilizer reservoir should be filled with a chemical solution provided by the manufacturer. The cycle time for chemical </a:t>
            </a:r>
            <a:r>
              <a:rPr lang="en-US" dirty="0" smtClean="0"/>
              <a:t>vapor</a:t>
            </a:r>
            <a:r>
              <a:rPr lang="ru-RU" dirty="0" smtClean="0"/>
              <a:t> </a:t>
            </a:r>
            <a:r>
              <a:rPr lang="en-US" dirty="0" smtClean="0"/>
              <a:t>sterilization </a:t>
            </a:r>
            <a:r>
              <a:rPr lang="en-US" dirty="0"/>
              <a:t>is 20 minutes plus, and the pressure rise time is 3 to 8 minutes.</a:t>
            </a:r>
          </a:p>
          <a:p>
            <a:pPr marL="0" indent="0">
              <a:buNone/>
            </a:pPr>
            <a:r>
              <a:rPr lang="en-US" dirty="0"/>
              <a:t>To sterilize effectively, the chemical vapor sterilizer must reach </a:t>
            </a:r>
            <a:r>
              <a:rPr lang="en-US" dirty="0" smtClean="0"/>
              <a:t>sterilization</a:t>
            </a:r>
            <a:r>
              <a:rPr lang="ru-RU" dirty="0" smtClean="0"/>
              <a:t>  </a:t>
            </a:r>
            <a:r>
              <a:rPr lang="en-US" dirty="0" smtClean="0"/>
              <a:t>temperature </a:t>
            </a:r>
            <a:r>
              <a:rPr lang="en-US" dirty="0"/>
              <a:t>of 270°F (132°C) with a minimum of 20 psi.</a:t>
            </a:r>
          </a:p>
          <a:p>
            <a:pPr marL="0" indent="0">
              <a:buNone/>
            </a:pPr>
            <a:r>
              <a:rPr lang="en-US" dirty="0"/>
              <a:t>Advantages of the chemical vapor sterilizer include fast cycle time and </a:t>
            </a:r>
            <a:r>
              <a:rPr lang="en-US" dirty="0" smtClean="0"/>
              <a:t>less</a:t>
            </a:r>
            <a:r>
              <a:rPr lang="ru-RU" dirty="0" smtClean="0"/>
              <a:t>  </a:t>
            </a:r>
            <a:r>
              <a:rPr lang="en-US" dirty="0" smtClean="0"/>
              <a:t>damage </a:t>
            </a:r>
            <a:r>
              <a:rPr lang="en-US" dirty="0"/>
              <a:t>to carbon steel, knives, burs, and other sharp instruments. </a:t>
            </a:r>
            <a:endParaRPr lang="ru-RU" dirty="0" smtClean="0"/>
          </a:p>
          <a:p>
            <a:pPr marL="0" indent="0">
              <a:buNone/>
            </a:pPr>
            <a:r>
              <a:rPr lang="en-US" dirty="0" smtClean="0"/>
              <a:t>Disadvantages </a:t>
            </a:r>
            <a:r>
              <a:rPr lang="en-US" dirty="0"/>
              <a:t>of the chemical vapor sterilizer include irritation to the eyes caused </a:t>
            </a:r>
            <a:r>
              <a:rPr lang="en-US" dirty="0" smtClean="0"/>
              <a:t>by</a:t>
            </a:r>
            <a:r>
              <a:rPr lang="ru-RU" dirty="0" smtClean="0"/>
              <a:t> </a:t>
            </a:r>
            <a:r>
              <a:rPr lang="en-US" dirty="0" smtClean="0"/>
              <a:t>the </a:t>
            </a:r>
            <a:r>
              <a:rPr lang="en-US" dirty="0"/>
              <a:t>solution and a mild odor, also emitted from the solution.</a:t>
            </a:r>
            <a:endParaRPr lang="ru-RU" dirty="0"/>
          </a:p>
        </p:txBody>
      </p:sp>
    </p:spTree>
    <p:extLst>
      <p:ext uri="{BB962C8B-B14F-4D97-AF65-F5344CB8AC3E}">
        <p14:creationId xmlns:p14="http://schemas.microsoft.com/office/powerpoint/2010/main" val="468606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8457" y="163286"/>
            <a:ext cx="10786155" cy="1012371"/>
          </a:xfrm>
        </p:spPr>
        <p:txBody>
          <a:bodyPr/>
          <a:lstStyle/>
          <a:p>
            <a:r>
              <a:rPr lang="en-US" dirty="0"/>
              <a:t>TEN BASIC PRINCIPLES OF INFECTION CONTROL</a:t>
            </a:r>
            <a:endParaRPr lang="ru-RU" dirty="0"/>
          </a:p>
        </p:txBody>
      </p:sp>
      <p:sp>
        <p:nvSpPr>
          <p:cNvPr id="3" name="Объект 2"/>
          <p:cNvSpPr>
            <a:spLocks noGrp="1"/>
          </p:cNvSpPr>
          <p:nvPr>
            <p:ph idx="1"/>
          </p:nvPr>
        </p:nvSpPr>
        <p:spPr>
          <a:xfrm>
            <a:off x="244929" y="1175657"/>
            <a:ext cx="11805557" cy="3886479"/>
          </a:xfrm>
        </p:spPr>
        <p:txBody>
          <a:bodyPr>
            <a:noAutofit/>
          </a:bodyPr>
          <a:lstStyle/>
          <a:p>
            <a:r>
              <a:rPr lang="ru-RU" sz="2000" b="1" dirty="0" smtClean="0"/>
              <a:t>1.</a:t>
            </a:r>
            <a:r>
              <a:rPr lang="en-US" sz="2000" b="1" dirty="0" smtClean="0"/>
              <a:t>Patient </a:t>
            </a:r>
            <a:r>
              <a:rPr lang="en-US" sz="2000" b="1" dirty="0"/>
              <a:t>Screening </a:t>
            </a:r>
            <a:r>
              <a:rPr lang="en-US" sz="2000" dirty="0" err="1"/>
              <a:t>Screening</a:t>
            </a:r>
            <a:r>
              <a:rPr lang="en-US" sz="2000" dirty="0"/>
              <a:t> of all patients is the first step in minimizing and reducing the risk of infectious disease transmission from patients to dental team </a:t>
            </a:r>
            <a:r>
              <a:rPr lang="en-US" sz="2000" dirty="0" smtClean="0"/>
              <a:t>members </a:t>
            </a:r>
            <a:r>
              <a:rPr lang="en-US" sz="2000" dirty="0"/>
              <a:t>and to other patients. Effective patient screening requires that the dental hygienist take a thorough medical/dental history on all new patients and that this medical history be updated at each subsequent visit</a:t>
            </a:r>
            <a:r>
              <a:rPr lang="en-US" sz="2000" dirty="0" smtClean="0"/>
              <a:t>.</a:t>
            </a:r>
            <a:endParaRPr lang="ru-RU" sz="2000" dirty="0" smtClean="0"/>
          </a:p>
          <a:p>
            <a:r>
              <a:rPr lang="ru-RU" sz="2000" b="1" dirty="0" smtClean="0"/>
              <a:t>2.</a:t>
            </a:r>
            <a:r>
              <a:rPr lang="en-US" sz="2000" b="1" dirty="0" smtClean="0"/>
              <a:t>Universal </a:t>
            </a:r>
            <a:r>
              <a:rPr lang="en-US" sz="2000" b="1" dirty="0"/>
              <a:t>precautions</a:t>
            </a:r>
            <a:r>
              <a:rPr lang="en-US" sz="2000" dirty="0"/>
              <a:t>, defined by the Centers for Disease Control and Prevention, must be used in all direct patient care and procedures </a:t>
            </a:r>
            <a:r>
              <a:rPr lang="en-US" sz="2000" dirty="0" smtClean="0"/>
              <a:t>performed </a:t>
            </a:r>
            <a:r>
              <a:rPr lang="en-US" sz="2000" dirty="0"/>
              <a:t>in dentistry. Universal precautions refers to a set of precautions designed to prevent the transmission of human immunodeficiency virus (HIV), hepatitis B virus (HBV), and other </a:t>
            </a:r>
            <a:r>
              <a:rPr lang="en-US" sz="2000" dirty="0" err="1"/>
              <a:t>bloodborne</a:t>
            </a:r>
            <a:r>
              <a:rPr lang="en-US" sz="2000" dirty="0"/>
              <a:t> pathogens in </a:t>
            </a:r>
            <a:r>
              <a:rPr lang="en-US" sz="2000" dirty="0" smtClean="0"/>
              <a:t>healthcare </a:t>
            </a:r>
            <a:r>
              <a:rPr lang="en-US" sz="2000" dirty="0"/>
              <a:t>settings, including dental offices and clinics. Under universal precautions, blood and saliva encountered during the course of dental procedures for all patients are considered potentially </a:t>
            </a:r>
            <a:r>
              <a:rPr lang="en-US" sz="2000" dirty="0" smtClean="0"/>
              <a:t>infectious</a:t>
            </a:r>
            <a:r>
              <a:rPr lang="en-US" sz="2000" dirty="0"/>
              <a:t>. Applied universal precautions means that the same infection control procedures for any given dental procedures must be employed for all patients; thus, universal precautions are procedure specific, not patient </a:t>
            </a:r>
            <a:r>
              <a:rPr lang="en-US" sz="2000" dirty="0" smtClean="0"/>
              <a:t>specific</a:t>
            </a:r>
            <a:r>
              <a:rPr lang="en-US" sz="2000" dirty="0"/>
              <a:t>. </a:t>
            </a:r>
            <a:endParaRPr lang="ru-RU" sz="2000" dirty="0"/>
          </a:p>
        </p:txBody>
      </p:sp>
    </p:spTree>
    <p:extLst>
      <p:ext uri="{BB962C8B-B14F-4D97-AF65-F5344CB8AC3E}">
        <p14:creationId xmlns:p14="http://schemas.microsoft.com/office/powerpoint/2010/main" val="3004786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s://khabmama.ru/files/u/%D0%A4%D0%9E%D0%A2%D0%9E%2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3109" y="4561115"/>
            <a:ext cx="2858306" cy="214373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khabmama.ru/files/u/%D0%A4%D0%9E%D0%A2%D0%9E%2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6740" y="244930"/>
            <a:ext cx="2574675" cy="386442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10243" y="130630"/>
            <a:ext cx="11194369" cy="979714"/>
          </a:xfrm>
        </p:spPr>
        <p:txBody>
          <a:bodyPr/>
          <a:lstStyle/>
          <a:p>
            <a:r>
              <a:rPr lang="en-US" dirty="0" err="1"/>
              <a:t>Handpiece</a:t>
            </a:r>
            <a:r>
              <a:rPr lang="en-US" dirty="0"/>
              <a:t> Sterilization Steps</a:t>
            </a:r>
            <a:endParaRPr lang="ru-RU" dirty="0"/>
          </a:p>
        </p:txBody>
      </p:sp>
      <p:sp>
        <p:nvSpPr>
          <p:cNvPr id="3" name="Объект 2"/>
          <p:cNvSpPr>
            <a:spLocks noGrp="1"/>
          </p:cNvSpPr>
          <p:nvPr>
            <p:ph idx="1"/>
          </p:nvPr>
        </p:nvSpPr>
        <p:spPr>
          <a:xfrm>
            <a:off x="310243" y="1355271"/>
            <a:ext cx="11194369" cy="4555951"/>
          </a:xfrm>
        </p:spPr>
        <p:txBody>
          <a:bodyPr/>
          <a:lstStyle/>
          <a:p>
            <a:r>
              <a:rPr lang="en-US" dirty="0"/>
              <a:t>1. Flush </a:t>
            </a:r>
            <a:r>
              <a:rPr lang="en-US" dirty="0" err="1"/>
              <a:t>handpiece</a:t>
            </a:r>
            <a:r>
              <a:rPr lang="en-US" dirty="0"/>
              <a:t> air-water lines before removing from the hose. (Note: Leave the bur in the </a:t>
            </a:r>
            <a:r>
              <a:rPr lang="en-US" dirty="0" err="1"/>
              <a:t>handpiece</a:t>
            </a:r>
            <a:r>
              <a:rPr lang="en-US" dirty="0"/>
              <a:t>.) </a:t>
            </a:r>
            <a:endParaRPr lang="ru-RU" dirty="0" smtClean="0"/>
          </a:p>
          <a:p>
            <a:r>
              <a:rPr lang="en-US" dirty="0" smtClean="0"/>
              <a:t>2</a:t>
            </a:r>
            <a:r>
              <a:rPr lang="en-US" dirty="0"/>
              <a:t>. Thoroughly clean and dry the </a:t>
            </a:r>
            <a:r>
              <a:rPr lang="en-US" dirty="0" err="1"/>
              <a:t>handpiece</a:t>
            </a:r>
            <a:r>
              <a:rPr lang="en-US" dirty="0"/>
              <a:t>. </a:t>
            </a:r>
            <a:endParaRPr lang="ru-RU" dirty="0" smtClean="0"/>
          </a:p>
          <a:p>
            <a:r>
              <a:rPr lang="en-US" dirty="0" smtClean="0"/>
              <a:t>3</a:t>
            </a:r>
            <a:r>
              <a:rPr lang="en-US" dirty="0"/>
              <a:t>. Apply </a:t>
            </a:r>
            <a:r>
              <a:rPr lang="en-US" dirty="0" err="1"/>
              <a:t>handpiece</a:t>
            </a:r>
            <a:r>
              <a:rPr lang="en-US" dirty="0"/>
              <a:t> cleaner and/or lubricant (if required by the manufacturer). </a:t>
            </a:r>
            <a:endParaRPr lang="ru-RU" dirty="0" smtClean="0"/>
          </a:p>
          <a:p>
            <a:r>
              <a:rPr lang="en-US" dirty="0" smtClean="0"/>
              <a:t>4</a:t>
            </a:r>
            <a:r>
              <a:rPr lang="en-US" dirty="0"/>
              <a:t>. Expel excess lubricant with the bur in the </a:t>
            </a:r>
            <a:r>
              <a:rPr lang="en-US" dirty="0" err="1"/>
              <a:t>handpiece</a:t>
            </a:r>
            <a:r>
              <a:rPr lang="en-US" dirty="0"/>
              <a:t>. </a:t>
            </a:r>
            <a:endParaRPr lang="ru-RU" dirty="0" smtClean="0"/>
          </a:p>
          <a:p>
            <a:r>
              <a:rPr lang="en-US" dirty="0" smtClean="0"/>
              <a:t>5</a:t>
            </a:r>
            <a:r>
              <a:rPr lang="en-US" dirty="0"/>
              <a:t>. Clean fiber optics (if </a:t>
            </a:r>
            <a:r>
              <a:rPr lang="en-US" dirty="0" err="1"/>
              <a:t>handpiece</a:t>
            </a:r>
            <a:r>
              <a:rPr lang="en-US" dirty="0"/>
              <a:t> has this feature). </a:t>
            </a:r>
            <a:endParaRPr lang="ru-RU" dirty="0" smtClean="0"/>
          </a:p>
          <a:p>
            <a:r>
              <a:rPr lang="en-US" dirty="0" smtClean="0"/>
              <a:t>6</a:t>
            </a:r>
            <a:r>
              <a:rPr lang="en-US" dirty="0"/>
              <a:t>. Bag and heat process the </a:t>
            </a:r>
            <a:r>
              <a:rPr lang="en-US" dirty="0" err="1"/>
              <a:t>handpiece</a:t>
            </a:r>
            <a:r>
              <a:rPr lang="en-US" dirty="0"/>
              <a:t>. </a:t>
            </a:r>
            <a:endParaRPr lang="ru-RU" dirty="0" smtClean="0"/>
          </a:p>
          <a:p>
            <a:r>
              <a:rPr lang="en-US" dirty="0" smtClean="0"/>
              <a:t>7</a:t>
            </a:r>
            <a:r>
              <a:rPr lang="en-US" dirty="0"/>
              <a:t>. Flush air-water lines for 20 to 30 seconds before attaching </a:t>
            </a:r>
            <a:r>
              <a:rPr lang="en-US" dirty="0" err="1"/>
              <a:t>handpiece</a:t>
            </a:r>
            <a:r>
              <a:rPr lang="en-US" dirty="0"/>
              <a:t>. </a:t>
            </a:r>
            <a:endParaRPr lang="ru-RU" dirty="0" smtClean="0"/>
          </a:p>
          <a:p>
            <a:r>
              <a:rPr lang="en-US" dirty="0" smtClean="0"/>
              <a:t>8</a:t>
            </a:r>
            <a:r>
              <a:rPr lang="en-US" dirty="0"/>
              <a:t>. Open bag and if necessary lubricate </a:t>
            </a:r>
            <a:r>
              <a:rPr lang="en-US" dirty="0" err="1"/>
              <a:t>handpiece</a:t>
            </a:r>
            <a:r>
              <a:rPr lang="en-US" dirty="0"/>
              <a:t> with separate uncontaminated lubricant, attach </a:t>
            </a:r>
            <a:r>
              <a:rPr lang="en-US" dirty="0" err="1"/>
              <a:t>handpiece</a:t>
            </a:r>
            <a:r>
              <a:rPr lang="en-US" dirty="0"/>
              <a:t> to hose, and briefly operate it to expel the excess </a:t>
            </a:r>
            <a:r>
              <a:rPr lang="en-US" dirty="0" smtClean="0"/>
              <a:t>lubricant </a:t>
            </a:r>
            <a:r>
              <a:rPr lang="en-US" dirty="0"/>
              <a:t>with the bur in.</a:t>
            </a:r>
            <a:endParaRPr lang="ru-RU" dirty="0"/>
          </a:p>
        </p:txBody>
      </p:sp>
      <p:sp>
        <p:nvSpPr>
          <p:cNvPr id="4" name="Прямоугольник 3"/>
          <p:cNvSpPr/>
          <p:nvPr/>
        </p:nvSpPr>
        <p:spPr>
          <a:xfrm>
            <a:off x="310243" y="5259248"/>
            <a:ext cx="8588828" cy="1303947"/>
          </a:xfrm>
          <a:prstGeom prst="rect">
            <a:avLst/>
          </a:prstGeom>
        </p:spPr>
        <p:txBody>
          <a:bodyPr wrap="square">
            <a:spAutoFit/>
          </a:bodyPr>
          <a:lstStyle/>
          <a:p>
            <a:pPr fontAlgn="base">
              <a:lnSpc>
                <a:spcPct val="107000"/>
              </a:lnSpc>
              <a:spcBef>
                <a:spcPts val="1800"/>
              </a:spcBef>
              <a:spcAft>
                <a:spcPts val="375"/>
              </a:spcAft>
            </a:pPr>
            <a:r>
              <a:rPr lang="en-US" sz="2000" b="1" dirty="0">
                <a:solidFill>
                  <a:srgbClr val="3D3D3D"/>
                </a:solidFill>
                <a:latin typeface="Helvetica" panose="020B0604020202020204" pitchFamily="34" charset="0"/>
                <a:ea typeface="Times New Roman" panose="02020603050405020304" pitchFamily="18" charset="0"/>
                <a:cs typeface="Times New Roman" panose="02020603050405020304" pitchFamily="18" charset="0"/>
              </a:rPr>
              <a:t>Automated dental </a:t>
            </a:r>
            <a:r>
              <a:rPr lang="en-US" sz="2000" b="1" dirty="0" err="1">
                <a:solidFill>
                  <a:srgbClr val="3D3D3D"/>
                </a:solidFill>
                <a:latin typeface="Helvetica" panose="020B0604020202020204" pitchFamily="34" charset="0"/>
                <a:ea typeface="Times New Roman" panose="02020603050405020304" pitchFamily="18" charset="0"/>
                <a:cs typeface="Times New Roman" panose="02020603050405020304" pitchFamily="18" charset="0"/>
              </a:rPr>
              <a:t>handpiece</a:t>
            </a:r>
            <a:r>
              <a:rPr lang="en-US" sz="2000" b="1" dirty="0">
                <a:solidFill>
                  <a:srgbClr val="3D3D3D"/>
                </a:solidFill>
                <a:latin typeface="Helvetica" panose="020B0604020202020204" pitchFamily="34" charset="0"/>
                <a:ea typeface="Times New Roman" panose="02020603050405020304" pitchFamily="18" charset="0"/>
                <a:cs typeface="Times New Roman" panose="02020603050405020304" pitchFamily="18" charset="0"/>
              </a:rPr>
              <a:t> cleaning</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7F7E7E"/>
                </a:solidFill>
                <a:latin typeface="Arial" panose="020B0604020202020204" pitchFamily="34" charset="0"/>
                <a:ea typeface="Times New Roman" panose="02020603050405020304" pitchFamily="18" charset="0"/>
              </a:rPr>
              <a:t>Dental </a:t>
            </a:r>
            <a:r>
              <a:rPr lang="en-US" dirty="0" err="1">
                <a:solidFill>
                  <a:srgbClr val="7F7E7E"/>
                </a:solidFill>
                <a:latin typeface="Arial" panose="020B0604020202020204" pitchFamily="34" charset="0"/>
                <a:ea typeface="Times New Roman" panose="02020603050405020304" pitchFamily="18" charset="0"/>
              </a:rPr>
              <a:t>handpiece</a:t>
            </a:r>
            <a:r>
              <a:rPr lang="en-US" dirty="0">
                <a:solidFill>
                  <a:srgbClr val="7F7E7E"/>
                </a:solidFill>
                <a:latin typeface="Arial" panose="020B0604020202020204" pitchFamily="34" charset="0"/>
                <a:ea typeface="Times New Roman" panose="02020603050405020304" pitchFamily="18" charset="0"/>
              </a:rPr>
              <a:t> can be cleaned manually or preferably by automated cleaning either using a pre-sterilization dental </a:t>
            </a:r>
            <a:r>
              <a:rPr lang="en-US" dirty="0" err="1">
                <a:solidFill>
                  <a:srgbClr val="7F7E7E"/>
                </a:solidFill>
                <a:latin typeface="Arial" panose="020B0604020202020204" pitchFamily="34" charset="0"/>
                <a:ea typeface="Times New Roman" panose="02020603050405020304" pitchFamily="18" charset="0"/>
              </a:rPr>
              <a:t>handpiece</a:t>
            </a:r>
            <a:r>
              <a:rPr lang="en-US" dirty="0">
                <a:solidFill>
                  <a:srgbClr val="7F7E7E"/>
                </a:solidFill>
                <a:latin typeface="Arial" panose="020B0604020202020204" pitchFamily="34" charset="0"/>
                <a:ea typeface="Times New Roman" panose="02020603050405020304" pitchFamily="18" charset="0"/>
              </a:rPr>
              <a:t> cleaning machine or using a thermal washer disinfector</a:t>
            </a:r>
            <a:endParaRPr lang="ru-RU" dirty="0"/>
          </a:p>
        </p:txBody>
      </p:sp>
    </p:spTree>
    <p:extLst>
      <p:ext uri="{BB962C8B-B14F-4D97-AF65-F5344CB8AC3E}">
        <p14:creationId xmlns:p14="http://schemas.microsoft.com/office/powerpoint/2010/main" val="3766438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0243" y="130630"/>
            <a:ext cx="11194369" cy="979714"/>
          </a:xfrm>
        </p:spPr>
        <p:txBody>
          <a:bodyPr/>
          <a:lstStyle/>
          <a:p>
            <a:r>
              <a:rPr lang="en-US" dirty="0"/>
              <a:t>Processing Fiber-Optic </a:t>
            </a:r>
            <a:r>
              <a:rPr lang="en-US" dirty="0" err="1"/>
              <a:t>Handpieces</a:t>
            </a:r>
            <a:r>
              <a:rPr lang="en-US" dirty="0"/>
              <a:t> </a:t>
            </a:r>
            <a:endParaRPr lang="ru-RU" dirty="0"/>
          </a:p>
        </p:txBody>
      </p:sp>
      <p:sp>
        <p:nvSpPr>
          <p:cNvPr id="3" name="Объект 2"/>
          <p:cNvSpPr>
            <a:spLocks noGrp="1"/>
          </p:cNvSpPr>
          <p:nvPr>
            <p:ph idx="1"/>
          </p:nvPr>
        </p:nvSpPr>
        <p:spPr>
          <a:xfrm>
            <a:off x="310243" y="1355271"/>
            <a:ext cx="11194369" cy="4555951"/>
          </a:xfrm>
        </p:spPr>
        <p:txBody>
          <a:bodyPr/>
          <a:lstStyle/>
          <a:p>
            <a:r>
              <a:rPr lang="en-US" dirty="0" smtClean="0"/>
              <a:t>Flush </a:t>
            </a:r>
            <a:r>
              <a:rPr lang="en-US" dirty="0"/>
              <a:t>the excess cleaner/lubricant out of the </a:t>
            </a:r>
            <a:r>
              <a:rPr lang="en-US" dirty="0" err="1"/>
              <a:t>handpiece</a:t>
            </a:r>
            <a:r>
              <a:rPr lang="en-US" dirty="0"/>
              <a:t> and use a cotton swab dampened (not saturated) with isopropyl alcohol to remove all excess material from the fiber-optic interfaces and exposed optical surfaces. If the fiber-optic interfaces are not properly cleaned, lubricant and dirt can be forced in between individual strands of the fiber during pressure processing. This may ultimately darken or dim the fiber-optic bundle. To prepare the </a:t>
            </a:r>
            <a:r>
              <a:rPr lang="en-US" dirty="0" err="1"/>
              <a:t>handpiece</a:t>
            </a:r>
            <a:r>
              <a:rPr lang="en-US" dirty="0"/>
              <a:t> for processing, seal it in a sterilization bag or pouch and heat process according to sterilizer </a:t>
            </a:r>
            <a:r>
              <a:rPr lang="en-US" dirty="0" err="1" smtClean="0"/>
              <a:t>instructions.When</a:t>
            </a:r>
            <a:r>
              <a:rPr lang="en-US" dirty="0" smtClean="0"/>
              <a:t> </a:t>
            </a:r>
            <a:r>
              <a:rPr lang="en-US" dirty="0"/>
              <a:t>the heat cycle has been completed, time must be allowed for cooling and drying. The bag or pouch should be kept sealed until the </a:t>
            </a:r>
            <a:r>
              <a:rPr lang="en-US" dirty="0" err="1"/>
              <a:t>handpiece</a:t>
            </a:r>
            <a:r>
              <a:rPr lang="en-US" dirty="0"/>
              <a:t> is needed for use on the next patient.</a:t>
            </a:r>
            <a:endParaRPr lang="ru-RU" dirty="0"/>
          </a:p>
        </p:txBody>
      </p:sp>
    </p:spTree>
    <p:extLst>
      <p:ext uri="{BB962C8B-B14F-4D97-AF65-F5344CB8AC3E}">
        <p14:creationId xmlns:p14="http://schemas.microsoft.com/office/powerpoint/2010/main" val="3052098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0243" y="130630"/>
            <a:ext cx="11194369" cy="979714"/>
          </a:xfrm>
        </p:spPr>
        <p:txBody>
          <a:bodyPr>
            <a:normAutofit/>
          </a:bodyPr>
          <a:lstStyle/>
          <a:p>
            <a:r>
              <a:rPr lang="en-US" dirty="0"/>
              <a:t>STORAGE OF STERILIZED </a:t>
            </a:r>
            <a:r>
              <a:rPr lang="en-US" dirty="0" smtClean="0"/>
              <a:t>INSTRUMENTS</a:t>
            </a:r>
            <a:endParaRPr lang="ru-RU" dirty="0"/>
          </a:p>
        </p:txBody>
      </p:sp>
      <p:sp>
        <p:nvSpPr>
          <p:cNvPr id="3" name="Объект 2"/>
          <p:cNvSpPr>
            <a:spLocks noGrp="1"/>
          </p:cNvSpPr>
          <p:nvPr>
            <p:ph idx="1"/>
          </p:nvPr>
        </p:nvSpPr>
        <p:spPr>
          <a:xfrm>
            <a:off x="310243" y="1355271"/>
            <a:ext cx="11194369" cy="3331029"/>
          </a:xfrm>
        </p:spPr>
        <p:txBody>
          <a:bodyPr/>
          <a:lstStyle/>
          <a:p>
            <a:pPr marL="0" indent="0">
              <a:buNone/>
            </a:pPr>
            <a:r>
              <a:rPr lang="en-US" dirty="0"/>
              <a:t>Once allowed to </a:t>
            </a:r>
            <a:r>
              <a:rPr lang="en-US" dirty="0" smtClean="0"/>
              <a:t>cool</a:t>
            </a:r>
            <a:r>
              <a:rPr lang="ru-RU" dirty="0" smtClean="0"/>
              <a:t> </a:t>
            </a:r>
            <a:r>
              <a:rPr lang="en-US" dirty="0" smtClean="0"/>
              <a:t>down </a:t>
            </a:r>
            <a:r>
              <a:rPr lang="en-US" dirty="0"/>
              <a:t>and dry out, instrument packs, pouches, and cassettes should be handled as little as possible. They should be stored in a closed cabinet </a:t>
            </a:r>
            <a:r>
              <a:rPr lang="en-US" dirty="0" smtClean="0"/>
              <a:t>and</a:t>
            </a:r>
            <a:r>
              <a:rPr lang="ru-RU" dirty="0" smtClean="0"/>
              <a:t> </a:t>
            </a:r>
            <a:r>
              <a:rPr lang="en-US" dirty="0" smtClean="0"/>
              <a:t>remain </a:t>
            </a:r>
            <a:r>
              <a:rPr lang="en-US" dirty="0"/>
              <a:t>in the sterilization area until they are needed.</a:t>
            </a:r>
          </a:p>
          <a:p>
            <a:pPr marL="0" indent="0">
              <a:buNone/>
            </a:pPr>
            <a:r>
              <a:rPr lang="en-US" dirty="0"/>
              <a:t> Instruments </a:t>
            </a:r>
            <a:r>
              <a:rPr lang="en-US" dirty="0" smtClean="0"/>
              <a:t>not</a:t>
            </a:r>
            <a:r>
              <a:rPr lang="ru-RU" dirty="0" smtClean="0"/>
              <a:t> </a:t>
            </a:r>
            <a:r>
              <a:rPr lang="en-US" dirty="0" smtClean="0"/>
              <a:t>used </a:t>
            </a:r>
            <a:r>
              <a:rPr lang="en-US" dirty="0"/>
              <a:t>for 30 days should be reprocessed through the sterilizer, with the </a:t>
            </a:r>
            <a:r>
              <a:rPr lang="en-US" dirty="0" smtClean="0"/>
              <a:t>new</a:t>
            </a:r>
            <a:r>
              <a:rPr lang="ru-RU" dirty="0" smtClean="0"/>
              <a:t> </a:t>
            </a:r>
            <a:r>
              <a:rPr lang="en-US" dirty="0" smtClean="0"/>
              <a:t>date </a:t>
            </a:r>
            <a:r>
              <a:rPr lang="en-US" dirty="0"/>
              <a:t>noted.</a:t>
            </a:r>
          </a:p>
          <a:p>
            <a:pPr marL="0" indent="0">
              <a:buNone/>
            </a:pPr>
            <a:r>
              <a:rPr lang="en-US" dirty="0"/>
              <a:t>Another important concept in maintaining the chain of </a:t>
            </a:r>
            <a:r>
              <a:rPr lang="en-US" dirty="0" smtClean="0"/>
              <a:t>sterility—and</a:t>
            </a:r>
            <a:r>
              <a:rPr lang="ru-RU" dirty="0" smtClean="0"/>
              <a:t> </a:t>
            </a:r>
            <a:r>
              <a:rPr lang="en-US" dirty="0" smtClean="0"/>
              <a:t>also </a:t>
            </a:r>
            <a:r>
              <a:rPr lang="en-US" dirty="0"/>
              <a:t>a marketing “plus”—is to wait until the patient has been </a:t>
            </a:r>
            <a:r>
              <a:rPr lang="en-US" dirty="0" smtClean="0"/>
              <a:t>properly</a:t>
            </a:r>
            <a:r>
              <a:rPr lang="ru-RU" dirty="0" smtClean="0"/>
              <a:t>  </a:t>
            </a:r>
            <a:r>
              <a:rPr lang="en-US" dirty="0" smtClean="0"/>
              <a:t>seated </a:t>
            </a:r>
            <a:r>
              <a:rPr lang="en-US" dirty="0"/>
              <a:t>and draped before the instrument packet or cassette is opened. It </a:t>
            </a:r>
            <a:r>
              <a:rPr lang="en-US" dirty="0" err="1"/>
              <a:t>isopened</a:t>
            </a:r>
            <a:r>
              <a:rPr lang="en-US" dirty="0"/>
              <a:t> in front of the patient after the hygienist has completed handwashing and has donned appropriate PPE.</a:t>
            </a:r>
            <a:endParaRPr lang="ru-RU" dirty="0"/>
          </a:p>
        </p:txBody>
      </p:sp>
      <p:pic>
        <p:nvPicPr>
          <p:cNvPr id="5124" name="Picture 4" descr="https://msk.stom-firms.ru/data/expertReviews/c91a3e4db5a2f36d29149a4c2ad826a5.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258" y="4012744"/>
            <a:ext cx="3492046" cy="26190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araks-rock.ru/800/600/https/dentservice.dp.ua/wp-content/uploads/2019/04/51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951" y="4120141"/>
            <a:ext cx="3608615" cy="240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562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0243" y="130630"/>
            <a:ext cx="11194369" cy="538841"/>
          </a:xfrm>
        </p:spPr>
        <p:txBody>
          <a:bodyPr>
            <a:normAutofit fontScale="90000"/>
          </a:bodyPr>
          <a:lstStyle/>
          <a:p>
            <a:r>
              <a:rPr lang="en-US" dirty="0"/>
              <a:t>CHEMICAL DISINFECTANTS</a:t>
            </a:r>
            <a:br>
              <a:rPr lang="en-US" dirty="0"/>
            </a:br>
            <a:endParaRPr lang="ru-RU" dirty="0"/>
          </a:p>
        </p:txBody>
      </p:sp>
      <p:sp>
        <p:nvSpPr>
          <p:cNvPr id="3" name="Объект 2"/>
          <p:cNvSpPr>
            <a:spLocks noGrp="1"/>
          </p:cNvSpPr>
          <p:nvPr>
            <p:ph idx="1"/>
          </p:nvPr>
        </p:nvSpPr>
        <p:spPr>
          <a:xfrm>
            <a:off x="310243" y="669471"/>
            <a:ext cx="11881757" cy="6041572"/>
          </a:xfrm>
        </p:spPr>
        <p:txBody>
          <a:bodyPr>
            <a:normAutofit/>
          </a:bodyPr>
          <a:lstStyle/>
          <a:p>
            <a:pPr marL="0" indent="0">
              <a:buNone/>
            </a:pPr>
            <a:r>
              <a:rPr lang="en-US" dirty="0" smtClean="0"/>
              <a:t>A </a:t>
            </a:r>
            <a:r>
              <a:rPr lang="en-US" dirty="0"/>
              <a:t>number of chemical disinfectants are available to the dental hygienist </a:t>
            </a:r>
            <a:r>
              <a:rPr lang="en-US" dirty="0" smtClean="0"/>
              <a:t>for</a:t>
            </a:r>
            <a:r>
              <a:rPr lang="ru-RU" dirty="0" smtClean="0"/>
              <a:t>  </a:t>
            </a:r>
            <a:r>
              <a:rPr lang="en-US" dirty="0" smtClean="0"/>
              <a:t>use </a:t>
            </a:r>
            <a:r>
              <a:rPr lang="en-US" dirty="0"/>
              <a:t>on environmental surfaces and equipment that cannot be sterilized.</a:t>
            </a:r>
          </a:p>
          <a:p>
            <a:pPr marL="0" indent="0">
              <a:buNone/>
            </a:pPr>
            <a:r>
              <a:rPr lang="en-US" b="1" dirty="0"/>
              <a:t>Chlorine Dioxide </a:t>
            </a:r>
            <a:r>
              <a:rPr lang="en-US" b="1" dirty="0" smtClean="0"/>
              <a:t>Compounds</a:t>
            </a:r>
            <a:r>
              <a:rPr lang="ru-RU" b="1" dirty="0" smtClean="0"/>
              <a:t>   </a:t>
            </a:r>
            <a:r>
              <a:rPr lang="en-US" dirty="0" smtClean="0"/>
              <a:t>These </a:t>
            </a:r>
            <a:r>
              <a:rPr lang="en-US" dirty="0"/>
              <a:t>can be used only on instruments, environmental surfaces, and equipment not susceptible to corrosion. Items that are </a:t>
            </a:r>
            <a:r>
              <a:rPr lang="en-US" dirty="0" err="1"/>
              <a:t>noncorrodible</a:t>
            </a:r>
            <a:r>
              <a:rPr lang="en-US" dirty="0"/>
              <a:t> are </a:t>
            </a:r>
            <a:r>
              <a:rPr lang="en-US" dirty="0" smtClean="0"/>
              <a:t>those</a:t>
            </a:r>
            <a:r>
              <a:rPr lang="ru-RU" dirty="0" smtClean="0"/>
              <a:t>   </a:t>
            </a:r>
            <a:r>
              <a:rPr lang="en-US" dirty="0" smtClean="0"/>
              <a:t>made </a:t>
            </a:r>
            <a:r>
              <a:rPr lang="en-US" dirty="0"/>
              <a:t>of or containing high amounts of stainless steel, carbide steel, </a:t>
            </a:r>
            <a:r>
              <a:rPr lang="en-US" dirty="0" smtClean="0"/>
              <a:t>copper,</a:t>
            </a:r>
            <a:r>
              <a:rPr lang="ru-RU" dirty="0" smtClean="0"/>
              <a:t>  </a:t>
            </a:r>
            <a:r>
              <a:rPr lang="en-US" dirty="0" smtClean="0"/>
              <a:t>or </a:t>
            </a:r>
            <a:r>
              <a:rPr lang="en-US" dirty="0"/>
              <a:t>brass. Because of this corrosive property, chlorine dioxide </a:t>
            </a:r>
            <a:r>
              <a:rPr lang="en-US" dirty="0" smtClean="0"/>
              <a:t>disinfectants</a:t>
            </a:r>
            <a:r>
              <a:rPr lang="ru-RU" dirty="0" smtClean="0"/>
              <a:t>  </a:t>
            </a:r>
            <a:r>
              <a:rPr lang="en-US" dirty="0" smtClean="0"/>
              <a:t>should </a:t>
            </a:r>
            <a:r>
              <a:rPr lang="en-US" dirty="0"/>
              <a:t>be stored only in plastic or glass containers</a:t>
            </a:r>
            <a:r>
              <a:rPr lang="en-US" dirty="0" smtClean="0"/>
              <a:t>.</a:t>
            </a:r>
            <a:r>
              <a:rPr lang="ru-RU" dirty="0" smtClean="0"/>
              <a:t>   </a:t>
            </a:r>
          </a:p>
          <a:p>
            <a:pPr marL="0" indent="0">
              <a:buNone/>
            </a:pPr>
            <a:r>
              <a:rPr lang="en-US" b="1" dirty="0" err="1" smtClean="0"/>
              <a:t>Glutaraldehydes</a:t>
            </a:r>
            <a:r>
              <a:rPr lang="ru-RU" dirty="0" smtClean="0"/>
              <a:t>   </a:t>
            </a:r>
            <a:r>
              <a:rPr lang="en-US" dirty="0" smtClean="0"/>
              <a:t>These </a:t>
            </a:r>
            <a:r>
              <a:rPr lang="en-US" dirty="0"/>
              <a:t>EPA-registered, high-level disinfectants (and </a:t>
            </a:r>
            <a:r>
              <a:rPr lang="en-US" dirty="0" err="1"/>
              <a:t>sterilants</a:t>
            </a:r>
            <a:r>
              <a:rPr lang="en-US" dirty="0"/>
              <a:t>) may </a:t>
            </a:r>
            <a:r>
              <a:rPr lang="en-US" dirty="0" smtClean="0"/>
              <a:t>also</a:t>
            </a:r>
            <a:r>
              <a:rPr lang="ru-RU" dirty="0" smtClean="0"/>
              <a:t>   </a:t>
            </a:r>
            <a:r>
              <a:rPr lang="en-US" dirty="0" smtClean="0"/>
              <a:t>have </a:t>
            </a:r>
            <a:r>
              <a:rPr lang="en-US" dirty="0"/>
              <a:t>a corrosive effect upon certain metals</a:t>
            </a:r>
            <a:r>
              <a:rPr lang="en-US" dirty="0" smtClean="0"/>
              <a:t>.</a:t>
            </a:r>
            <a:r>
              <a:rPr lang="ru-RU" dirty="0" smtClean="0"/>
              <a:t> </a:t>
            </a:r>
            <a:r>
              <a:rPr lang="en-US" dirty="0" smtClean="0"/>
              <a:t>Thus</a:t>
            </a:r>
            <a:r>
              <a:rPr lang="en-US" dirty="0"/>
              <a:t>, the dental hygienist </a:t>
            </a:r>
            <a:r>
              <a:rPr lang="en-US" dirty="0" smtClean="0"/>
              <a:t>must</a:t>
            </a:r>
            <a:r>
              <a:rPr lang="ru-RU" dirty="0" smtClean="0"/>
              <a:t>  </a:t>
            </a:r>
            <a:r>
              <a:rPr lang="en-US" dirty="0" smtClean="0"/>
              <a:t>exercise </a:t>
            </a:r>
            <a:r>
              <a:rPr lang="en-US" dirty="0"/>
              <a:t>caution when using them</a:t>
            </a:r>
            <a:r>
              <a:rPr lang="en-US" dirty="0" smtClean="0"/>
              <a:t>.</a:t>
            </a:r>
            <a:r>
              <a:rPr lang="ru-RU" dirty="0" smtClean="0"/>
              <a:t>   </a:t>
            </a:r>
            <a:r>
              <a:rPr lang="en-US" dirty="0" smtClean="0"/>
              <a:t>Glutaraldehyde </a:t>
            </a:r>
            <a:r>
              <a:rPr lang="en-US" dirty="0"/>
              <a:t>may also be used for processing instruments; </a:t>
            </a:r>
            <a:r>
              <a:rPr lang="en-US" dirty="0" err="1"/>
              <a:t>disinfection</a:t>
            </a:r>
            <a:r>
              <a:rPr lang="en-US" dirty="0"/>
              <a:t> time with </a:t>
            </a:r>
            <a:r>
              <a:rPr lang="en-US" dirty="0" err="1"/>
              <a:t>glutaraldehydes</a:t>
            </a:r>
            <a:r>
              <a:rPr lang="en-US" dirty="0"/>
              <a:t> takes from 10 to 90 minutes; </a:t>
            </a:r>
            <a:r>
              <a:rPr lang="en-US" dirty="0" smtClean="0"/>
              <a:t>sterilization</a:t>
            </a:r>
            <a:r>
              <a:rPr lang="ru-RU" dirty="0" smtClean="0"/>
              <a:t>  </a:t>
            </a:r>
            <a:r>
              <a:rPr lang="en-US" dirty="0" smtClean="0"/>
              <a:t>takes </a:t>
            </a:r>
            <a:r>
              <a:rPr lang="en-US" dirty="0"/>
              <a:t>6 to 10 hours, which may not be practical. (It does not have a </a:t>
            </a:r>
            <a:r>
              <a:rPr lang="en-US" dirty="0" smtClean="0"/>
              <a:t>residual</a:t>
            </a:r>
            <a:r>
              <a:rPr lang="ru-RU" dirty="0" smtClean="0"/>
              <a:t>   </a:t>
            </a:r>
            <a:r>
              <a:rPr lang="en-US" dirty="0" smtClean="0"/>
              <a:t>effect.)</a:t>
            </a:r>
            <a:endParaRPr lang="ru-RU" dirty="0" smtClean="0"/>
          </a:p>
          <a:p>
            <a:pPr marL="0" indent="0">
              <a:buNone/>
            </a:pPr>
            <a:r>
              <a:rPr lang="en-US" dirty="0" smtClean="0"/>
              <a:t> </a:t>
            </a:r>
            <a:r>
              <a:rPr lang="en-US" dirty="0" err="1" smtClean="0"/>
              <a:t>I</a:t>
            </a:r>
            <a:r>
              <a:rPr lang="en-US" b="1" dirty="0" err="1" smtClean="0"/>
              <a:t>odophors</a:t>
            </a:r>
            <a:r>
              <a:rPr lang="ru-RU" b="1" dirty="0" smtClean="0"/>
              <a:t> </a:t>
            </a:r>
            <a:r>
              <a:rPr lang="ru-RU" dirty="0" smtClean="0"/>
              <a:t>  </a:t>
            </a:r>
            <a:r>
              <a:rPr lang="en-US" dirty="0" smtClean="0"/>
              <a:t> </a:t>
            </a:r>
            <a:r>
              <a:rPr lang="en-US" dirty="0"/>
              <a:t>are intermediate-level disinfectants</a:t>
            </a:r>
            <a:r>
              <a:rPr lang="en-US" dirty="0" smtClean="0"/>
              <a:t>.</a:t>
            </a:r>
            <a:r>
              <a:rPr lang="ru-RU" dirty="0" smtClean="0"/>
              <a:t>   </a:t>
            </a:r>
            <a:r>
              <a:rPr lang="en-US" dirty="0" err="1" smtClean="0"/>
              <a:t>Iodophors</a:t>
            </a:r>
            <a:r>
              <a:rPr lang="en-US" dirty="0" smtClean="0"/>
              <a:t> </a:t>
            </a:r>
            <a:r>
              <a:rPr lang="en-US" dirty="0"/>
              <a:t>may also be used for dental instrument processing, </a:t>
            </a:r>
            <a:r>
              <a:rPr lang="en-US" dirty="0" smtClean="0"/>
              <a:t>requiring</a:t>
            </a:r>
            <a:r>
              <a:rPr lang="ru-RU" dirty="0" smtClean="0"/>
              <a:t>   </a:t>
            </a:r>
            <a:r>
              <a:rPr lang="en-US" dirty="0" smtClean="0"/>
              <a:t>from </a:t>
            </a:r>
            <a:r>
              <a:rPr lang="en-US" dirty="0"/>
              <a:t>5 to 25 minutes upon contact.</a:t>
            </a:r>
          </a:p>
          <a:p>
            <a:pPr marL="0" indent="0">
              <a:buNone/>
            </a:pPr>
            <a:r>
              <a:rPr lang="en-US" b="1" dirty="0" smtClean="0"/>
              <a:t>Sodium </a:t>
            </a:r>
            <a:r>
              <a:rPr lang="en-US" b="1" dirty="0"/>
              <a:t>hypochlorite </a:t>
            </a:r>
            <a:r>
              <a:rPr lang="en-US" dirty="0"/>
              <a:t>is another intermediate-level disinfectant and </a:t>
            </a:r>
            <a:r>
              <a:rPr lang="en-US" dirty="0" smtClean="0"/>
              <a:t>is</a:t>
            </a:r>
            <a:r>
              <a:rPr lang="ru-RU" dirty="0" smtClean="0"/>
              <a:t>   </a:t>
            </a:r>
            <a:r>
              <a:rPr lang="en-US" dirty="0" smtClean="0"/>
              <a:t>derived </a:t>
            </a:r>
            <a:r>
              <a:rPr lang="en-US" dirty="0"/>
              <a:t>from common household bleach; it is usually supplied in a </a:t>
            </a:r>
            <a:r>
              <a:rPr lang="en-US" dirty="0" smtClean="0"/>
              <a:t>concentration </a:t>
            </a:r>
            <a:r>
              <a:rPr lang="en-US" dirty="0"/>
              <a:t>of 5.25 percent</a:t>
            </a:r>
            <a:r>
              <a:rPr lang="en-US" dirty="0" smtClean="0"/>
              <a:t>.</a:t>
            </a:r>
            <a:r>
              <a:rPr lang="ru-RU" dirty="0" smtClean="0"/>
              <a:t>   </a:t>
            </a:r>
            <a:r>
              <a:rPr lang="en-US" dirty="0" smtClean="0"/>
              <a:t>For </a:t>
            </a:r>
            <a:r>
              <a:rPr lang="en-US" dirty="0"/>
              <a:t>general-purpose disinfection, one may use a 1:10 dilution, adding </a:t>
            </a:r>
            <a:r>
              <a:rPr lang="en-US" dirty="0" smtClean="0"/>
              <a:t>1</a:t>
            </a:r>
            <a:r>
              <a:rPr lang="ru-RU" dirty="0" smtClean="0"/>
              <a:t>  </a:t>
            </a:r>
            <a:r>
              <a:rPr lang="en-US" dirty="0" smtClean="0"/>
              <a:t>⁄4</a:t>
            </a:r>
            <a:r>
              <a:rPr lang="ru-RU" dirty="0" smtClean="0"/>
              <a:t>   </a:t>
            </a:r>
            <a:r>
              <a:rPr lang="en-US" dirty="0" smtClean="0"/>
              <a:t>cup </a:t>
            </a:r>
            <a:r>
              <a:rPr lang="en-US" dirty="0"/>
              <a:t>of bleach to 1 gallon of water. </a:t>
            </a:r>
          </a:p>
          <a:p>
            <a:pPr marL="0" indent="0">
              <a:buNone/>
            </a:pPr>
            <a:r>
              <a:rPr lang="en-US" b="1" dirty="0" err="1" smtClean="0"/>
              <a:t>Phenolics</a:t>
            </a:r>
            <a:r>
              <a:rPr lang="en-US" dirty="0" smtClean="0"/>
              <a:t> </a:t>
            </a:r>
            <a:r>
              <a:rPr lang="en-US" dirty="0"/>
              <a:t>are also used for intermediate-level chemical disinfection. </a:t>
            </a:r>
            <a:r>
              <a:rPr lang="en-US" dirty="0" smtClean="0"/>
              <a:t>An</a:t>
            </a:r>
            <a:r>
              <a:rPr lang="ru-RU" dirty="0" smtClean="0"/>
              <a:t>  </a:t>
            </a:r>
            <a:r>
              <a:rPr lang="en-US" dirty="0" smtClean="0"/>
              <a:t>advantage </a:t>
            </a:r>
            <a:r>
              <a:rPr lang="en-US" dirty="0"/>
              <a:t>to </a:t>
            </a:r>
            <a:r>
              <a:rPr lang="en-US" dirty="0" err="1"/>
              <a:t>phenolics</a:t>
            </a:r>
            <a:r>
              <a:rPr lang="en-US" dirty="0"/>
              <a:t> is that the surface contact time is generally only </a:t>
            </a:r>
            <a:r>
              <a:rPr lang="en-US" dirty="0" smtClean="0"/>
              <a:t>10</a:t>
            </a:r>
            <a:r>
              <a:rPr lang="ru-RU" dirty="0" smtClean="0"/>
              <a:t>  </a:t>
            </a:r>
            <a:r>
              <a:rPr lang="en-US" dirty="0" smtClean="0"/>
              <a:t>minutes.</a:t>
            </a:r>
            <a:r>
              <a:rPr lang="ru-RU" dirty="0" smtClean="0"/>
              <a:t> </a:t>
            </a:r>
            <a:r>
              <a:rPr lang="en-US" dirty="0" smtClean="0"/>
              <a:t>Disadvantages </a:t>
            </a:r>
            <a:r>
              <a:rPr lang="en-US" dirty="0"/>
              <a:t>of </a:t>
            </a:r>
            <a:r>
              <a:rPr lang="en-US" dirty="0" err="1"/>
              <a:t>phenolics</a:t>
            </a:r>
            <a:r>
              <a:rPr lang="en-US" dirty="0"/>
              <a:t> are that they are irritating to the eyes </a:t>
            </a:r>
            <a:r>
              <a:rPr lang="en-US" dirty="0" smtClean="0"/>
              <a:t>and</a:t>
            </a:r>
            <a:r>
              <a:rPr lang="ru-RU" dirty="0" smtClean="0"/>
              <a:t> </a:t>
            </a:r>
            <a:r>
              <a:rPr lang="en-US" dirty="0" smtClean="0"/>
              <a:t>skin</a:t>
            </a:r>
            <a:r>
              <a:rPr lang="en-US" dirty="0"/>
              <a:t>; they are also destructive to plastic surfaces.</a:t>
            </a:r>
          </a:p>
          <a:p>
            <a:pPr marL="0" indent="0">
              <a:buNone/>
            </a:pPr>
            <a:endParaRPr lang="ru-RU" dirty="0"/>
          </a:p>
        </p:txBody>
      </p:sp>
    </p:spTree>
    <p:extLst>
      <p:ext uri="{BB962C8B-B14F-4D97-AF65-F5344CB8AC3E}">
        <p14:creationId xmlns:p14="http://schemas.microsoft.com/office/powerpoint/2010/main" val="334918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17268" y="134253"/>
            <a:ext cx="10774732" cy="584204"/>
          </a:xfrm>
        </p:spPr>
        <p:txBody>
          <a:bodyPr>
            <a:normAutofit fontScale="90000"/>
          </a:bodyPr>
          <a:lstStyle/>
          <a:p>
            <a:r>
              <a:rPr lang="en-US" dirty="0"/>
              <a:t>TEN BASIC PRINCIPLES OF INFECTION CONTROL</a:t>
            </a:r>
            <a:endParaRPr lang="ru-RU" dirty="0"/>
          </a:p>
        </p:txBody>
      </p:sp>
      <p:sp>
        <p:nvSpPr>
          <p:cNvPr id="3" name="Объект 2"/>
          <p:cNvSpPr>
            <a:spLocks noGrp="1"/>
          </p:cNvSpPr>
          <p:nvPr>
            <p:ph idx="1"/>
          </p:nvPr>
        </p:nvSpPr>
        <p:spPr>
          <a:xfrm>
            <a:off x="0" y="718457"/>
            <a:ext cx="11936185" cy="5355771"/>
          </a:xfrm>
        </p:spPr>
        <p:txBody>
          <a:bodyPr>
            <a:noAutofit/>
          </a:bodyPr>
          <a:lstStyle/>
          <a:p>
            <a:r>
              <a:rPr lang="ru-RU" sz="2000" b="1" dirty="0" smtClean="0"/>
              <a:t>3.</a:t>
            </a:r>
            <a:r>
              <a:rPr lang="en-US" sz="2000" b="1" dirty="0" smtClean="0"/>
              <a:t>Training </a:t>
            </a:r>
            <a:r>
              <a:rPr lang="en-US" sz="2000" b="1" dirty="0"/>
              <a:t>of Employees </a:t>
            </a:r>
            <a:r>
              <a:rPr lang="en-US" sz="2000" dirty="0"/>
              <a:t>All dental healthcare workers involved in the direct provision of patient care must undergo routine training in infection control, safety issues, and hazard communication. Training must encompass OSHA’s pertinent regulations, including the </a:t>
            </a:r>
            <a:r>
              <a:rPr lang="en-US" sz="2000" dirty="0" err="1"/>
              <a:t>Bloodborne</a:t>
            </a:r>
            <a:r>
              <a:rPr lang="en-US" sz="2000" dirty="0"/>
              <a:t> Pathogens Standard. All new hires must receive training within 10 days of initial employment and annually thereafter. </a:t>
            </a:r>
            <a:endParaRPr lang="ru-RU" sz="2000" dirty="0" smtClean="0"/>
          </a:p>
          <a:p>
            <a:r>
              <a:rPr lang="ru-RU" sz="2000" b="1" dirty="0" smtClean="0"/>
              <a:t>4.</a:t>
            </a:r>
            <a:r>
              <a:rPr lang="en-US" sz="2000" b="1" dirty="0" smtClean="0"/>
              <a:t>Aseptic </a:t>
            </a:r>
            <a:r>
              <a:rPr lang="en-US" sz="2000" b="1" dirty="0"/>
              <a:t>Technique </a:t>
            </a:r>
            <a:r>
              <a:rPr lang="en-US" sz="2000" dirty="0"/>
              <a:t>Aseptic technique employs all forms of washing, sanitizing, disinfecting, and sterilizing of items that come into contact with patients to reduce the likelihood of infection with a contaminant or disease. Aseptic techniques also include handling of contaminated sharps and proper waste disposal, as well as placing protective </a:t>
            </a:r>
            <a:r>
              <a:rPr lang="en-US" sz="2000" dirty="0" smtClean="0"/>
              <a:t>barriers</a:t>
            </a:r>
            <a:r>
              <a:rPr lang="ru-RU" sz="2000" dirty="0" smtClean="0"/>
              <a:t>.</a:t>
            </a:r>
          </a:p>
          <a:p>
            <a:r>
              <a:rPr lang="ru-RU" sz="2000" b="1" dirty="0" smtClean="0"/>
              <a:t>5.</a:t>
            </a:r>
            <a:r>
              <a:rPr lang="en-US" sz="2000" b="1" dirty="0" smtClean="0"/>
              <a:t>Personal </a:t>
            </a:r>
            <a:r>
              <a:rPr lang="en-US" sz="2000" b="1" dirty="0"/>
              <a:t>Protection</a:t>
            </a:r>
            <a:r>
              <a:rPr lang="en-US" sz="2000" dirty="0" smtClean="0"/>
              <a:t>: Hepatitis B Vaccine, Barriers, and Personal Protective Equipment (PPE)</a:t>
            </a:r>
            <a:r>
              <a:rPr lang="ru-RU" sz="2000" dirty="0" smtClean="0"/>
              <a:t> </a:t>
            </a:r>
            <a:r>
              <a:rPr lang="en-US" sz="2000" dirty="0" smtClean="0"/>
              <a:t>The dental hygienist, along with all other clinical personnel, must employ</a:t>
            </a:r>
            <a:r>
              <a:rPr lang="ru-RU" sz="2000" dirty="0" smtClean="0"/>
              <a:t> </a:t>
            </a:r>
            <a:r>
              <a:rPr lang="en-US" sz="2000" dirty="0" smtClean="0"/>
              <a:t>sound principles of personal protection when working at chairside. </a:t>
            </a:r>
            <a:r>
              <a:rPr lang="en-US" sz="2000" dirty="0" err="1" smtClean="0"/>
              <a:t>tal</a:t>
            </a:r>
            <a:r>
              <a:rPr lang="en-US" sz="2000" dirty="0" smtClean="0"/>
              <a:t> healthcare workers who have either direct or indirect contact with</a:t>
            </a:r>
            <a:r>
              <a:rPr lang="ru-RU" sz="2000" dirty="0" smtClean="0"/>
              <a:t> </a:t>
            </a:r>
            <a:r>
              <a:rPr lang="en-US" sz="2000" dirty="0" smtClean="0"/>
              <a:t>patients’ blood and/or saliva must be immunized against hepatitis B or show</a:t>
            </a:r>
            <a:r>
              <a:rPr lang="ru-RU" sz="2000" dirty="0" smtClean="0"/>
              <a:t> </a:t>
            </a:r>
            <a:r>
              <a:rPr lang="en-US" sz="2000" dirty="0" smtClean="0"/>
              <a:t>serological evidence of immunity (anti-HBs) to hepatitis B virus infection.</a:t>
            </a:r>
            <a:r>
              <a:rPr lang="ru-RU" sz="2000" dirty="0" smtClean="0"/>
              <a:t> </a:t>
            </a:r>
            <a:r>
              <a:rPr lang="en-US" sz="2000" dirty="0"/>
              <a:t>Barriers and protective clothing, the latter called personal </a:t>
            </a:r>
            <a:r>
              <a:rPr lang="en-US" sz="2000" dirty="0" smtClean="0"/>
              <a:t>protective</a:t>
            </a:r>
            <a:r>
              <a:rPr lang="ru-RU" sz="2000" dirty="0" smtClean="0"/>
              <a:t> </a:t>
            </a:r>
            <a:r>
              <a:rPr lang="en-US" sz="2000" dirty="0" smtClean="0"/>
              <a:t>equipment </a:t>
            </a:r>
            <a:r>
              <a:rPr lang="en-US" sz="2000" dirty="0"/>
              <a:t>(PPE), are also essential to disease prevention and risk reduction. Placing of protective barriers  on items that cannot practically be sterilized and wearing of PPE provide a barrier of protection for </a:t>
            </a:r>
            <a:r>
              <a:rPr lang="en-US" sz="2000" dirty="0" smtClean="0"/>
              <a:t>the</a:t>
            </a:r>
            <a:r>
              <a:rPr lang="ru-RU" sz="2000" dirty="0" smtClean="0"/>
              <a:t> </a:t>
            </a:r>
            <a:r>
              <a:rPr lang="en-US" sz="2000" dirty="0" smtClean="0"/>
              <a:t>dental </a:t>
            </a:r>
            <a:r>
              <a:rPr lang="en-US" sz="2000" dirty="0"/>
              <a:t>hygienist from contacting infectious agents through the skin, eyes</a:t>
            </a:r>
            <a:r>
              <a:rPr lang="en-US" sz="2000" dirty="0" smtClean="0"/>
              <a:t>,</a:t>
            </a:r>
            <a:r>
              <a:rPr lang="ru-RU" sz="2000" dirty="0" smtClean="0"/>
              <a:t> </a:t>
            </a:r>
            <a:r>
              <a:rPr lang="en-US" sz="2000" dirty="0" smtClean="0"/>
              <a:t>nose</a:t>
            </a:r>
            <a:r>
              <a:rPr lang="en-US" sz="2000" dirty="0"/>
              <a:t>, or mouth</a:t>
            </a:r>
            <a:endParaRPr lang="ru-RU" sz="2000" dirty="0"/>
          </a:p>
        </p:txBody>
      </p:sp>
    </p:spTree>
    <p:extLst>
      <p:ext uri="{BB962C8B-B14F-4D97-AF65-F5344CB8AC3E}">
        <p14:creationId xmlns:p14="http://schemas.microsoft.com/office/powerpoint/2010/main" val="434382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287" y="199567"/>
            <a:ext cx="9430883" cy="878119"/>
          </a:xfrm>
        </p:spPr>
        <p:txBody>
          <a:bodyPr>
            <a:normAutofit fontScale="90000"/>
          </a:bodyPr>
          <a:lstStyle/>
          <a:p>
            <a:r>
              <a:rPr lang="en-US" dirty="0"/>
              <a:t>TEN BASIC PRINCIPLES OF INFECTION CONTROL</a:t>
            </a:r>
            <a:endParaRPr lang="ru-RU" dirty="0"/>
          </a:p>
        </p:txBody>
      </p:sp>
      <p:sp>
        <p:nvSpPr>
          <p:cNvPr id="3" name="Объект 2"/>
          <p:cNvSpPr>
            <a:spLocks noGrp="1"/>
          </p:cNvSpPr>
          <p:nvPr>
            <p:ph idx="1"/>
          </p:nvPr>
        </p:nvSpPr>
        <p:spPr>
          <a:xfrm>
            <a:off x="163287" y="1257300"/>
            <a:ext cx="12028714" cy="4653923"/>
          </a:xfrm>
        </p:spPr>
        <p:txBody>
          <a:bodyPr>
            <a:noAutofit/>
          </a:bodyPr>
          <a:lstStyle/>
          <a:p>
            <a:r>
              <a:rPr lang="ru-RU" sz="2400" b="1" dirty="0" smtClean="0"/>
              <a:t>6.</a:t>
            </a:r>
            <a:r>
              <a:rPr lang="en-US" sz="2400" b="1" dirty="0" smtClean="0"/>
              <a:t>Instrument </a:t>
            </a:r>
            <a:r>
              <a:rPr lang="en-US" sz="2400" b="1" dirty="0"/>
              <a:t>and </a:t>
            </a:r>
            <a:r>
              <a:rPr lang="en-US" sz="2400" b="1" dirty="0" err="1"/>
              <a:t>Handpiece</a:t>
            </a:r>
            <a:r>
              <a:rPr lang="en-US" sz="2400" b="1" dirty="0"/>
              <a:t> </a:t>
            </a:r>
            <a:r>
              <a:rPr lang="en-US" sz="2400" b="1" dirty="0" smtClean="0"/>
              <a:t>Sterilization</a:t>
            </a:r>
            <a:r>
              <a:rPr lang="ru-RU" sz="2400" dirty="0" smtClean="0"/>
              <a:t>. </a:t>
            </a:r>
            <a:r>
              <a:rPr lang="en-US" sz="2400" dirty="0" smtClean="0"/>
              <a:t>Instrument </a:t>
            </a:r>
            <a:r>
              <a:rPr lang="en-US" sz="2400" dirty="0"/>
              <a:t>sterilization is one of the oldest and best understood </a:t>
            </a:r>
            <a:r>
              <a:rPr lang="en-US" sz="2400" dirty="0" smtClean="0"/>
              <a:t>principles</a:t>
            </a:r>
            <a:r>
              <a:rPr lang="ru-RU" sz="2400" dirty="0" smtClean="0"/>
              <a:t> </a:t>
            </a:r>
            <a:r>
              <a:rPr lang="en-US" sz="2400" dirty="0" smtClean="0"/>
              <a:t>of </a:t>
            </a:r>
            <a:r>
              <a:rPr lang="en-US" sz="2400" dirty="0"/>
              <a:t>infection control practiced in dentistry. All instruments and items </a:t>
            </a:r>
            <a:r>
              <a:rPr lang="en-US" sz="2400" dirty="0" smtClean="0"/>
              <a:t>that</a:t>
            </a:r>
            <a:r>
              <a:rPr lang="ru-RU" sz="2400" dirty="0" smtClean="0"/>
              <a:t> </a:t>
            </a:r>
            <a:r>
              <a:rPr lang="en-US" sz="2400" dirty="0" smtClean="0"/>
              <a:t>come </a:t>
            </a:r>
            <a:r>
              <a:rPr lang="en-US" sz="2400" dirty="0"/>
              <a:t>into contact with the patient’s oral tissues and that can withstand </a:t>
            </a:r>
            <a:r>
              <a:rPr lang="en-US" sz="2400" dirty="0" smtClean="0"/>
              <a:t>heat</a:t>
            </a:r>
            <a:r>
              <a:rPr lang="ru-RU" sz="2400" dirty="0" smtClean="0"/>
              <a:t> </a:t>
            </a:r>
            <a:r>
              <a:rPr lang="en-US" sz="2400" dirty="0" smtClean="0"/>
              <a:t>and/or </a:t>
            </a:r>
            <a:r>
              <a:rPr lang="en-US" sz="2400" dirty="0"/>
              <a:t>chemical sterilization must be </a:t>
            </a:r>
            <a:r>
              <a:rPr lang="en-US" sz="2400" dirty="0" smtClean="0"/>
              <a:t>sterilized</a:t>
            </a:r>
            <a:r>
              <a:rPr lang="ru-RU" sz="2400" dirty="0" smtClean="0"/>
              <a:t> </a:t>
            </a:r>
            <a:r>
              <a:rPr lang="en-US" sz="2400" dirty="0"/>
              <a:t>cannot practically be sterilized, they must be disinfected according to </a:t>
            </a:r>
            <a:r>
              <a:rPr lang="en-US" sz="2400" dirty="0" smtClean="0"/>
              <a:t>infection </a:t>
            </a:r>
            <a:r>
              <a:rPr lang="en-US" sz="2400" dirty="0"/>
              <a:t>control </a:t>
            </a:r>
            <a:r>
              <a:rPr lang="en-US" sz="2400" dirty="0" smtClean="0"/>
              <a:t>protocols</a:t>
            </a:r>
            <a:r>
              <a:rPr lang="ru-RU" sz="2400" dirty="0" smtClean="0"/>
              <a:t>.</a:t>
            </a:r>
          </a:p>
          <a:p>
            <a:r>
              <a:rPr lang="ru-RU" sz="2400" b="1" dirty="0" smtClean="0"/>
              <a:t>7.</a:t>
            </a:r>
            <a:r>
              <a:rPr lang="en-US" sz="2400" b="1" dirty="0" smtClean="0"/>
              <a:t>Disinfection </a:t>
            </a:r>
            <a:r>
              <a:rPr lang="en-US" sz="2400" b="1" dirty="0"/>
              <a:t>Procedures </a:t>
            </a:r>
            <a:r>
              <a:rPr lang="en-US" sz="2400" dirty="0"/>
              <a:t>All </a:t>
            </a:r>
            <a:r>
              <a:rPr lang="en-US" sz="2400" dirty="0" err="1"/>
              <a:t>semicritical</a:t>
            </a:r>
            <a:r>
              <a:rPr lang="en-US" sz="2400" dirty="0"/>
              <a:t> and noncritical items that cannot be practically sterilized must be disinfected. This includes items that cannot withstand the heat or chemical rigors of sterilization or that are too large to fit inside a sterilizer chamber. </a:t>
            </a:r>
            <a:endParaRPr lang="ru-RU" sz="2400" dirty="0" smtClean="0"/>
          </a:p>
          <a:p>
            <a:r>
              <a:rPr lang="ru-RU" sz="2400" b="1" dirty="0" smtClean="0"/>
              <a:t>8.</a:t>
            </a:r>
            <a:r>
              <a:rPr lang="en-US" sz="2400" b="1" dirty="0" smtClean="0"/>
              <a:t>Equipment </a:t>
            </a:r>
            <a:r>
              <a:rPr lang="en-US" sz="2400" b="1" dirty="0"/>
              <a:t>Asepsis </a:t>
            </a:r>
            <a:r>
              <a:rPr lang="en-US" sz="2400" dirty="0"/>
              <a:t>Larger items of dental equipment, such as the x-ray </a:t>
            </a:r>
            <a:r>
              <a:rPr lang="en-US" sz="2400" dirty="0" err="1"/>
              <a:t>tubehead</a:t>
            </a:r>
            <a:r>
              <a:rPr lang="en-US" sz="2400" dirty="0"/>
              <a:t>, dental chair, units, and countertops, must be cleaned and disinfected. In many cases, these items can also be covered with protective barriers, following </a:t>
            </a:r>
            <a:r>
              <a:rPr lang="en-US" sz="2400" dirty="0" smtClean="0"/>
              <a:t>disinfection procedures</a:t>
            </a:r>
            <a:r>
              <a:rPr lang="ru-RU" sz="2400" dirty="0" smtClean="0"/>
              <a:t>.</a:t>
            </a:r>
          </a:p>
        </p:txBody>
      </p:sp>
    </p:spTree>
    <p:extLst>
      <p:ext uri="{BB962C8B-B14F-4D97-AF65-F5344CB8AC3E}">
        <p14:creationId xmlns:p14="http://schemas.microsoft.com/office/powerpoint/2010/main" val="143562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9471" y="228600"/>
            <a:ext cx="10835141" cy="751114"/>
          </a:xfrm>
        </p:spPr>
        <p:txBody>
          <a:bodyPr/>
          <a:lstStyle/>
          <a:p>
            <a:r>
              <a:rPr lang="en-US" dirty="0"/>
              <a:t>TEN BASIC PRINCIPLES OF INFECTION CONTROL</a:t>
            </a:r>
            <a:endParaRPr lang="ru-RU" dirty="0"/>
          </a:p>
        </p:txBody>
      </p:sp>
      <p:sp>
        <p:nvSpPr>
          <p:cNvPr id="3" name="Объект 2"/>
          <p:cNvSpPr>
            <a:spLocks noGrp="1"/>
          </p:cNvSpPr>
          <p:nvPr>
            <p:ph idx="1"/>
          </p:nvPr>
        </p:nvSpPr>
        <p:spPr>
          <a:xfrm>
            <a:off x="-1" y="1289957"/>
            <a:ext cx="12034157" cy="5274129"/>
          </a:xfrm>
        </p:spPr>
        <p:txBody>
          <a:bodyPr>
            <a:normAutofit/>
          </a:bodyPr>
          <a:lstStyle/>
          <a:p>
            <a:r>
              <a:rPr lang="ru-RU" sz="2400" b="1" dirty="0" smtClean="0"/>
              <a:t>9.</a:t>
            </a:r>
            <a:r>
              <a:rPr lang="en-US" sz="2400" b="1" dirty="0" smtClean="0"/>
              <a:t>Dental </a:t>
            </a:r>
            <a:r>
              <a:rPr lang="en-US" sz="2400" b="1" dirty="0"/>
              <a:t>Laboratory Asepsis </a:t>
            </a:r>
            <a:r>
              <a:rPr lang="en-US" sz="2400" dirty="0"/>
              <a:t>In the past, the dental laboratory was often an overlooked area of the dental office with regard to infection control </a:t>
            </a:r>
            <a:r>
              <a:rPr lang="en-US" sz="2400" dirty="0" err="1"/>
              <a:t>principles.Today</a:t>
            </a:r>
            <a:r>
              <a:rPr lang="en-US" sz="2400" dirty="0"/>
              <a:t>, barriers are placed; lab pumice must be discarded after use; and lab cases, both incoming and</a:t>
            </a:r>
            <a:r>
              <a:rPr lang="ru-RU" sz="2400" dirty="0"/>
              <a:t> </a:t>
            </a:r>
            <a:r>
              <a:rPr lang="en-US" sz="2400" dirty="0"/>
              <a:t>outgoing, must be disinfected prior to and after insertion into the patients’ mouth</a:t>
            </a:r>
            <a:endParaRPr lang="ru-RU" sz="2400" b="1" dirty="0"/>
          </a:p>
          <a:p>
            <a:r>
              <a:rPr lang="ru-RU" sz="2400" b="1" dirty="0" smtClean="0"/>
              <a:t>10.</a:t>
            </a:r>
            <a:r>
              <a:rPr lang="en-US" sz="2400" b="1" dirty="0" smtClean="0"/>
              <a:t>Waste </a:t>
            </a:r>
            <a:r>
              <a:rPr lang="en-US" sz="2400" b="1" dirty="0"/>
              <a:t>Management </a:t>
            </a:r>
            <a:r>
              <a:rPr lang="en-US" sz="2400" dirty="0"/>
              <a:t>The full cycle of infection control would not be complete without following waste management guidelines. Appropriate PPE must be worn when </a:t>
            </a:r>
            <a:r>
              <a:rPr lang="en-US" sz="2400" dirty="0" smtClean="0"/>
              <a:t>handling </a:t>
            </a:r>
            <a:r>
              <a:rPr lang="en-US" sz="2400" dirty="0"/>
              <a:t>hazardous and nonhazardous waste products and contaminated reusable outer clinical attire to be laundered. Hazardous waste must be properly labeled with a red or orange </a:t>
            </a:r>
            <a:r>
              <a:rPr lang="en-US" sz="2400" dirty="0" smtClean="0"/>
              <a:t>biohazard </a:t>
            </a:r>
            <a:r>
              <a:rPr lang="en-US" sz="2400" dirty="0"/>
              <a:t>label or sticker and must be kept covered at all times. Disposal of all sharp items (e.g., contaminated needles) must also be handled following OSHA guidelines.</a:t>
            </a:r>
            <a:endParaRPr lang="ru-RU" sz="2400" dirty="0"/>
          </a:p>
        </p:txBody>
      </p:sp>
    </p:spTree>
    <p:extLst>
      <p:ext uri="{BB962C8B-B14F-4D97-AF65-F5344CB8AC3E}">
        <p14:creationId xmlns:p14="http://schemas.microsoft.com/office/powerpoint/2010/main" val="4151621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descr="https://i.redd.it/o5x8gjb2cvj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55396"/>
            <a:ext cx="9334500" cy="660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22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6571" y="0"/>
            <a:ext cx="11178041" cy="1280890"/>
          </a:xfrm>
        </p:spPr>
        <p:txBody>
          <a:bodyPr>
            <a:normAutofit/>
          </a:bodyPr>
          <a:lstStyle/>
          <a:p>
            <a:r>
              <a:rPr lang="en-US" b="1" dirty="0"/>
              <a:t>UNIVERSAL PRECAUTIONS: GLOVES, MASKS, EYEWEAR, AND OUTER PROTECTIVE CLOTHING </a:t>
            </a:r>
            <a:endParaRPr lang="ru-RU" b="1" dirty="0"/>
          </a:p>
        </p:txBody>
      </p:sp>
      <p:sp>
        <p:nvSpPr>
          <p:cNvPr id="3" name="Объект 2"/>
          <p:cNvSpPr>
            <a:spLocks noGrp="1"/>
          </p:cNvSpPr>
          <p:nvPr>
            <p:ph idx="1"/>
          </p:nvPr>
        </p:nvSpPr>
        <p:spPr>
          <a:xfrm>
            <a:off x="195943" y="1404257"/>
            <a:ext cx="11723914" cy="5143500"/>
          </a:xfrm>
        </p:spPr>
        <p:txBody>
          <a:bodyPr/>
          <a:lstStyle/>
          <a:p>
            <a:r>
              <a:rPr lang="en-US" b="1" dirty="0" smtClean="0"/>
              <a:t>To </a:t>
            </a:r>
            <a:r>
              <a:rPr lang="en-US" b="1" dirty="0"/>
              <a:t>be protected and to be in compliance with OSHA mandates and CDC guidelines, all members of the dental team who, as a routine part of their job, do or may encounter exposure to body fluids such as blood or saliva (Category I and Category II workers) must employ universal </a:t>
            </a:r>
            <a:r>
              <a:rPr lang="en-US" b="1" dirty="0" smtClean="0"/>
              <a:t>precautions</a:t>
            </a:r>
            <a:r>
              <a:rPr lang="en-US" b="1" dirty="0"/>
              <a:t>. This OSHA standard requires dental staff to treat all patients as potentially infected with a communicable disease and to wear personal protective equipment (PPE) when treating </a:t>
            </a:r>
            <a:r>
              <a:rPr lang="en-US" b="1" dirty="0" smtClean="0"/>
              <a:t>patients. </a:t>
            </a:r>
            <a:endParaRPr lang="ru-RU" b="1" dirty="0" smtClean="0"/>
          </a:p>
          <a:p>
            <a:r>
              <a:rPr lang="en-US" b="1" dirty="0" smtClean="0"/>
              <a:t>Minimal </a:t>
            </a:r>
            <a:r>
              <a:rPr lang="en-US" b="1" dirty="0"/>
              <a:t>PPE includes gloves, a face mask, eyewear, and protective outer garments.</a:t>
            </a:r>
            <a:endParaRPr lang="ru-RU" b="1" dirty="0"/>
          </a:p>
        </p:txBody>
      </p:sp>
      <p:pic>
        <p:nvPicPr>
          <p:cNvPr id="10242" name="Picture 2" descr="https://medicrashodka.ru/image/cache/data/Perchatki1/Nitrilovie%20perchatki/Disposable%202-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9103" y="3209467"/>
            <a:ext cx="3461657" cy="346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998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287" y="130630"/>
            <a:ext cx="11341326" cy="702128"/>
          </a:xfrm>
        </p:spPr>
        <p:txBody>
          <a:bodyPr>
            <a:normAutofit fontScale="90000"/>
          </a:bodyPr>
          <a:lstStyle/>
          <a:p>
            <a:r>
              <a:rPr lang="en-US" b="1" dirty="0"/>
              <a:t>TYPES OF GLOVES USED IN DENTISTRY</a:t>
            </a:r>
            <a:br>
              <a:rPr lang="en-US" b="1" dirty="0"/>
            </a:br>
            <a:endParaRPr lang="ru-RU" b="1" dirty="0"/>
          </a:p>
        </p:txBody>
      </p:sp>
      <p:sp>
        <p:nvSpPr>
          <p:cNvPr id="3" name="Объект 2"/>
          <p:cNvSpPr>
            <a:spLocks noGrp="1"/>
          </p:cNvSpPr>
          <p:nvPr>
            <p:ph idx="1"/>
          </p:nvPr>
        </p:nvSpPr>
        <p:spPr>
          <a:xfrm>
            <a:off x="163287" y="1110343"/>
            <a:ext cx="12028713" cy="5551714"/>
          </a:xfrm>
        </p:spPr>
        <p:txBody>
          <a:bodyPr>
            <a:normAutofit fontScale="85000" lnSpcReduction="20000"/>
          </a:bodyPr>
          <a:lstStyle/>
          <a:p>
            <a:r>
              <a:rPr lang="en-US" dirty="0" smtClean="0"/>
              <a:t>The </a:t>
            </a:r>
            <a:r>
              <a:rPr lang="en-US" dirty="0"/>
              <a:t>dental hygienist must complete proper handwashing technique </a:t>
            </a:r>
            <a:r>
              <a:rPr lang="en-US" dirty="0" smtClean="0"/>
              <a:t>before</a:t>
            </a:r>
            <a:r>
              <a:rPr lang="ru-RU" dirty="0" smtClean="0"/>
              <a:t> </a:t>
            </a:r>
            <a:r>
              <a:rPr lang="en-US" dirty="0" smtClean="0"/>
              <a:t>putting </a:t>
            </a:r>
            <a:r>
              <a:rPr lang="en-US" dirty="0"/>
              <a:t>on (donning) and removing (doffing) gloves. </a:t>
            </a:r>
          </a:p>
          <a:p>
            <a:r>
              <a:rPr lang="en-US" dirty="0"/>
              <a:t>Gloves are the single most important factor in controlling the </a:t>
            </a:r>
            <a:r>
              <a:rPr lang="en-US" dirty="0" smtClean="0"/>
              <a:t>spread</a:t>
            </a:r>
            <a:r>
              <a:rPr lang="ru-RU" dirty="0" smtClean="0"/>
              <a:t> </a:t>
            </a:r>
            <a:r>
              <a:rPr lang="en-US" dirty="0" smtClean="0"/>
              <a:t>of </a:t>
            </a:r>
            <a:r>
              <a:rPr lang="en-US" dirty="0"/>
              <a:t>infectious disease between the dental healthcare worker and the </a:t>
            </a:r>
            <a:r>
              <a:rPr lang="en-US" dirty="0" smtClean="0"/>
              <a:t>patient.</a:t>
            </a:r>
            <a:endParaRPr lang="ru-RU" dirty="0" smtClean="0"/>
          </a:p>
          <a:p>
            <a:r>
              <a:rPr lang="en-US" dirty="0" smtClean="0"/>
              <a:t> </a:t>
            </a:r>
            <a:r>
              <a:rPr lang="en-US" dirty="0"/>
              <a:t>Gloves must be worn during all dental patient care procedures </a:t>
            </a:r>
            <a:r>
              <a:rPr lang="en-US" dirty="0" smtClean="0"/>
              <a:t>involving </a:t>
            </a:r>
            <a:r>
              <a:rPr lang="en-US" dirty="0"/>
              <a:t>direct hand contact with saliva, blood, or other body fluids; gloving </a:t>
            </a:r>
            <a:r>
              <a:rPr lang="en-US" dirty="0" smtClean="0"/>
              <a:t>is</a:t>
            </a:r>
            <a:r>
              <a:rPr lang="ru-RU" dirty="0" smtClean="0"/>
              <a:t> </a:t>
            </a:r>
            <a:r>
              <a:rPr lang="en-US" dirty="0" smtClean="0"/>
              <a:t>also </a:t>
            </a:r>
            <a:r>
              <a:rPr lang="en-US" dirty="0"/>
              <a:t>required when handling items contaminated with body fluids </a:t>
            </a:r>
            <a:r>
              <a:rPr lang="en-US" dirty="0" smtClean="0"/>
              <a:t>or</a:t>
            </a:r>
            <a:r>
              <a:rPr lang="ru-RU" dirty="0" smtClean="0"/>
              <a:t> </a:t>
            </a:r>
            <a:r>
              <a:rPr lang="en-US" dirty="0" smtClean="0"/>
              <a:t>OPIM</a:t>
            </a:r>
            <a:r>
              <a:rPr lang="en-US" dirty="0"/>
              <a:t>.</a:t>
            </a:r>
          </a:p>
          <a:p>
            <a:r>
              <a:rPr lang="en-US" dirty="0"/>
              <a:t>Hygienists should be familiar with the different types of gloves </a:t>
            </a:r>
            <a:r>
              <a:rPr lang="en-US" dirty="0" smtClean="0"/>
              <a:t>available</a:t>
            </a:r>
            <a:r>
              <a:rPr lang="ru-RU" dirty="0" smtClean="0"/>
              <a:t> </a:t>
            </a:r>
            <a:r>
              <a:rPr lang="en-US" dirty="0" smtClean="0"/>
              <a:t>to </a:t>
            </a:r>
            <a:r>
              <a:rPr lang="en-US" dirty="0"/>
              <a:t>the dental profession, their uses, their advantages, and their </a:t>
            </a:r>
            <a:r>
              <a:rPr lang="en-US" dirty="0" smtClean="0"/>
              <a:t>disadvantages</a:t>
            </a:r>
            <a:r>
              <a:rPr lang="en-US" dirty="0"/>
              <a:t>. Gloves are available in a variety of sizes, from extra </a:t>
            </a:r>
            <a:r>
              <a:rPr lang="en-US" dirty="0" smtClean="0"/>
              <a:t>small </a:t>
            </a:r>
            <a:r>
              <a:rPr lang="en-US" dirty="0"/>
              <a:t>to </a:t>
            </a:r>
            <a:r>
              <a:rPr lang="en-US" dirty="0" smtClean="0"/>
              <a:t>extra</a:t>
            </a:r>
            <a:r>
              <a:rPr lang="ru-RU" dirty="0" smtClean="0"/>
              <a:t> </a:t>
            </a:r>
            <a:r>
              <a:rPr lang="en-US" dirty="0" smtClean="0"/>
              <a:t>large</a:t>
            </a:r>
            <a:r>
              <a:rPr lang="en-US" dirty="0"/>
              <a:t>, and must be made available to employees in sizes that reasonably </a:t>
            </a:r>
            <a:r>
              <a:rPr lang="en-US" dirty="0" smtClean="0"/>
              <a:t>fit</a:t>
            </a:r>
            <a:r>
              <a:rPr lang="ru-RU" dirty="0" smtClean="0"/>
              <a:t> </a:t>
            </a:r>
            <a:r>
              <a:rPr lang="en-US" dirty="0" smtClean="0"/>
              <a:t>their </a:t>
            </a:r>
            <a:r>
              <a:rPr lang="en-US" dirty="0"/>
              <a:t>hands</a:t>
            </a:r>
            <a:r>
              <a:rPr lang="en-US" dirty="0" smtClean="0"/>
              <a:t>.</a:t>
            </a:r>
            <a:endParaRPr lang="ru-RU" dirty="0" smtClean="0"/>
          </a:p>
          <a:p>
            <a:r>
              <a:rPr lang="en-US" b="1" dirty="0"/>
              <a:t>Disposable (Nonsterile) Examination </a:t>
            </a:r>
            <a:r>
              <a:rPr lang="en-US" b="1" dirty="0" smtClean="0"/>
              <a:t>Gloves</a:t>
            </a:r>
            <a:r>
              <a:rPr lang="ru-RU" b="1" dirty="0" smtClean="0"/>
              <a:t> </a:t>
            </a:r>
            <a:r>
              <a:rPr lang="en-US" b="1" dirty="0" smtClean="0"/>
              <a:t> </a:t>
            </a:r>
            <a:r>
              <a:rPr lang="en-US" dirty="0"/>
              <a:t>are intended for single-procedure use . The most common types of disposable gloves are made from either </a:t>
            </a:r>
            <a:r>
              <a:rPr lang="en-US" b="1" dirty="0">
                <a:solidFill>
                  <a:srgbClr val="FF0000"/>
                </a:solidFill>
              </a:rPr>
              <a:t>vinyl or </a:t>
            </a:r>
            <a:r>
              <a:rPr lang="en-US" b="1" dirty="0" smtClean="0">
                <a:solidFill>
                  <a:srgbClr val="FF0000"/>
                </a:solidFill>
              </a:rPr>
              <a:t>latex</a:t>
            </a:r>
            <a:r>
              <a:rPr lang="ru-RU" b="1" dirty="0" smtClean="0">
                <a:solidFill>
                  <a:srgbClr val="FF0000"/>
                </a:solidFill>
              </a:rPr>
              <a:t> </a:t>
            </a:r>
          </a:p>
          <a:p>
            <a:r>
              <a:rPr lang="en-US" dirty="0" smtClean="0"/>
              <a:t>Examination </a:t>
            </a:r>
            <a:r>
              <a:rPr lang="en-US" dirty="0"/>
              <a:t>gloves are supplied </a:t>
            </a:r>
            <a:r>
              <a:rPr lang="en-US" dirty="0" err="1"/>
              <a:t>nonsterilized</a:t>
            </a:r>
            <a:r>
              <a:rPr lang="en-US" dirty="0"/>
              <a:t>, and most </a:t>
            </a:r>
            <a:r>
              <a:rPr lang="en-US" dirty="0" smtClean="0"/>
              <a:t>manufacturers</a:t>
            </a:r>
            <a:r>
              <a:rPr lang="ru-RU" dirty="0" smtClean="0"/>
              <a:t> </a:t>
            </a:r>
            <a:r>
              <a:rPr lang="en-US" dirty="0" smtClean="0"/>
              <a:t>make </a:t>
            </a:r>
            <a:r>
              <a:rPr lang="en-US" dirty="0"/>
              <a:t>them equally suited to adapt to either the right or left hand. </a:t>
            </a:r>
            <a:r>
              <a:rPr lang="en-US" dirty="0" smtClean="0"/>
              <a:t>Though</a:t>
            </a:r>
            <a:r>
              <a:rPr lang="ru-RU" dirty="0" smtClean="0"/>
              <a:t> -</a:t>
            </a:r>
            <a:r>
              <a:rPr lang="en-US" dirty="0" smtClean="0"/>
              <a:t>latex </a:t>
            </a:r>
            <a:r>
              <a:rPr lang="ru-RU" dirty="0" smtClean="0"/>
              <a:t> </a:t>
            </a:r>
            <a:r>
              <a:rPr lang="en-US" dirty="0" smtClean="0"/>
              <a:t>examination </a:t>
            </a:r>
            <a:r>
              <a:rPr lang="en-US" dirty="0"/>
              <a:t>gloves are the most commonly used type in dentistry, </a:t>
            </a:r>
            <a:r>
              <a:rPr lang="en-US" dirty="0" smtClean="0"/>
              <a:t>vinyl</a:t>
            </a:r>
            <a:r>
              <a:rPr lang="ru-RU" dirty="0" smtClean="0"/>
              <a:t> </a:t>
            </a:r>
            <a:r>
              <a:rPr lang="en-US" dirty="0" smtClean="0"/>
              <a:t>and </a:t>
            </a:r>
            <a:r>
              <a:rPr lang="en-US" dirty="0"/>
              <a:t>nitrile gloves have come to replace latex when skin </a:t>
            </a:r>
            <a:r>
              <a:rPr lang="en-US" dirty="0" smtClean="0"/>
              <a:t>irritations—usually</a:t>
            </a:r>
            <a:r>
              <a:rPr lang="ru-RU" dirty="0" smtClean="0"/>
              <a:t> </a:t>
            </a:r>
            <a:r>
              <a:rPr lang="en-US" dirty="0" smtClean="0"/>
              <a:t>called </a:t>
            </a:r>
            <a:r>
              <a:rPr lang="en-US" dirty="0"/>
              <a:t>contact dermatitis—or more severe allergies are present.</a:t>
            </a:r>
          </a:p>
          <a:p>
            <a:r>
              <a:rPr lang="en-US" b="1" dirty="0" err="1" smtClean="0"/>
              <a:t>Overgloves</a:t>
            </a:r>
            <a:r>
              <a:rPr lang="en-US" dirty="0" smtClean="0"/>
              <a:t> </a:t>
            </a:r>
            <a:r>
              <a:rPr lang="en-US" dirty="0"/>
              <a:t>are intended for one-time use, are made of inexpensive clear plastic, and are often referred to as food-handler’s gloves</a:t>
            </a:r>
            <a:r>
              <a:rPr lang="en-US" dirty="0" smtClean="0"/>
              <a:t>.</a:t>
            </a:r>
            <a:r>
              <a:rPr lang="ru-RU" dirty="0" smtClean="0"/>
              <a:t> </a:t>
            </a:r>
            <a:r>
              <a:rPr lang="en-US" dirty="0" err="1" smtClean="0"/>
              <a:t>Overgloves</a:t>
            </a:r>
            <a:r>
              <a:rPr lang="en-US" dirty="0" smtClean="0"/>
              <a:t> </a:t>
            </a:r>
            <a:r>
              <a:rPr lang="en-US" dirty="0"/>
              <a:t>are not a suitable replacement for latex or vinyl </a:t>
            </a:r>
            <a:r>
              <a:rPr lang="en-US" dirty="0" smtClean="0"/>
              <a:t>gloves</a:t>
            </a:r>
            <a:r>
              <a:rPr lang="ru-RU" dirty="0" smtClean="0"/>
              <a:t>.</a:t>
            </a:r>
          </a:p>
          <a:p>
            <a:r>
              <a:rPr lang="en-US" dirty="0" smtClean="0"/>
              <a:t> </a:t>
            </a:r>
            <a:r>
              <a:rPr lang="en-US" b="1" dirty="0"/>
              <a:t>Sterile gloves </a:t>
            </a:r>
            <a:r>
              <a:rPr lang="en-US" dirty="0"/>
              <a:t>are intended for single use during oral surgery and involved periodontal surgical procedures. They are packaged </a:t>
            </a:r>
            <a:r>
              <a:rPr lang="en-US" dirty="0" err="1"/>
              <a:t>presterilized</a:t>
            </a:r>
            <a:r>
              <a:rPr lang="en-US" dirty="0"/>
              <a:t> and labeled for left and right </a:t>
            </a:r>
            <a:r>
              <a:rPr lang="en-US" dirty="0" smtClean="0"/>
              <a:t>hands</a:t>
            </a:r>
            <a:endParaRPr lang="ru-RU" dirty="0" smtClean="0"/>
          </a:p>
          <a:p>
            <a:r>
              <a:rPr lang="en-US" b="1" dirty="0"/>
              <a:t>Nitrile utility gloves </a:t>
            </a:r>
            <a:r>
              <a:rPr lang="en-US" dirty="0"/>
              <a:t>are intended for multiple use and are to be worn </a:t>
            </a:r>
            <a:r>
              <a:rPr lang="en-US" dirty="0" smtClean="0"/>
              <a:t>during</a:t>
            </a:r>
            <a:r>
              <a:rPr lang="ru-RU" dirty="0" smtClean="0"/>
              <a:t> </a:t>
            </a:r>
            <a:r>
              <a:rPr lang="en-US" dirty="0" smtClean="0"/>
              <a:t>treatment </a:t>
            </a:r>
            <a:r>
              <a:rPr lang="en-US" dirty="0"/>
              <a:t>room disinfection, instrument scrubbing and preparation, </a:t>
            </a:r>
            <a:r>
              <a:rPr lang="en-US" dirty="0" smtClean="0"/>
              <a:t>and</a:t>
            </a:r>
            <a:r>
              <a:rPr lang="ru-RU" dirty="0" smtClean="0"/>
              <a:t> </a:t>
            </a:r>
            <a:r>
              <a:rPr lang="en-US" dirty="0" smtClean="0"/>
              <a:t>other </a:t>
            </a:r>
            <a:r>
              <a:rPr lang="en-US" dirty="0" err="1"/>
              <a:t>nontreatment</a:t>
            </a:r>
            <a:r>
              <a:rPr lang="en-US" dirty="0"/>
              <a:t> procedures. Protective, heavy nitrile gloves are puncture resistant, </a:t>
            </a:r>
            <a:r>
              <a:rPr lang="en-US" dirty="0" err="1"/>
              <a:t>autoclavable</a:t>
            </a:r>
            <a:r>
              <a:rPr lang="en-US" dirty="0"/>
              <a:t>, and reusable.</a:t>
            </a:r>
          </a:p>
          <a:p>
            <a:r>
              <a:rPr lang="en-US" b="1" dirty="0" err="1" smtClean="0"/>
              <a:t>Nonallergenic</a:t>
            </a:r>
            <a:r>
              <a:rPr lang="en-US" b="1" dirty="0" smtClean="0"/>
              <a:t> </a:t>
            </a:r>
            <a:r>
              <a:rPr lang="en-US" b="1" dirty="0"/>
              <a:t>gloves </a:t>
            </a:r>
            <a:r>
              <a:rPr lang="en-US" dirty="0"/>
              <a:t>are available to the dental professional; however, </a:t>
            </a:r>
            <a:r>
              <a:rPr lang="en-US" dirty="0" smtClean="0"/>
              <a:t>they</a:t>
            </a:r>
            <a:r>
              <a:rPr lang="ru-RU" dirty="0" smtClean="0"/>
              <a:t> </a:t>
            </a:r>
            <a:r>
              <a:rPr lang="en-US" dirty="0" smtClean="0"/>
              <a:t>are </a:t>
            </a:r>
            <a:r>
              <a:rPr lang="en-US" dirty="0"/>
              <a:t>not routinely used because of the expense. </a:t>
            </a:r>
            <a:r>
              <a:rPr lang="en-US" dirty="0" err="1"/>
              <a:t>Nonallergenic</a:t>
            </a:r>
            <a:r>
              <a:rPr lang="en-US" dirty="0"/>
              <a:t> gloves </a:t>
            </a:r>
            <a:r>
              <a:rPr lang="en-US" dirty="0" smtClean="0"/>
              <a:t>are</a:t>
            </a:r>
            <a:r>
              <a:rPr lang="ru-RU" dirty="0" smtClean="0"/>
              <a:t> </a:t>
            </a:r>
            <a:r>
              <a:rPr lang="en-US" dirty="0" smtClean="0"/>
              <a:t>indicated </a:t>
            </a:r>
            <a:r>
              <a:rPr lang="en-US" dirty="0"/>
              <a:t>when dental healthcare workers have a severe allergic reaction </a:t>
            </a:r>
            <a:r>
              <a:rPr lang="en-US" dirty="0" smtClean="0"/>
              <a:t>to</a:t>
            </a:r>
            <a:r>
              <a:rPr lang="ru-RU" dirty="0" smtClean="0"/>
              <a:t> </a:t>
            </a:r>
            <a:r>
              <a:rPr lang="en-US" dirty="0" smtClean="0"/>
              <a:t>latex </a:t>
            </a:r>
            <a:r>
              <a:rPr lang="en-US" dirty="0"/>
              <a:t>or vinyl gloves.</a:t>
            </a:r>
            <a:endParaRPr lang="ru-RU" dirty="0"/>
          </a:p>
        </p:txBody>
      </p:sp>
    </p:spTree>
    <p:extLst>
      <p:ext uri="{BB962C8B-B14F-4D97-AF65-F5344CB8AC3E}">
        <p14:creationId xmlns:p14="http://schemas.microsoft.com/office/powerpoint/2010/main" val="557112518"/>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279</TotalTime>
  <Words>8219</Words>
  <Application>Microsoft Office PowerPoint</Application>
  <PresentationFormat>Произвольный</PresentationFormat>
  <Paragraphs>207</Paragraphs>
  <Slides>33</Slides>
  <Notes>24</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Легкий дым</vt:lpstr>
      <vt:lpstr>Sterilization and disinfection of dental instruments:  1) INSTRUMENT PRECLEANING/SOAKING disinfection;  2) INSTRUMENT SCRUBBING 3) sterilization </vt:lpstr>
      <vt:lpstr>TEN BASIC PRINCIPLES OF INFECTION CONTROL</vt:lpstr>
      <vt:lpstr>TEN BASIC PRINCIPLES OF INFECTION CONTROL</vt:lpstr>
      <vt:lpstr>TEN BASIC PRINCIPLES OF INFECTION CONTROL</vt:lpstr>
      <vt:lpstr>TEN BASIC PRINCIPLES OF INFECTION CONTROL</vt:lpstr>
      <vt:lpstr>TEN BASIC PRINCIPLES OF INFECTION CONTROL</vt:lpstr>
      <vt:lpstr>Презентация PowerPoint</vt:lpstr>
      <vt:lpstr>UNIVERSAL PRECAUTIONS: GLOVES, MASKS, EYEWEAR, AND OUTER PROTECTIVE CLOTHING </vt:lpstr>
      <vt:lpstr>TYPES OF GLOVES USED IN DENTISTRY </vt:lpstr>
      <vt:lpstr>MASKS </vt:lpstr>
      <vt:lpstr>EYEWEAR </vt:lpstr>
      <vt:lpstr>1.INSTRUMENT PRECLEANING/SOAKING </vt:lpstr>
      <vt:lpstr>SHARPS MANAGEMENT AND DISPOSAL </vt:lpstr>
      <vt:lpstr>Disinfection of working surfaces, dental chairs, devices (what can not be sterilized) is done with antiseptic solutions twice in 15 minutes.  Disinfectant solutions are often ready to use or need to be diluted to the desired consistency</vt:lpstr>
      <vt:lpstr>2. INSTRUMENT SCRUBBING </vt:lpstr>
      <vt:lpstr>2. INSTRUMENT SCRUBBING</vt:lpstr>
      <vt:lpstr>Manual Instrument Scrubbing</vt:lpstr>
      <vt:lpstr>Ultrasonic Tips and Air Abrasive Tips </vt:lpstr>
      <vt:lpstr>Ultrasonic Instrument Cleaning </vt:lpstr>
      <vt:lpstr>Ultrasonically Scrubbing Instruments</vt:lpstr>
      <vt:lpstr>Chemical disinfection is used to achieve asepsis for instruments and related items that cannot withstand heat sterilization.</vt:lpstr>
      <vt:lpstr>3.STERILIZATION </vt:lpstr>
      <vt:lpstr>Packaging of instruments before sterilization</vt:lpstr>
      <vt:lpstr>Dry Heat Sterilization </vt:lpstr>
      <vt:lpstr>Презентация PowerPoint</vt:lpstr>
      <vt:lpstr>Steam under Pressure (Autoclaving) </vt:lpstr>
      <vt:lpstr>Презентация PowerPoint</vt:lpstr>
      <vt:lpstr>Flash “Priority” Sterilization </vt:lpstr>
      <vt:lpstr>Chemical Vapor Sterilization </vt:lpstr>
      <vt:lpstr>Handpiece Sterilization Steps</vt:lpstr>
      <vt:lpstr>Processing Fiber-Optic Handpieces </vt:lpstr>
      <vt:lpstr>STORAGE OF STERILIZED INSTRUMENTS</vt:lpstr>
      <vt:lpstr>CHEMICAL DISINFECTANTS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dental instruments:  a) disinfection;  b)pre-sterilization cleaning;  c) sterilization</dc:title>
  <dc:creator>admin</dc:creator>
  <cp:lastModifiedBy>Обычный доступ</cp:lastModifiedBy>
  <cp:revision>24</cp:revision>
  <dcterms:created xsi:type="dcterms:W3CDTF">2021-05-29T15:19:19Z</dcterms:created>
  <dcterms:modified xsi:type="dcterms:W3CDTF">2023-06-02T06:00:12Z</dcterms:modified>
</cp:coreProperties>
</file>