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76" r:id="rId6"/>
    <p:sldId id="261" r:id="rId7"/>
    <p:sldId id="263" r:id="rId8"/>
    <p:sldId id="27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07980F-5408-4782-A9D7-179350D5C866}" type="doc">
      <dgm:prSet loTypeId="urn:microsoft.com/office/officeart/2005/8/layout/process4" loCatId="list" qsTypeId="urn:microsoft.com/office/officeart/2005/8/quickstyle/simple5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1507BB56-FFCE-4E39-BE75-36DF61C66052}">
      <dgm:prSet phldrT="[Текст]"/>
      <dgm:spPr/>
      <dgm:t>
        <a:bodyPr/>
        <a:lstStyle/>
        <a:p>
          <a:r>
            <a:rPr lang="ru-RU" dirty="0" smtClean="0"/>
            <a:t>Медицинское образование: базовое, последипломное и дополнительное</a:t>
          </a:r>
          <a:endParaRPr lang="ru-RU" dirty="0"/>
        </a:p>
      </dgm:t>
    </dgm:pt>
    <dgm:pt modelId="{B542CECF-773F-4D39-9B87-13F8DB7CE5C2}" type="parTrans" cxnId="{E3DF7D6C-E949-4EC7-A6C7-9E8DE47AAABE}">
      <dgm:prSet/>
      <dgm:spPr/>
      <dgm:t>
        <a:bodyPr/>
        <a:lstStyle/>
        <a:p>
          <a:endParaRPr lang="ru-RU"/>
        </a:p>
      </dgm:t>
    </dgm:pt>
    <dgm:pt modelId="{22E8E586-F0AF-4D14-BD62-A09FE7C3B4B0}" type="sibTrans" cxnId="{E3DF7D6C-E949-4EC7-A6C7-9E8DE47AAABE}">
      <dgm:prSet/>
      <dgm:spPr/>
      <dgm:t>
        <a:bodyPr/>
        <a:lstStyle/>
        <a:p>
          <a:endParaRPr lang="ru-RU"/>
        </a:p>
      </dgm:t>
    </dgm:pt>
    <dgm:pt modelId="{5B24CAC1-3603-4F0F-810C-6481054A6676}">
      <dgm:prSet phldrT="[Текст]"/>
      <dgm:spPr/>
      <dgm:t>
        <a:bodyPr/>
        <a:lstStyle/>
        <a:p>
          <a:r>
            <a:rPr lang="ru-RU" dirty="0" smtClean="0"/>
            <a:t>Квалификация врачей</a:t>
          </a:r>
          <a:endParaRPr lang="ru-RU" dirty="0"/>
        </a:p>
      </dgm:t>
    </dgm:pt>
    <dgm:pt modelId="{A8286F43-0816-4F83-B6F2-2DD2E69F0166}" type="parTrans" cxnId="{8D58B062-B332-4DB1-87C0-51D01437AF58}">
      <dgm:prSet/>
      <dgm:spPr/>
      <dgm:t>
        <a:bodyPr/>
        <a:lstStyle/>
        <a:p>
          <a:endParaRPr lang="ru-RU"/>
        </a:p>
      </dgm:t>
    </dgm:pt>
    <dgm:pt modelId="{8A400E0D-BE8A-45AE-AC16-43AAB70CE878}" type="sibTrans" cxnId="{8D58B062-B332-4DB1-87C0-51D01437AF58}">
      <dgm:prSet/>
      <dgm:spPr/>
      <dgm:t>
        <a:bodyPr/>
        <a:lstStyle/>
        <a:p>
          <a:endParaRPr lang="ru-RU"/>
        </a:p>
      </dgm:t>
    </dgm:pt>
    <dgm:pt modelId="{3357FBF0-41A2-4310-80D5-8CAB0189B37D}">
      <dgm:prSet phldrT="[Текст]"/>
      <dgm:spPr/>
      <dgm:t>
        <a:bodyPr/>
        <a:lstStyle/>
        <a:p>
          <a:r>
            <a:rPr lang="ru-RU" dirty="0" smtClean="0"/>
            <a:t>Качество медицинской помощи</a:t>
          </a:r>
          <a:br>
            <a:rPr lang="ru-RU" dirty="0" smtClean="0"/>
          </a:br>
          <a:r>
            <a:rPr lang="ru-RU" dirty="0" smtClean="0"/>
            <a:t>и безопасность пациентов</a:t>
          </a:r>
          <a:endParaRPr lang="ru-RU" dirty="0"/>
        </a:p>
      </dgm:t>
    </dgm:pt>
    <dgm:pt modelId="{4C19A805-BDE0-4944-AFB5-E7D96DD633CF}" type="parTrans" cxnId="{19EA1097-DD27-4703-8A33-D8285BEB3AC4}">
      <dgm:prSet/>
      <dgm:spPr/>
      <dgm:t>
        <a:bodyPr/>
        <a:lstStyle/>
        <a:p>
          <a:endParaRPr lang="ru-RU"/>
        </a:p>
      </dgm:t>
    </dgm:pt>
    <dgm:pt modelId="{B2993EF8-D50F-44F2-B959-B6E63CF5C894}" type="sibTrans" cxnId="{19EA1097-DD27-4703-8A33-D8285BEB3AC4}">
      <dgm:prSet/>
      <dgm:spPr/>
      <dgm:t>
        <a:bodyPr/>
        <a:lstStyle/>
        <a:p>
          <a:endParaRPr lang="ru-RU"/>
        </a:p>
      </dgm:t>
    </dgm:pt>
    <dgm:pt modelId="{CA34B1A5-ADE7-449A-B872-75B3ACCBCB50}">
      <dgm:prSet phldrT="[Текст]"/>
      <dgm:spPr/>
      <dgm:t>
        <a:bodyPr/>
        <a:lstStyle/>
        <a:p>
          <a:r>
            <a:rPr lang="ru-RU" dirty="0" smtClean="0"/>
            <a:t>Показатели качества медицинской</a:t>
          </a:r>
          <a:br>
            <a:rPr lang="ru-RU" dirty="0" smtClean="0"/>
          </a:br>
          <a:r>
            <a:rPr lang="ru-RU" dirty="0" smtClean="0"/>
            <a:t> помощи и их оценка</a:t>
          </a:r>
          <a:endParaRPr lang="ru-RU" dirty="0"/>
        </a:p>
      </dgm:t>
    </dgm:pt>
    <dgm:pt modelId="{6FB24A40-E81B-490E-9A3F-4A3498AA1734}" type="parTrans" cxnId="{0F686949-41A5-41E3-AF1F-72AD03955DBE}">
      <dgm:prSet/>
      <dgm:spPr/>
      <dgm:t>
        <a:bodyPr/>
        <a:lstStyle/>
        <a:p>
          <a:endParaRPr lang="ru-RU"/>
        </a:p>
      </dgm:t>
    </dgm:pt>
    <dgm:pt modelId="{3EC9D8CB-56EF-45ED-857A-3B213172B657}" type="sibTrans" cxnId="{0F686949-41A5-41E3-AF1F-72AD03955DBE}">
      <dgm:prSet/>
      <dgm:spPr/>
      <dgm:t>
        <a:bodyPr/>
        <a:lstStyle/>
        <a:p>
          <a:endParaRPr lang="ru-RU"/>
        </a:p>
      </dgm:t>
    </dgm:pt>
    <dgm:pt modelId="{B0C3DA6B-F2E7-4B3B-B09E-6D187127B29A}" type="pres">
      <dgm:prSet presAssocID="{3407980F-5408-4782-A9D7-179350D5C86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3DB2619-0ABD-4A78-8DC8-75A1A07C2516}" type="pres">
      <dgm:prSet presAssocID="{CA34B1A5-ADE7-449A-B872-75B3ACCBCB50}" presName="boxAndChildren" presStyleCnt="0"/>
      <dgm:spPr/>
    </dgm:pt>
    <dgm:pt modelId="{675BA6FF-A0F0-49A3-AC9F-E9D33F299C90}" type="pres">
      <dgm:prSet presAssocID="{CA34B1A5-ADE7-449A-B872-75B3ACCBCB50}" presName="parentTextBox" presStyleLbl="node1" presStyleIdx="0" presStyleCnt="4"/>
      <dgm:spPr/>
      <dgm:t>
        <a:bodyPr/>
        <a:lstStyle/>
        <a:p>
          <a:endParaRPr lang="ru-RU"/>
        </a:p>
      </dgm:t>
    </dgm:pt>
    <dgm:pt modelId="{EB6C817D-9680-4CFB-85AE-427834070CFF}" type="pres">
      <dgm:prSet presAssocID="{B2993EF8-D50F-44F2-B959-B6E63CF5C894}" presName="sp" presStyleCnt="0"/>
      <dgm:spPr/>
    </dgm:pt>
    <dgm:pt modelId="{01F0CDBD-6623-46DE-913E-4A5B13E65395}" type="pres">
      <dgm:prSet presAssocID="{3357FBF0-41A2-4310-80D5-8CAB0189B37D}" presName="arrowAndChildren" presStyleCnt="0"/>
      <dgm:spPr/>
    </dgm:pt>
    <dgm:pt modelId="{255FFF7A-6458-49EA-9770-3DD763444F79}" type="pres">
      <dgm:prSet presAssocID="{3357FBF0-41A2-4310-80D5-8CAB0189B37D}" presName="parentTextArrow" presStyleLbl="node1" presStyleIdx="1" presStyleCnt="4"/>
      <dgm:spPr/>
      <dgm:t>
        <a:bodyPr/>
        <a:lstStyle/>
        <a:p>
          <a:endParaRPr lang="ru-RU"/>
        </a:p>
      </dgm:t>
    </dgm:pt>
    <dgm:pt modelId="{09F1C6C6-F889-476D-AA22-4DB9B3F8B458}" type="pres">
      <dgm:prSet presAssocID="{8A400E0D-BE8A-45AE-AC16-43AAB70CE878}" presName="sp" presStyleCnt="0"/>
      <dgm:spPr/>
    </dgm:pt>
    <dgm:pt modelId="{1B7743B7-BF2F-44D2-81B9-F7850C5137F6}" type="pres">
      <dgm:prSet presAssocID="{5B24CAC1-3603-4F0F-810C-6481054A6676}" presName="arrowAndChildren" presStyleCnt="0"/>
      <dgm:spPr/>
    </dgm:pt>
    <dgm:pt modelId="{1338256F-11E8-47F0-87F8-00D784F8221C}" type="pres">
      <dgm:prSet presAssocID="{5B24CAC1-3603-4F0F-810C-6481054A6676}" presName="parentTextArrow" presStyleLbl="node1" presStyleIdx="2" presStyleCnt="4"/>
      <dgm:spPr/>
      <dgm:t>
        <a:bodyPr/>
        <a:lstStyle/>
        <a:p>
          <a:endParaRPr lang="ru-RU"/>
        </a:p>
      </dgm:t>
    </dgm:pt>
    <dgm:pt modelId="{2803536A-BF8C-43E0-BAE1-790AB5B64238}" type="pres">
      <dgm:prSet presAssocID="{22E8E586-F0AF-4D14-BD62-A09FE7C3B4B0}" presName="sp" presStyleCnt="0"/>
      <dgm:spPr/>
    </dgm:pt>
    <dgm:pt modelId="{A66D197B-9396-43AE-B929-F4A61008E7DE}" type="pres">
      <dgm:prSet presAssocID="{1507BB56-FFCE-4E39-BE75-36DF61C66052}" presName="arrowAndChildren" presStyleCnt="0"/>
      <dgm:spPr/>
    </dgm:pt>
    <dgm:pt modelId="{3FB865B2-93A2-4F2D-A6CE-DBBC23128142}" type="pres">
      <dgm:prSet presAssocID="{1507BB56-FFCE-4E39-BE75-36DF61C66052}" presName="parentTextArrow" presStyleLbl="node1" presStyleIdx="3" presStyleCnt="4"/>
      <dgm:spPr/>
      <dgm:t>
        <a:bodyPr/>
        <a:lstStyle/>
        <a:p>
          <a:endParaRPr lang="ru-RU"/>
        </a:p>
      </dgm:t>
    </dgm:pt>
  </dgm:ptLst>
  <dgm:cxnLst>
    <dgm:cxn modelId="{FAD5A9D3-D16D-4413-94FB-CF1AD5740F80}" type="presOf" srcId="{CA34B1A5-ADE7-449A-B872-75B3ACCBCB50}" destId="{675BA6FF-A0F0-49A3-AC9F-E9D33F299C90}" srcOrd="0" destOrd="0" presId="urn:microsoft.com/office/officeart/2005/8/layout/process4"/>
    <dgm:cxn modelId="{C3BEFB03-C327-47A2-8B34-DC080F695497}" type="presOf" srcId="{1507BB56-FFCE-4E39-BE75-36DF61C66052}" destId="{3FB865B2-93A2-4F2D-A6CE-DBBC23128142}" srcOrd="0" destOrd="0" presId="urn:microsoft.com/office/officeart/2005/8/layout/process4"/>
    <dgm:cxn modelId="{0F686949-41A5-41E3-AF1F-72AD03955DBE}" srcId="{3407980F-5408-4782-A9D7-179350D5C866}" destId="{CA34B1A5-ADE7-449A-B872-75B3ACCBCB50}" srcOrd="3" destOrd="0" parTransId="{6FB24A40-E81B-490E-9A3F-4A3498AA1734}" sibTransId="{3EC9D8CB-56EF-45ED-857A-3B213172B657}"/>
    <dgm:cxn modelId="{F3FDF544-E78E-4788-8287-21388B087CFF}" type="presOf" srcId="{3407980F-5408-4782-A9D7-179350D5C866}" destId="{B0C3DA6B-F2E7-4B3B-B09E-6D187127B29A}" srcOrd="0" destOrd="0" presId="urn:microsoft.com/office/officeart/2005/8/layout/process4"/>
    <dgm:cxn modelId="{8D58B062-B332-4DB1-87C0-51D01437AF58}" srcId="{3407980F-5408-4782-A9D7-179350D5C866}" destId="{5B24CAC1-3603-4F0F-810C-6481054A6676}" srcOrd="1" destOrd="0" parTransId="{A8286F43-0816-4F83-B6F2-2DD2E69F0166}" sibTransId="{8A400E0D-BE8A-45AE-AC16-43AAB70CE878}"/>
    <dgm:cxn modelId="{78E13C29-B871-4F99-A384-DA44A1492101}" type="presOf" srcId="{5B24CAC1-3603-4F0F-810C-6481054A6676}" destId="{1338256F-11E8-47F0-87F8-00D784F8221C}" srcOrd="0" destOrd="0" presId="urn:microsoft.com/office/officeart/2005/8/layout/process4"/>
    <dgm:cxn modelId="{19EA1097-DD27-4703-8A33-D8285BEB3AC4}" srcId="{3407980F-5408-4782-A9D7-179350D5C866}" destId="{3357FBF0-41A2-4310-80D5-8CAB0189B37D}" srcOrd="2" destOrd="0" parTransId="{4C19A805-BDE0-4944-AFB5-E7D96DD633CF}" sibTransId="{B2993EF8-D50F-44F2-B959-B6E63CF5C894}"/>
    <dgm:cxn modelId="{E3DF7D6C-E949-4EC7-A6C7-9E8DE47AAABE}" srcId="{3407980F-5408-4782-A9D7-179350D5C866}" destId="{1507BB56-FFCE-4E39-BE75-36DF61C66052}" srcOrd="0" destOrd="0" parTransId="{B542CECF-773F-4D39-9B87-13F8DB7CE5C2}" sibTransId="{22E8E586-F0AF-4D14-BD62-A09FE7C3B4B0}"/>
    <dgm:cxn modelId="{4A7CE0BE-D617-40F1-98D2-727C382CAD12}" type="presOf" srcId="{3357FBF0-41A2-4310-80D5-8CAB0189B37D}" destId="{255FFF7A-6458-49EA-9770-3DD763444F79}" srcOrd="0" destOrd="0" presId="urn:microsoft.com/office/officeart/2005/8/layout/process4"/>
    <dgm:cxn modelId="{B0C78D07-C1A7-45B1-A838-219258C76355}" type="presParOf" srcId="{B0C3DA6B-F2E7-4B3B-B09E-6D187127B29A}" destId="{93DB2619-0ABD-4A78-8DC8-75A1A07C2516}" srcOrd="0" destOrd="0" presId="urn:microsoft.com/office/officeart/2005/8/layout/process4"/>
    <dgm:cxn modelId="{D31485FD-182E-42CC-9EB7-93AE09A9DD63}" type="presParOf" srcId="{93DB2619-0ABD-4A78-8DC8-75A1A07C2516}" destId="{675BA6FF-A0F0-49A3-AC9F-E9D33F299C90}" srcOrd="0" destOrd="0" presId="urn:microsoft.com/office/officeart/2005/8/layout/process4"/>
    <dgm:cxn modelId="{D3213BE4-78CA-44C9-9AD1-17D6EB6E67FA}" type="presParOf" srcId="{B0C3DA6B-F2E7-4B3B-B09E-6D187127B29A}" destId="{EB6C817D-9680-4CFB-85AE-427834070CFF}" srcOrd="1" destOrd="0" presId="urn:microsoft.com/office/officeart/2005/8/layout/process4"/>
    <dgm:cxn modelId="{5914BF1E-201B-4658-A460-ACCA1BC36D7A}" type="presParOf" srcId="{B0C3DA6B-F2E7-4B3B-B09E-6D187127B29A}" destId="{01F0CDBD-6623-46DE-913E-4A5B13E65395}" srcOrd="2" destOrd="0" presId="urn:microsoft.com/office/officeart/2005/8/layout/process4"/>
    <dgm:cxn modelId="{961D6778-0E3A-468F-B7FD-8BF1A3FECFD5}" type="presParOf" srcId="{01F0CDBD-6623-46DE-913E-4A5B13E65395}" destId="{255FFF7A-6458-49EA-9770-3DD763444F79}" srcOrd="0" destOrd="0" presId="urn:microsoft.com/office/officeart/2005/8/layout/process4"/>
    <dgm:cxn modelId="{1271715C-6168-497D-850E-BC62BD906F64}" type="presParOf" srcId="{B0C3DA6B-F2E7-4B3B-B09E-6D187127B29A}" destId="{09F1C6C6-F889-476D-AA22-4DB9B3F8B458}" srcOrd="3" destOrd="0" presId="urn:microsoft.com/office/officeart/2005/8/layout/process4"/>
    <dgm:cxn modelId="{E14C550D-7D91-46B5-95A3-2600A9D42CAD}" type="presParOf" srcId="{B0C3DA6B-F2E7-4B3B-B09E-6D187127B29A}" destId="{1B7743B7-BF2F-44D2-81B9-F7850C5137F6}" srcOrd="4" destOrd="0" presId="urn:microsoft.com/office/officeart/2005/8/layout/process4"/>
    <dgm:cxn modelId="{101B405D-B28A-4C1B-9354-A5282A644404}" type="presParOf" srcId="{1B7743B7-BF2F-44D2-81B9-F7850C5137F6}" destId="{1338256F-11E8-47F0-87F8-00D784F8221C}" srcOrd="0" destOrd="0" presId="urn:microsoft.com/office/officeart/2005/8/layout/process4"/>
    <dgm:cxn modelId="{E8F3C165-8861-4574-B76D-4BC090B52328}" type="presParOf" srcId="{B0C3DA6B-F2E7-4B3B-B09E-6D187127B29A}" destId="{2803536A-BF8C-43E0-BAE1-790AB5B64238}" srcOrd="5" destOrd="0" presId="urn:microsoft.com/office/officeart/2005/8/layout/process4"/>
    <dgm:cxn modelId="{AB217006-D4CD-488F-BF17-89921562D919}" type="presParOf" srcId="{B0C3DA6B-F2E7-4B3B-B09E-6D187127B29A}" destId="{A66D197B-9396-43AE-B929-F4A61008E7DE}" srcOrd="6" destOrd="0" presId="urn:microsoft.com/office/officeart/2005/8/layout/process4"/>
    <dgm:cxn modelId="{E5C91B74-B76B-46BB-B38D-F6A62BC45907}" type="presParOf" srcId="{A66D197B-9396-43AE-B929-F4A61008E7DE}" destId="{3FB865B2-93A2-4F2D-A6CE-DBBC23128142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5BA6FF-A0F0-49A3-AC9F-E9D33F299C90}">
      <dsp:nvSpPr>
        <dsp:cNvPr id="0" name=""/>
        <dsp:cNvSpPr/>
      </dsp:nvSpPr>
      <dsp:spPr>
        <a:xfrm>
          <a:off x="0" y="3712270"/>
          <a:ext cx="7200800" cy="81215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Показатели качества медицинской</a:t>
          </a:r>
          <a:br>
            <a:rPr lang="ru-RU" sz="1900" kern="1200" dirty="0" smtClean="0"/>
          </a:br>
          <a:r>
            <a:rPr lang="ru-RU" sz="1900" kern="1200" dirty="0" smtClean="0"/>
            <a:t> помощи и их оценка</a:t>
          </a:r>
          <a:endParaRPr lang="ru-RU" sz="1900" kern="1200" dirty="0"/>
        </a:p>
      </dsp:txBody>
      <dsp:txXfrm>
        <a:off x="0" y="3712270"/>
        <a:ext cx="7200800" cy="812154"/>
      </dsp:txXfrm>
    </dsp:sp>
    <dsp:sp modelId="{255FFF7A-6458-49EA-9770-3DD763444F79}">
      <dsp:nvSpPr>
        <dsp:cNvPr id="0" name=""/>
        <dsp:cNvSpPr/>
      </dsp:nvSpPr>
      <dsp:spPr>
        <a:xfrm rot="10800000">
          <a:off x="0" y="2475359"/>
          <a:ext cx="7200800" cy="1249092"/>
        </a:xfrm>
        <a:prstGeom prst="upArrowCallou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Качество медицинской помощи</a:t>
          </a:r>
          <a:br>
            <a:rPr lang="ru-RU" sz="1900" kern="1200" dirty="0" smtClean="0"/>
          </a:br>
          <a:r>
            <a:rPr lang="ru-RU" sz="1900" kern="1200" dirty="0" smtClean="0"/>
            <a:t>и безопасность пациентов</a:t>
          </a:r>
          <a:endParaRPr lang="ru-RU" sz="1900" kern="1200" dirty="0"/>
        </a:p>
      </dsp:txBody>
      <dsp:txXfrm rot="10800000">
        <a:off x="0" y="2475359"/>
        <a:ext cx="7200800" cy="1249092"/>
      </dsp:txXfrm>
    </dsp:sp>
    <dsp:sp modelId="{1338256F-11E8-47F0-87F8-00D784F8221C}">
      <dsp:nvSpPr>
        <dsp:cNvPr id="0" name=""/>
        <dsp:cNvSpPr/>
      </dsp:nvSpPr>
      <dsp:spPr>
        <a:xfrm rot="10800000">
          <a:off x="0" y="1238449"/>
          <a:ext cx="7200800" cy="1249092"/>
        </a:xfrm>
        <a:prstGeom prst="upArrowCallou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Квалификация врачей</a:t>
          </a:r>
          <a:endParaRPr lang="ru-RU" sz="1900" kern="1200" dirty="0"/>
        </a:p>
      </dsp:txBody>
      <dsp:txXfrm rot="10800000">
        <a:off x="0" y="1238449"/>
        <a:ext cx="7200800" cy="1249092"/>
      </dsp:txXfrm>
    </dsp:sp>
    <dsp:sp modelId="{3FB865B2-93A2-4F2D-A6CE-DBBC23128142}">
      <dsp:nvSpPr>
        <dsp:cNvPr id="0" name=""/>
        <dsp:cNvSpPr/>
      </dsp:nvSpPr>
      <dsp:spPr>
        <a:xfrm rot="10800000">
          <a:off x="0" y="1538"/>
          <a:ext cx="7200800" cy="1249092"/>
        </a:xfrm>
        <a:prstGeom prst="upArrowCallou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Медицинское образование: базовое, последипломное и дополнительное</a:t>
          </a:r>
          <a:endParaRPr lang="ru-RU" sz="1900" kern="1200" dirty="0"/>
        </a:p>
      </dsp:txBody>
      <dsp:txXfrm rot="10800000">
        <a:off x="0" y="1538"/>
        <a:ext cx="7200800" cy="12490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ABA13A-6689-4460-B463-E94D830A3A1C}" type="datetimeFigureOut">
              <a:rPr lang="ru-RU" smtClean="0"/>
              <a:t>09.05.2020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64DF76-A343-469D-B9B6-36164621433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727BC5-0768-421B-A40C-66918CF25428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C9D87E-5BE6-4BE9-929C-BA8C7FEC79D6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1E1A7-25F4-44B9-940F-12B32714386B}" type="datetimeFigureOut">
              <a:rPr lang="ru-RU" smtClean="0"/>
              <a:t>09.05.2020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66F17-A7B3-4EC6-88FE-166190051D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1E1A7-25F4-44B9-940F-12B32714386B}" type="datetimeFigureOut">
              <a:rPr lang="ru-RU" smtClean="0"/>
              <a:t>09.05.2020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66F17-A7B3-4EC6-88FE-166190051D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1E1A7-25F4-44B9-940F-12B32714386B}" type="datetimeFigureOut">
              <a:rPr lang="ru-RU" smtClean="0"/>
              <a:t>09.05.2020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66F17-A7B3-4EC6-88FE-166190051D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41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25E60-CF85-46D0-B2E1-4EBAA497F0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1E1A7-25F4-44B9-940F-12B32714386B}" type="datetimeFigureOut">
              <a:rPr lang="ru-RU" smtClean="0"/>
              <a:t>09.05.2020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66F17-A7B3-4EC6-88FE-166190051D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1E1A7-25F4-44B9-940F-12B32714386B}" type="datetimeFigureOut">
              <a:rPr lang="ru-RU" smtClean="0"/>
              <a:t>09.05.2020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66F17-A7B3-4EC6-88FE-166190051D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1E1A7-25F4-44B9-940F-12B32714386B}" type="datetimeFigureOut">
              <a:rPr lang="ru-RU" smtClean="0"/>
              <a:t>09.05.2020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66F17-A7B3-4EC6-88FE-166190051D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1E1A7-25F4-44B9-940F-12B32714386B}" type="datetimeFigureOut">
              <a:rPr lang="ru-RU" smtClean="0"/>
              <a:t>09.05.2020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66F17-A7B3-4EC6-88FE-166190051D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1E1A7-25F4-44B9-940F-12B32714386B}" type="datetimeFigureOut">
              <a:rPr lang="ru-RU" smtClean="0"/>
              <a:t>09.05.2020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66F17-A7B3-4EC6-88FE-166190051D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1E1A7-25F4-44B9-940F-12B32714386B}" type="datetimeFigureOut">
              <a:rPr lang="ru-RU" smtClean="0"/>
              <a:t>09.05.2020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66F17-A7B3-4EC6-88FE-166190051D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1E1A7-25F4-44B9-940F-12B32714386B}" type="datetimeFigureOut">
              <a:rPr lang="ru-RU" smtClean="0"/>
              <a:t>09.05.2020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66F17-A7B3-4EC6-88FE-166190051D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1E1A7-25F4-44B9-940F-12B32714386B}" type="datetimeFigureOut">
              <a:rPr lang="ru-RU" smtClean="0"/>
              <a:t>09.05.2020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66F17-A7B3-4EC6-88FE-166190051D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1E1A7-25F4-44B9-940F-12B32714386B}" type="datetimeFigureOut">
              <a:rPr lang="ru-RU" smtClean="0"/>
              <a:t>09.05.2020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66F17-A7B3-4EC6-88FE-166190051D5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notesSlide" Target="../notesSlides/notesSlide4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10" Type="http://schemas.openxmlformats.org/officeDocument/2006/relationships/oleObject" Target="../embeddings/oleObject3.bin"/><Relationship Id="rId4" Type="http://schemas.openxmlformats.org/officeDocument/2006/relationships/diagramData" Target="../diagrams/data1.xml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/>
          <p:cNvSpPr>
            <a:spLocks noChangeArrowheads="1"/>
          </p:cNvSpPr>
          <p:nvPr/>
        </p:nvSpPr>
        <p:spPr bwMode="auto">
          <a:xfrm>
            <a:off x="1187450" y="1520825"/>
            <a:ext cx="7524750" cy="367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Aft>
                <a:spcPct val="35000"/>
              </a:spcAft>
            </a:pPr>
            <a:r>
              <a:rPr lang="ru-RU" sz="5400" b="1">
                <a:solidFill>
                  <a:srgbClr val="4972BB"/>
                </a:solidFill>
              </a:rPr>
              <a:t>Концепция развития непрерывного</a:t>
            </a:r>
            <a:br>
              <a:rPr lang="ru-RU" sz="5400" b="1">
                <a:solidFill>
                  <a:srgbClr val="4972BB"/>
                </a:solidFill>
              </a:rPr>
            </a:br>
            <a:r>
              <a:rPr lang="ru-RU" sz="5400" b="1">
                <a:solidFill>
                  <a:srgbClr val="4972BB"/>
                </a:solidFill>
              </a:rPr>
              <a:t>медицинского образования</a:t>
            </a:r>
            <a:endParaRPr lang="en-US" sz="5400" b="1">
              <a:solidFill>
                <a:srgbClr val="4972B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7" name="Rectangle 3"/>
          <p:cNvSpPr>
            <a:spLocks noChangeArrowheads="1"/>
          </p:cNvSpPr>
          <p:nvPr/>
        </p:nvSpPr>
        <p:spPr bwMode="auto">
          <a:xfrm>
            <a:off x="971550" y="657225"/>
            <a:ext cx="673258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Aft>
                <a:spcPct val="35000"/>
              </a:spcAft>
              <a:defRPr/>
            </a:pP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Что такое непрерывное медицинское образование?</a:t>
            </a:r>
            <a:endParaRPr lang="en-US" sz="24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sp>
        <p:nvSpPr>
          <p:cNvPr id="32771" name="Rectangle 4"/>
          <p:cNvSpPr>
            <a:spLocks noChangeArrowheads="1"/>
          </p:cNvSpPr>
          <p:nvPr/>
        </p:nvSpPr>
        <p:spPr bwMode="auto">
          <a:xfrm>
            <a:off x="971550" y="1125538"/>
            <a:ext cx="80295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ct val="35000"/>
              </a:spcAft>
            </a:pPr>
            <a:endParaRPr lang="en-US" sz="2200" b="1">
              <a:solidFill>
                <a:schemeClr val="hlink"/>
              </a:solidFill>
              <a:latin typeface="Verdana" pitchFamily="34" charset="0"/>
            </a:endParaRPr>
          </a:p>
        </p:txBody>
      </p:sp>
      <p:sp>
        <p:nvSpPr>
          <p:cNvPr id="32772" name="Rectangle 5"/>
          <p:cNvSpPr>
            <a:spLocks noChangeArrowheads="1"/>
          </p:cNvSpPr>
          <p:nvPr/>
        </p:nvSpPr>
        <p:spPr bwMode="auto">
          <a:xfrm>
            <a:off x="1331913" y="1341438"/>
            <a:ext cx="7272337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b="1">
              <a:solidFill>
                <a:schemeClr val="hlink"/>
              </a:solidFill>
              <a:latin typeface="Verdana" pitchFamily="34" charset="0"/>
            </a:endParaRPr>
          </a:p>
          <a:p>
            <a:r>
              <a:rPr lang="ru-RU" b="1">
                <a:solidFill>
                  <a:schemeClr val="hlink"/>
                </a:solidFill>
                <a:latin typeface="Verdana" pitchFamily="34" charset="0"/>
              </a:rPr>
              <a:t>Непрерывное медицинское образование — </a:t>
            </a:r>
            <a:r>
              <a:rPr lang="ru-RU">
                <a:latin typeface="Verdana" pitchFamily="34" charset="0"/>
              </a:rPr>
              <a:t>образовательный процесс, с помощью которого медицинские работники постоянно </a:t>
            </a:r>
            <a:r>
              <a:rPr lang="ru-RU">
                <a:solidFill>
                  <a:srgbClr val="FF0000"/>
                </a:solidFill>
                <a:latin typeface="Verdana" pitchFamily="34" charset="0"/>
              </a:rPr>
              <a:t>(ежедневно)</a:t>
            </a:r>
            <a:r>
              <a:rPr lang="ru-RU">
                <a:latin typeface="Verdana" pitchFamily="34" charset="0"/>
              </a:rPr>
              <a:t> обновляют свои знания и практические навыки – начинается после завершения обязательной последипломной подготовки</a:t>
            </a:r>
          </a:p>
          <a:p>
            <a:endParaRPr lang="ru-RU" b="1">
              <a:latin typeface="Verdana" pitchFamily="34" charset="0"/>
            </a:endParaRPr>
          </a:p>
          <a:p>
            <a:r>
              <a:rPr lang="ru-RU" b="1">
                <a:solidFill>
                  <a:schemeClr val="hlink"/>
                </a:solidFill>
                <a:latin typeface="Verdana" pitchFamily="34" charset="0"/>
              </a:rPr>
              <a:t>Цель НМО — </a:t>
            </a:r>
            <a:r>
              <a:rPr lang="ru-RU">
                <a:latin typeface="Verdana" pitchFamily="34" charset="0"/>
              </a:rPr>
              <a:t>повышение качества медицинской помощи и безопасности пациента </a:t>
            </a:r>
            <a:r>
              <a:rPr lang="ru-RU" b="1">
                <a:latin typeface="Verdana" pitchFamily="34" charset="0"/>
              </a:rPr>
              <a:t/>
            </a:r>
            <a:br>
              <a:rPr lang="ru-RU" b="1">
                <a:latin typeface="Verdana" pitchFamily="34" charset="0"/>
              </a:rPr>
            </a:br>
            <a:r>
              <a:rPr lang="ru-RU" b="1">
                <a:solidFill>
                  <a:schemeClr val="hlink"/>
                </a:solidFill>
                <a:latin typeface="Verdana" pitchFamily="34" charset="0"/>
              </a:rPr>
              <a:t/>
            </a:r>
            <a:br>
              <a:rPr lang="ru-RU" b="1">
                <a:solidFill>
                  <a:schemeClr val="hlink"/>
                </a:solidFill>
                <a:latin typeface="Verdana" pitchFamily="34" charset="0"/>
              </a:rPr>
            </a:br>
            <a:r>
              <a:rPr lang="ru-RU" b="1">
                <a:solidFill>
                  <a:schemeClr val="hlink"/>
                </a:solidFill>
                <a:latin typeface="Verdana" pitchFamily="34" charset="0"/>
              </a:rPr>
              <a:t>Кредиты в медицинском образовании</a:t>
            </a:r>
            <a:r>
              <a:rPr lang="ru-RU" b="1">
                <a:latin typeface="Verdana" pitchFamily="34" charset="0"/>
              </a:rPr>
              <a:t> </a:t>
            </a:r>
            <a:r>
              <a:rPr lang="ru-RU" b="1">
                <a:solidFill>
                  <a:schemeClr val="hlink"/>
                </a:solidFill>
                <a:latin typeface="Verdana" pitchFamily="34" charset="0"/>
              </a:rPr>
              <a:t>—</a:t>
            </a:r>
            <a:r>
              <a:rPr lang="ru-RU" b="1">
                <a:latin typeface="Verdana" pitchFamily="34" charset="0"/>
              </a:rPr>
              <a:t> </a:t>
            </a:r>
            <a:r>
              <a:rPr lang="ru-RU">
                <a:latin typeface="Verdana" pitchFamily="34" charset="0"/>
              </a:rPr>
              <a:t>баллы (часы) - условные единицы измерения значимости каждого образовательного мероприятия 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008063" y="1736725"/>
            <a:ext cx="182562" cy="182563"/>
            <a:chOff x="715" y="3678"/>
            <a:chExt cx="115" cy="115"/>
          </a:xfrm>
        </p:grpSpPr>
        <p:sp>
          <p:nvSpPr>
            <p:cNvPr id="32780" name="AutoShape 7"/>
            <p:cNvSpPr>
              <a:spLocks noChangeArrowheads="1"/>
            </p:cNvSpPr>
            <p:nvPr/>
          </p:nvSpPr>
          <p:spPr bwMode="gray">
            <a:xfrm rot="2700000">
              <a:off x="715" y="3678"/>
              <a:ext cx="115" cy="115"/>
            </a:xfrm>
            <a:prstGeom prst="rtTriangle">
              <a:avLst/>
            </a:prstGeom>
            <a:solidFill>
              <a:srgbClr val="808080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781" name="AutoShape 8"/>
            <p:cNvSpPr>
              <a:spLocks noChangeArrowheads="1"/>
            </p:cNvSpPr>
            <p:nvPr/>
          </p:nvSpPr>
          <p:spPr bwMode="gray">
            <a:xfrm rot="18900000" flipH="1">
              <a:off x="715" y="3678"/>
              <a:ext cx="115" cy="115"/>
            </a:xfrm>
            <a:prstGeom prst="rtTriangle">
              <a:avLst/>
            </a:prstGeom>
            <a:solidFill>
              <a:srgbClr val="D04338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041400" y="3644900"/>
            <a:ext cx="182563" cy="182563"/>
            <a:chOff x="715" y="3678"/>
            <a:chExt cx="115" cy="115"/>
          </a:xfrm>
        </p:grpSpPr>
        <p:sp>
          <p:nvSpPr>
            <p:cNvPr id="32778" name="AutoShape 10"/>
            <p:cNvSpPr>
              <a:spLocks noChangeArrowheads="1"/>
            </p:cNvSpPr>
            <p:nvPr/>
          </p:nvSpPr>
          <p:spPr bwMode="gray">
            <a:xfrm rot="2700000">
              <a:off x="715" y="3678"/>
              <a:ext cx="115" cy="115"/>
            </a:xfrm>
            <a:prstGeom prst="rtTriangle">
              <a:avLst/>
            </a:prstGeom>
            <a:solidFill>
              <a:srgbClr val="808080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779" name="AutoShape 11"/>
            <p:cNvSpPr>
              <a:spLocks noChangeArrowheads="1"/>
            </p:cNvSpPr>
            <p:nvPr/>
          </p:nvSpPr>
          <p:spPr bwMode="gray">
            <a:xfrm rot="18900000" flipH="1">
              <a:off x="715" y="3678"/>
              <a:ext cx="115" cy="115"/>
            </a:xfrm>
            <a:prstGeom prst="rtTriangle">
              <a:avLst/>
            </a:prstGeom>
            <a:solidFill>
              <a:srgbClr val="D04338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1042988" y="4470400"/>
            <a:ext cx="182562" cy="182563"/>
            <a:chOff x="715" y="3678"/>
            <a:chExt cx="115" cy="115"/>
          </a:xfrm>
        </p:grpSpPr>
        <p:sp>
          <p:nvSpPr>
            <p:cNvPr id="32776" name="AutoShape 13"/>
            <p:cNvSpPr>
              <a:spLocks noChangeArrowheads="1"/>
            </p:cNvSpPr>
            <p:nvPr/>
          </p:nvSpPr>
          <p:spPr bwMode="gray">
            <a:xfrm rot="2700000">
              <a:off x="715" y="3678"/>
              <a:ext cx="115" cy="115"/>
            </a:xfrm>
            <a:prstGeom prst="rtTriangle">
              <a:avLst/>
            </a:prstGeom>
            <a:solidFill>
              <a:srgbClr val="808080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777" name="AutoShape 14"/>
            <p:cNvSpPr>
              <a:spLocks noChangeArrowheads="1"/>
            </p:cNvSpPr>
            <p:nvPr/>
          </p:nvSpPr>
          <p:spPr bwMode="gray">
            <a:xfrm rot="18900000" flipH="1">
              <a:off x="715" y="3678"/>
              <a:ext cx="115" cy="115"/>
            </a:xfrm>
            <a:prstGeom prst="rtTriangle">
              <a:avLst/>
            </a:prstGeom>
            <a:solidFill>
              <a:srgbClr val="D04338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5"/>
          <p:cNvSpPr>
            <a:spLocks noChangeShapeType="1"/>
          </p:cNvSpPr>
          <p:nvPr/>
        </p:nvSpPr>
        <p:spPr bwMode="auto">
          <a:xfrm>
            <a:off x="684213" y="6524625"/>
            <a:ext cx="8135937" cy="0"/>
          </a:xfrm>
          <a:prstGeom prst="line">
            <a:avLst/>
          </a:prstGeom>
          <a:noFill/>
          <a:ln w="19050">
            <a:solidFill>
              <a:srgbClr val="23387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5122" name="Object 8"/>
          <p:cNvGraphicFramePr>
            <a:graphicFrameLocks noChangeAspect="1"/>
          </p:cNvGraphicFramePr>
          <p:nvPr>
            <p:ph sz="half" idx="1"/>
          </p:nvPr>
        </p:nvGraphicFramePr>
        <p:xfrm>
          <a:off x="471488" y="2543175"/>
          <a:ext cx="8382000" cy="454025"/>
        </p:xfrm>
        <a:graphic>
          <a:graphicData uri="http://schemas.openxmlformats.org/presentationml/2006/ole">
            <p:oleObj spid="_x0000_s1026" name="Visio" r:id="rId4" imgW="9983343" imgH="4848225" progId="">
              <p:embed/>
            </p:oleObj>
          </a:graphicData>
        </a:graphic>
      </p:graphicFrame>
      <p:graphicFrame>
        <p:nvGraphicFramePr>
          <p:cNvPr id="5123" name="Object 9"/>
          <p:cNvGraphicFramePr>
            <a:graphicFrameLocks noChangeAspect="1"/>
          </p:cNvGraphicFramePr>
          <p:nvPr>
            <p:ph sz="half" idx="2"/>
          </p:nvPr>
        </p:nvGraphicFramePr>
        <p:xfrm>
          <a:off x="684213" y="333375"/>
          <a:ext cx="7056437" cy="682625"/>
        </p:xfrm>
        <a:graphic>
          <a:graphicData uri="http://schemas.openxmlformats.org/presentationml/2006/ole">
            <p:oleObj spid="_x0000_s1027" name="Visio" r:id="rId5" imgW="6080016" imgH="788158" progId="">
              <p:embed/>
            </p:oleObj>
          </a:graphicData>
        </a:graphic>
      </p:graphicFrame>
      <p:sp>
        <p:nvSpPr>
          <p:cNvPr id="71690" name="Rectangle 10"/>
          <p:cNvSpPr>
            <a:spLocks noChangeArrowheads="1"/>
          </p:cNvSpPr>
          <p:nvPr/>
        </p:nvSpPr>
        <p:spPr bwMode="auto">
          <a:xfrm>
            <a:off x="1763688" y="188640"/>
            <a:ext cx="6983412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Aft>
                <a:spcPct val="35000"/>
              </a:spcAft>
              <a:defRPr/>
            </a:pPr>
            <a:r>
              <a:rPr lang="ru-RU" sz="21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Структура медицинского образования в РФ</a:t>
            </a:r>
            <a:endParaRPr 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sp>
        <p:nvSpPr>
          <p:cNvPr id="5130" name="Rectangle 11"/>
          <p:cNvSpPr>
            <a:spLocks noChangeArrowheads="1"/>
          </p:cNvSpPr>
          <p:nvPr/>
        </p:nvSpPr>
        <p:spPr bwMode="auto">
          <a:xfrm>
            <a:off x="467544" y="1016000"/>
            <a:ext cx="8533581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ct val="35000"/>
              </a:spcAft>
            </a:pPr>
            <a:r>
              <a:rPr lang="ru-RU" sz="1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Основы законодательства Российской Федерации об охране здоровья граждан:</a:t>
            </a:r>
            <a:br>
              <a:rPr lang="ru-RU" sz="1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«Порядок переподготовки, совершенствования профессиональных знаний медицинских 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 фармацевтических работников, получения ими квалификационных категорий определяется в соответствии с настоящими Основами федеральным органом исполнительной власти в области здравоохранения, органами исполнительной власти субъектов РФ в области здравоохранения</a:t>
            </a:r>
            <a:r>
              <a:rPr lang="en-US" sz="1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совместно с профессиональными медицинскими и фармацевтическими ассоциациями»</a:t>
            </a:r>
            <a:r>
              <a:rPr lang="ru-RU" sz="1300" b="1" i="1" dirty="0">
                <a:solidFill>
                  <a:srgbClr val="CC0000"/>
                </a:solidFill>
                <a:latin typeface="Verdana" pitchFamily="34" charset="0"/>
              </a:rPr>
              <a:t/>
            </a:r>
            <a:br>
              <a:rPr lang="ru-RU" sz="1300" b="1" i="1" dirty="0">
                <a:solidFill>
                  <a:srgbClr val="CC0000"/>
                </a:solidFill>
                <a:latin typeface="Verdana" pitchFamily="34" charset="0"/>
              </a:rPr>
            </a:br>
            <a:endParaRPr lang="en-US" sz="1300" b="1" i="1" dirty="0">
              <a:solidFill>
                <a:srgbClr val="CC0000"/>
              </a:solidFill>
              <a:latin typeface="Verdana" pitchFamily="34" charset="0"/>
            </a:endParaRPr>
          </a:p>
        </p:txBody>
      </p:sp>
      <p:pic>
        <p:nvPicPr>
          <p:cNvPr id="5131" name="Picture 1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5536" y="3040797"/>
            <a:ext cx="8634164" cy="3453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899592" y="1600200"/>
          <a:ext cx="7200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6148" name="Группа 22"/>
          <p:cNvPicPr>
            <a:picLocks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600950" y="1450975"/>
            <a:ext cx="1304925" cy="447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146" name="Object 9"/>
          <p:cNvGraphicFramePr>
            <a:graphicFrameLocks noChangeAspect="1"/>
          </p:cNvGraphicFramePr>
          <p:nvPr/>
        </p:nvGraphicFramePr>
        <p:xfrm>
          <a:off x="899592" y="188640"/>
          <a:ext cx="7200900" cy="900113"/>
        </p:xfrm>
        <a:graphic>
          <a:graphicData uri="http://schemas.openxmlformats.org/presentationml/2006/ole">
            <p:oleObj spid="_x0000_s2050" name="Visio" r:id="rId10" imgW="6080016" imgH="788158" progId="">
              <p:embed/>
            </p:oleObj>
          </a:graphicData>
        </a:graphic>
      </p:graphicFrame>
      <p:sp>
        <p:nvSpPr>
          <p:cNvPr id="6150" name="Заголовок 1"/>
          <p:cNvSpPr>
            <a:spLocks noGrp="1"/>
          </p:cNvSpPr>
          <p:nvPr>
            <p:ph type="title"/>
          </p:nvPr>
        </p:nvSpPr>
        <p:spPr>
          <a:xfrm>
            <a:off x="179388" y="400050"/>
            <a:ext cx="7345362" cy="6889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400" dirty="0" smtClean="0">
                <a:solidFill>
                  <a:schemeClr val="bg1"/>
                </a:solidFill>
              </a:rPr>
              <a:t>Как определить качество</a:t>
            </a:r>
            <a:br>
              <a:rPr lang="ru-RU" sz="2400" dirty="0" smtClean="0">
                <a:solidFill>
                  <a:schemeClr val="bg1"/>
                </a:solidFill>
              </a:rPr>
            </a:br>
            <a:r>
              <a:rPr lang="ru-RU" sz="2400" dirty="0" smtClean="0">
                <a:solidFill>
                  <a:schemeClr val="bg1"/>
                </a:solidFill>
              </a:rPr>
              <a:t> медицинского образования?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07950" y="1196975"/>
            <a:ext cx="4176713" cy="4968875"/>
          </a:xfrm>
          <a:ln>
            <a:solidFill>
              <a:schemeClr val="tx1"/>
            </a:solidFill>
          </a:ln>
        </p:spPr>
        <p:txBody>
          <a:bodyPr/>
          <a:lstStyle/>
          <a:p>
            <a:pPr algn="ctr">
              <a:buFontTx/>
              <a:buNone/>
            </a:pPr>
            <a:r>
              <a:rPr lang="ru-RU" sz="2400" u="sng" smtClean="0">
                <a:latin typeface="Times New Roman" charset="0"/>
              </a:rPr>
              <a:t>СТАНДАРТ </a:t>
            </a:r>
            <a:r>
              <a:rPr lang="en-US" sz="2400" b="1" u="sng" smtClean="0">
                <a:latin typeface="Times New Roman" charset="0"/>
              </a:rPr>
              <a:t>II</a:t>
            </a:r>
            <a:r>
              <a:rPr lang="ru-RU" sz="2400" u="sng" smtClean="0">
                <a:latin typeface="Times New Roman" charset="0"/>
              </a:rPr>
              <a:t> ПОКОЛЕНИЯ</a:t>
            </a:r>
            <a:r>
              <a:rPr lang="ru-RU" u="sng" smtClean="0"/>
              <a:t> </a:t>
            </a:r>
          </a:p>
          <a:p>
            <a:pPr>
              <a:buFontTx/>
              <a:buNone/>
            </a:pPr>
            <a:endParaRPr lang="ru-RU" u="sng" smtClean="0"/>
          </a:p>
          <a:p>
            <a:pPr>
              <a:buFontTx/>
              <a:buNone/>
            </a:pPr>
            <a:endParaRPr lang="ru-RU" u="sng" smtClean="0"/>
          </a:p>
        </p:txBody>
      </p:sp>
      <p:sp>
        <p:nvSpPr>
          <p:cNvPr id="27651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356100" y="1196975"/>
            <a:ext cx="4679950" cy="4968875"/>
          </a:xfrm>
          <a:ln>
            <a:solidFill>
              <a:schemeClr val="tx1"/>
            </a:solidFill>
          </a:ln>
        </p:spPr>
        <p:txBody>
          <a:bodyPr/>
          <a:lstStyle/>
          <a:p>
            <a:pPr algn="ctr">
              <a:buFontTx/>
              <a:buNone/>
            </a:pPr>
            <a:r>
              <a:rPr lang="ru-RU" sz="2400" u="sng" smtClean="0">
                <a:latin typeface="Times New Roman" charset="0"/>
              </a:rPr>
              <a:t>СТАНДАРТ </a:t>
            </a:r>
            <a:r>
              <a:rPr lang="en-US" sz="2400" b="1" u="sng" smtClean="0">
                <a:latin typeface="Times New Roman" charset="0"/>
              </a:rPr>
              <a:t>III</a:t>
            </a:r>
            <a:r>
              <a:rPr lang="en-US" sz="2400" u="sng" smtClean="0">
                <a:latin typeface="Times New Roman" charset="0"/>
              </a:rPr>
              <a:t> </a:t>
            </a:r>
            <a:r>
              <a:rPr lang="ru-RU" sz="2400" u="sng" smtClean="0">
                <a:latin typeface="Times New Roman" charset="0"/>
              </a:rPr>
              <a:t>ПОКОЛЕНИЯ</a:t>
            </a:r>
          </a:p>
          <a:p>
            <a:pPr algn="ctr">
              <a:buFontTx/>
              <a:buNone/>
            </a:pPr>
            <a:r>
              <a:rPr lang="ru-RU" sz="1800" b="1" smtClean="0">
                <a:solidFill>
                  <a:srgbClr val="003399"/>
                </a:solidFill>
                <a:latin typeface="Times New Roman" charset="0"/>
              </a:rPr>
              <a:t>ЗНАЧИТЕЛЬНОЕ УВЕЛИЧЕНИЕ ДОЛИ</a:t>
            </a:r>
          </a:p>
          <a:p>
            <a:pPr algn="ctr">
              <a:buFontTx/>
              <a:buNone/>
            </a:pPr>
            <a:r>
              <a:rPr lang="ru-RU" sz="1800" b="1" smtClean="0">
                <a:solidFill>
                  <a:srgbClr val="003399"/>
                </a:solidFill>
                <a:latin typeface="Times New Roman" charset="0"/>
              </a:rPr>
              <a:t>ПРАКТИЧЕСКОЙ ПОДГОТОВКИ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50825" y="2208213"/>
            <a:ext cx="1873250" cy="8636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1240B29-F687-4f45-9708-019B960494DF}"/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1600" dirty="0">
                <a:latin typeface="Arial" pitchFamily="34" charset="0"/>
                <a:cs typeface="+mn-cs"/>
              </a:rPr>
              <a:t>ИНТЕРНАТУРА</a:t>
            </a:r>
          </a:p>
          <a:p>
            <a:pPr algn="ctr">
              <a:defRPr/>
            </a:pPr>
            <a:r>
              <a:rPr lang="ru-RU" sz="1600" dirty="0">
                <a:latin typeface="Arial" pitchFamily="34" charset="0"/>
                <a:cs typeface="+mn-cs"/>
              </a:rPr>
              <a:t>1 ГОД</a:t>
            </a:r>
          </a:p>
          <a:p>
            <a:pPr algn="ctr">
              <a:defRPr/>
            </a:pPr>
            <a:r>
              <a:rPr lang="ru-RU" sz="1600" dirty="0">
                <a:latin typeface="Arial" pitchFamily="34" charset="0"/>
                <a:cs typeface="+mn-cs"/>
              </a:rPr>
              <a:t>33 специальности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327275" y="2208213"/>
            <a:ext cx="1871663" cy="8636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1240B29-F687-4f45-9708-019B960494DF}"/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1600" dirty="0">
                <a:latin typeface="Arial" pitchFamily="34" charset="0"/>
                <a:cs typeface="+mn-cs"/>
              </a:rPr>
              <a:t>ОРДИНАТУРА</a:t>
            </a:r>
          </a:p>
          <a:p>
            <a:pPr algn="ctr">
              <a:defRPr/>
            </a:pPr>
            <a:r>
              <a:rPr lang="ru-RU" sz="1600" dirty="0">
                <a:latin typeface="Arial" pitchFamily="34" charset="0"/>
                <a:cs typeface="+mn-cs"/>
              </a:rPr>
              <a:t>2 ГОДА</a:t>
            </a:r>
          </a:p>
          <a:p>
            <a:pPr algn="ctr">
              <a:defRPr/>
            </a:pPr>
            <a:r>
              <a:rPr lang="ru-RU" sz="1600" dirty="0">
                <a:latin typeface="Arial" pitchFamily="34" charset="0"/>
                <a:cs typeface="+mn-cs"/>
              </a:rPr>
              <a:t>96 специальностей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911225" y="4940300"/>
            <a:ext cx="2665413" cy="865188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1240B29-F687-4f45-9708-019B960494DF}"/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1600" dirty="0">
                <a:latin typeface="Arial" pitchFamily="34" charset="0"/>
                <a:cs typeface="+mn-cs"/>
              </a:rPr>
              <a:t>ПРАВО НА </a:t>
            </a:r>
          </a:p>
          <a:p>
            <a:pPr algn="ctr">
              <a:defRPr/>
            </a:pPr>
            <a:r>
              <a:rPr lang="ru-RU" sz="1600" dirty="0">
                <a:latin typeface="Arial" pitchFamily="34" charset="0"/>
                <a:cs typeface="+mn-cs"/>
              </a:rPr>
              <a:t>ПРОФЕССИОНАЛЬНУЮ</a:t>
            </a:r>
          </a:p>
          <a:p>
            <a:pPr algn="ctr">
              <a:defRPr/>
            </a:pPr>
            <a:r>
              <a:rPr lang="ru-RU" sz="1600" dirty="0">
                <a:latin typeface="Arial" pitchFamily="34" charset="0"/>
                <a:cs typeface="+mn-cs"/>
              </a:rPr>
              <a:t>ДЕЯТЕЛЬНОСТЬ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900113" y="3576638"/>
            <a:ext cx="2663825" cy="78581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1240B29-F687-4f45-9708-019B960494DF}"/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1600" dirty="0">
                <a:latin typeface="Arial" pitchFamily="34" charset="0"/>
                <a:cs typeface="+mn-cs"/>
              </a:rPr>
              <a:t>ПОЛУЧЕНИЕ</a:t>
            </a:r>
          </a:p>
          <a:p>
            <a:pPr algn="ctr">
              <a:defRPr/>
            </a:pPr>
            <a:r>
              <a:rPr lang="ru-RU" sz="1600" dirty="0">
                <a:latin typeface="Arial" pitchFamily="34" charset="0"/>
                <a:cs typeface="+mn-cs"/>
              </a:rPr>
              <a:t>СЕРТИФИКАТА</a:t>
            </a:r>
          </a:p>
          <a:p>
            <a:pPr algn="ctr">
              <a:defRPr/>
            </a:pPr>
            <a:r>
              <a:rPr lang="ru-RU" sz="1600" dirty="0">
                <a:latin typeface="Arial" pitchFamily="34" charset="0"/>
                <a:cs typeface="+mn-cs"/>
              </a:rPr>
              <a:t>СПЕЦИАЛИСТА</a:t>
            </a: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4500563" y="2862263"/>
            <a:ext cx="1582737" cy="1152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1240B29-F687-4f45-9708-019B960494DF}"/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1600" dirty="0">
                <a:latin typeface="Arial" pitchFamily="34" charset="0"/>
                <a:cs typeface="+mn-cs"/>
              </a:rPr>
              <a:t>ОРДИНАТУРА</a:t>
            </a:r>
          </a:p>
          <a:p>
            <a:pPr algn="ctr">
              <a:defRPr/>
            </a:pPr>
            <a:r>
              <a:rPr lang="ru-RU" sz="1600" dirty="0">
                <a:latin typeface="Arial" pitchFamily="34" charset="0"/>
                <a:cs typeface="+mn-cs"/>
              </a:rPr>
              <a:t>1-5 ЛЕТ</a:t>
            </a:r>
          </a:p>
          <a:p>
            <a:pPr algn="ctr">
              <a:defRPr/>
            </a:pPr>
            <a:r>
              <a:rPr lang="ru-RU" sz="1600" dirty="0">
                <a:latin typeface="Arial" pitchFamily="34" charset="0"/>
                <a:cs typeface="+mn-cs"/>
              </a:rPr>
              <a:t>(МОДУЛЬНЫЙ</a:t>
            </a:r>
          </a:p>
          <a:p>
            <a:pPr algn="ctr">
              <a:defRPr/>
            </a:pPr>
            <a:r>
              <a:rPr lang="ru-RU" sz="1600" dirty="0">
                <a:latin typeface="Arial" pitchFamily="34" charset="0"/>
                <a:cs typeface="+mn-cs"/>
              </a:rPr>
              <a:t>ПРИНЦИП)</a:t>
            </a: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6572250" y="2840038"/>
            <a:ext cx="2463800" cy="1309687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1240B29-F687-4f45-9708-019B960494DF}"/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1600" dirty="0">
                <a:latin typeface="Arial" pitchFamily="34" charset="0"/>
                <a:cs typeface="+mn-cs"/>
              </a:rPr>
              <a:t>АККРЕДИТАЦИЯ</a:t>
            </a:r>
          </a:p>
          <a:p>
            <a:pPr algn="ctr">
              <a:defRPr/>
            </a:pPr>
            <a:r>
              <a:rPr lang="ru-RU" sz="1600" dirty="0">
                <a:latin typeface="Arial" pitchFamily="34" charset="0"/>
                <a:cs typeface="+mn-cs"/>
              </a:rPr>
              <a:t>К САМОСТОЯТЕЛЬНОЙ</a:t>
            </a:r>
          </a:p>
          <a:p>
            <a:pPr algn="ctr">
              <a:defRPr/>
            </a:pPr>
            <a:r>
              <a:rPr lang="ru-RU" sz="1600" dirty="0">
                <a:latin typeface="Arial" pitchFamily="34" charset="0"/>
                <a:cs typeface="+mn-cs"/>
              </a:rPr>
              <a:t>ПРОФЕССИОНАЛЬНОЙ</a:t>
            </a:r>
          </a:p>
          <a:p>
            <a:pPr algn="ctr">
              <a:defRPr/>
            </a:pPr>
            <a:r>
              <a:rPr lang="ru-RU" sz="1600" dirty="0">
                <a:latin typeface="Arial" pitchFamily="34" charset="0"/>
                <a:cs typeface="+mn-cs"/>
              </a:rPr>
              <a:t>ДЕЯТЕЛЬНОСТИ</a:t>
            </a:r>
            <a:endParaRPr lang="ru-RU" dirty="0">
              <a:latin typeface="Arial" pitchFamily="34" charset="0"/>
              <a:cs typeface="+mn-cs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5489575" y="4941888"/>
            <a:ext cx="2305050" cy="1152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1240B29-F687-4f45-9708-019B960494DF}"/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1600" dirty="0">
                <a:latin typeface="Arial" pitchFamily="34" charset="0"/>
                <a:cs typeface="+mn-cs"/>
              </a:rPr>
              <a:t>АККРЕДИТАЦИЯ</a:t>
            </a:r>
          </a:p>
          <a:p>
            <a:pPr algn="ctr">
              <a:defRPr/>
            </a:pPr>
            <a:r>
              <a:rPr lang="ru-RU" sz="1600" dirty="0">
                <a:latin typeface="Arial" pitchFamily="34" charset="0"/>
                <a:cs typeface="+mn-cs"/>
              </a:rPr>
              <a:t>В СООТВЕТСТВИИ</a:t>
            </a:r>
          </a:p>
          <a:p>
            <a:pPr algn="ctr">
              <a:defRPr/>
            </a:pPr>
            <a:r>
              <a:rPr lang="ru-RU" sz="1600" dirty="0">
                <a:latin typeface="Arial" pitchFamily="34" charset="0"/>
                <a:cs typeface="+mn-cs"/>
              </a:rPr>
              <a:t>С ПОЛУЧЕННОЙ</a:t>
            </a:r>
          </a:p>
          <a:p>
            <a:pPr algn="ctr">
              <a:defRPr/>
            </a:pPr>
            <a:r>
              <a:rPr lang="ru-RU" sz="1600" dirty="0">
                <a:latin typeface="Arial" pitchFamily="34" charset="0"/>
                <a:cs typeface="+mn-cs"/>
              </a:rPr>
              <a:t>СПЕЦИАЛЬНОСТЬЮ</a:t>
            </a: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250825" y="188913"/>
            <a:ext cx="8642350" cy="89852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marL="446088" indent="-446088" algn="ctr">
              <a:lnSpc>
                <a:spcPct val="80000"/>
              </a:lnSpc>
              <a:defRPr/>
            </a:pP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  <a:p>
            <a:pPr marL="446088" indent="-446088" algn="ctr">
              <a:lnSpc>
                <a:spcPct val="80000"/>
              </a:lnSpc>
              <a:defRPr/>
            </a:pPr>
            <a:r>
              <a:rPr lang="ru-RU" sz="24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ФЕДЕРАЛЬНЫЕ ГОСУДАРСТВЕННЫЕ ОБРАЗОВАТЕЛЬНЫЕ СТАНДАРТЫ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/>
            </a:r>
            <a:b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</a:b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2" name="Стрелка вниз 1"/>
          <p:cNvSpPr/>
          <p:nvPr/>
        </p:nvSpPr>
        <p:spPr>
          <a:xfrm rot="1358862">
            <a:off x="1047050" y="1703244"/>
            <a:ext cx="484632" cy="489204"/>
          </a:xfrm>
          <a:prstGeom prst="downArrow">
            <a:avLst/>
          </a:prstGeom>
          <a:ln w="31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 rot="19407144">
            <a:off x="2660909" y="1681492"/>
            <a:ext cx="484632" cy="489204"/>
          </a:xfrm>
          <a:prstGeom prst="downArrow">
            <a:avLst/>
          </a:prstGeom>
          <a:ln w="31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 rot="1358862">
            <a:off x="2827908" y="3081250"/>
            <a:ext cx="484632" cy="489204"/>
          </a:xfrm>
          <a:prstGeom prst="downArrow">
            <a:avLst/>
          </a:prstGeom>
          <a:ln w="31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 rot="19407144">
            <a:off x="1135598" y="3122399"/>
            <a:ext cx="484632" cy="489204"/>
          </a:xfrm>
          <a:prstGeom prst="downArrow">
            <a:avLst/>
          </a:prstGeom>
          <a:ln w="31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Стрелка вниз 30"/>
          <p:cNvSpPr/>
          <p:nvPr/>
        </p:nvSpPr>
        <p:spPr>
          <a:xfrm>
            <a:off x="1881759" y="4412768"/>
            <a:ext cx="484632" cy="489204"/>
          </a:xfrm>
          <a:prstGeom prst="downArrow">
            <a:avLst/>
          </a:prstGeom>
          <a:ln w="31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2" name="Стрелка вниз 31"/>
          <p:cNvSpPr/>
          <p:nvPr/>
        </p:nvSpPr>
        <p:spPr>
          <a:xfrm rot="19559525">
            <a:off x="7497539" y="2360586"/>
            <a:ext cx="484632" cy="489204"/>
          </a:xfrm>
          <a:prstGeom prst="downArrow">
            <a:avLst/>
          </a:prstGeom>
          <a:ln w="31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Стрелка вниз 32"/>
          <p:cNvSpPr/>
          <p:nvPr/>
        </p:nvSpPr>
        <p:spPr>
          <a:xfrm rot="2268327">
            <a:off x="5121043" y="2370376"/>
            <a:ext cx="484632" cy="489204"/>
          </a:xfrm>
          <a:prstGeom prst="downArrow">
            <a:avLst/>
          </a:prstGeom>
          <a:ln w="31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4" name="Стрелка вниз 33"/>
          <p:cNvSpPr/>
          <p:nvPr/>
        </p:nvSpPr>
        <p:spPr>
          <a:xfrm rot="18365063">
            <a:off x="5724682" y="3990459"/>
            <a:ext cx="484632" cy="1029907"/>
          </a:xfrm>
          <a:prstGeom prst="downArrow">
            <a:avLst/>
          </a:prstGeom>
          <a:ln w="31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5" name="Стрелка вниз 34"/>
          <p:cNvSpPr/>
          <p:nvPr/>
        </p:nvSpPr>
        <p:spPr>
          <a:xfrm rot="5400000">
            <a:off x="6066072" y="3250309"/>
            <a:ext cx="484632" cy="489204"/>
          </a:xfrm>
          <a:prstGeom prst="downArrow">
            <a:avLst/>
          </a:prstGeom>
          <a:ln w="31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65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500"/>
                            </p:stCondLst>
                            <p:childTnLst>
                              <p:par>
                                <p:cTn id="5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765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765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765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500"/>
                            </p:stCondLst>
                            <p:childTnLst>
                              <p:par>
                                <p:cTn id="6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0"/>
                            </p:stCondLst>
                            <p:childTnLst>
                              <p:par>
                                <p:cTn id="7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500"/>
                            </p:stCondLst>
                            <p:childTnLst>
                              <p:par>
                                <p:cTn id="7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000"/>
                            </p:stCondLst>
                            <p:childTnLst>
                              <p:par>
                                <p:cTn id="8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500"/>
                            </p:stCondLst>
                            <p:childTnLst>
                              <p:par>
                                <p:cTn id="8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7000"/>
                            </p:stCondLst>
                            <p:childTnLst>
                              <p:par>
                                <p:cTn id="9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7500"/>
                            </p:stCondLst>
                            <p:childTnLst>
                              <p:par>
                                <p:cTn id="10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8000"/>
                            </p:stCondLst>
                            <p:childTnLst>
                              <p:par>
                                <p:cTn id="10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8500"/>
                            </p:stCondLst>
                            <p:childTnLst>
                              <p:par>
                                <p:cTn id="10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p" animBg="1"/>
      <p:bldP spid="27651" grpId="0" build="p" animBg="1"/>
      <p:bldP spid="15365" grpId="0" animBg="1"/>
      <p:bldP spid="15366" grpId="0" animBg="1"/>
      <p:bldP spid="15367" grpId="0" animBg="1"/>
      <p:bldP spid="15368" grpId="0" animBg="1"/>
      <p:bldP spid="15369" grpId="0" animBg="1"/>
      <p:bldP spid="15370" grpId="0" animBg="1"/>
      <p:bldP spid="1537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Содержимое 2"/>
          <p:cNvSpPr>
            <a:spLocks/>
          </p:cNvSpPr>
          <p:nvPr/>
        </p:nvSpPr>
        <p:spPr bwMode="auto">
          <a:xfrm>
            <a:off x="0" y="1"/>
            <a:ext cx="8892480" cy="400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92100" indent="-292100" algn="ctr">
              <a:spcBef>
                <a:spcPct val="20000"/>
              </a:spcBef>
            </a:pPr>
            <a:r>
              <a:rPr lang="ru-RU" sz="2800" b="1" dirty="0">
                <a:solidFill>
                  <a:schemeClr val="bg1"/>
                </a:solidFill>
              </a:rPr>
              <a:t>  </a:t>
            </a:r>
            <a:r>
              <a:rPr lang="ru-RU" sz="3200" b="1" dirty="0">
                <a:solidFill>
                  <a:srgbClr val="FF0000"/>
                </a:solidFill>
              </a:rPr>
              <a:t>Непрерывное медицинское образование –</a:t>
            </a:r>
            <a:r>
              <a:rPr lang="ru-RU" sz="3200" b="1" dirty="0">
                <a:solidFill>
                  <a:schemeClr val="bg1"/>
                </a:solidFill>
              </a:rPr>
              <a:t> </a:t>
            </a:r>
            <a:r>
              <a:rPr lang="ru-RU" sz="2800" b="1" dirty="0">
                <a:solidFill>
                  <a:schemeClr val="bg1"/>
                </a:solidFill>
              </a:rPr>
              <a:t>это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образование медицинских и фармацевтических работников, которое начинается после получения специальности и продолжается непрерывно в течение всей жизни. Это дополнительное профессиональное образование, которое осуществляется посредством реализации программ повышения квалификации и профессиональной переподготовки.</a:t>
            </a:r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251520" y="2276872"/>
            <a:ext cx="889248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31" name="AutoShape 11" descr="1358287_39274782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  <p:sp>
        <p:nvSpPr>
          <p:cNvPr id="5133" name="AutoShape 13" descr="1358287_39274782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  <p:sp>
        <p:nvSpPr>
          <p:cNvPr id="8" name="Подзаголовок 2"/>
          <p:cNvSpPr>
            <a:spLocks/>
          </p:cNvSpPr>
          <p:nvPr/>
        </p:nvSpPr>
        <p:spPr bwMode="auto">
          <a:xfrm>
            <a:off x="0" y="2204864"/>
            <a:ext cx="9144000" cy="6481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92100" indent="-292100" algn="ctr">
              <a:lnSpc>
                <a:spcPct val="120000"/>
              </a:lnSpc>
              <a:spcBef>
                <a:spcPts val="1200"/>
              </a:spcBef>
              <a:buClr>
                <a:srgbClr val="005828"/>
              </a:buClr>
            </a:pPr>
            <a:r>
              <a:rPr lang="ru-RU" sz="2800" b="1" dirty="0">
                <a:solidFill>
                  <a:srgbClr val="FF0000"/>
                </a:solidFill>
                <a:latin typeface="Cambria" pitchFamily="18" charset="0"/>
              </a:rPr>
              <a:t>Концепция развития непрерывного медицинского и фармацевтического образования</a:t>
            </a:r>
            <a:r>
              <a:rPr lang="ru-RU" sz="2400" b="1" dirty="0">
                <a:solidFill>
                  <a:schemeClr val="bg1"/>
                </a:solidFill>
                <a:latin typeface="Cambria" pitchFamily="18" charset="0"/>
              </a:rPr>
              <a:t> -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система взглядов на содержание, принципы и основные приоритеты государственной политики, направленной на обеспечение совершенствования медицинскими и фармацевтическими работниками профессиональных знаний и навыков в течение всей жизни, а также постоянного повышения ими своего профессионального уровня и расширения квалификации.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/>
          </p:cNvSpPr>
          <p:nvPr/>
        </p:nvSpPr>
        <p:spPr bwMode="auto">
          <a:xfrm>
            <a:off x="0" y="0"/>
            <a:ext cx="9144000" cy="554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92100" indent="-292100" algn="ctr">
              <a:lnSpc>
                <a:spcPct val="120000"/>
              </a:lnSpc>
              <a:spcBef>
                <a:spcPts val="1200"/>
              </a:spcBef>
              <a:buClr>
                <a:srgbClr val="005828"/>
              </a:buClr>
            </a:pPr>
            <a:r>
              <a:rPr lang="ru-RU" sz="3600" b="1" dirty="0">
                <a:solidFill>
                  <a:srgbClr val="FF0000"/>
                </a:solidFill>
              </a:rPr>
              <a:t>Образовательные программы повышения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</a:rPr>
              <a:t>квалификации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 должны быть направлены на совершенствование имеющихся или освоение новых умений и навыков в рамках имеющейся у работника квалификации, освоение новых знаний умений и навыков с присвоением новой квалификации.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7348" name="Line 4"/>
          <p:cNvSpPr>
            <a:spLocks noChangeShapeType="1"/>
          </p:cNvSpPr>
          <p:nvPr/>
        </p:nvSpPr>
        <p:spPr bwMode="auto">
          <a:xfrm>
            <a:off x="0" y="692150"/>
            <a:ext cx="91440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7349" name="Line 5"/>
          <p:cNvSpPr>
            <a:spLocks noChangeShapeType="1"/>
          </p:cNvSpPr>
          <p:nvPr/>
        </p:nvSpPr>
        <p:spPr bwMode="auto">
          <a:xfrm>
            <a:off x="0" y="692150"/>
            <a:ext cx="91440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7350" name="Line 6"/>
          <p:cNvSpPr>
            <a:spLocks noChangeShapeType="1"/>
          </p:cNvSpPr>
          <p:nvPr/>
        </p:nvSpPr>
        <p:spPr bwMode="auto">
          <a:xfrm>
            <a:off x="0" y="692150"/>
            <a:ext cx="91440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" name="Содержимое 2"/>
          <p:cNvSpPr>
            <a:spLocks/>
          </p:cNvSpPr>
          <p:nvPr/>
        </p:nvSpPr>
        <p:spPr bwMode="auto">
          <a:xfrm>
            <a:off x="0" y="3861048"/>
            <a:ext cx="8964613" cy="2591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algn="ctr">
              <a:spcBef>
                <a:spcPct val="20000"/>
              </a:spcBef>
            </a:pPr>
            <a:r>
              <a:rPr lang="ru-RU" sz="3600" b="1" dirty="0">
                <a:solidFill>
                  <a:srgbClr val="FF0000"/>
                </a:solidFill>
              </a:rPr>
              <a:t>Формирование конкурентной среды</a:t>
            </a:r>
          </a:p>
          <a:p>
            <a:pPr marL="609600" indent="-609600" algn="ctr">
              <a:spcBef>
                <a:spcPct val="20000"/>
              </a:spcBef>
            </a:pPr>
            <a:r>
              <a:rPr lang="ru-RU" sz="3200" dirty="0">
                <a:solidFill>
                  <a:schemeClr val="bg1"/>
                </a:solidFill>
              </a:rPr>
              <a:t> - должно обеспечивать маневренность </a:t>
            </a: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образовательных программ </a:t>
            </a:r>
          </a:p>
          <a:p>
            <a:pPr marL="609600" indent="-609600" algn="ctr">
              <a:spcBef>
                <a:spcPct val="20000"/>
              </a:spcBef>
            </a:pP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 - гарантировать преемственность образовательных программ.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0" y="5080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endParaRPr lang="ru-RU" b="1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69635" name="Line 3"/>
          <p:cNvSpPr>
            <a:spLocks noChangeShapeType="1"/>
          </p:cNvSpPr>
          <p:nvPr/>
        </p:nvSpPr>
        <p:spPr bwMode="auto">
          <a:xfrm>
            <a:off x="0" y="981075"/>
            <a:ext cx="91440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/>
          </p:cNvSpPr>
          <p:nvPr/>
        </p:nvSpPr>
        <p:spPr bwMode="auto">
          <a:xfrm>
            <a:off x="0" y="548680"/>
            <a:ext cx="8964613" cy="4753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algn="ctr">
              <a:spcBef>
                <a:spcPct val="20000"/>
              </a:spcBef>
            </a:pPr>
            <a:r>
              <a:rPr lang="ru-RU" sz="3200" b="1" dirty="0">
                <a:solidFill>
                  <a:srgbClr val="FF0000"/>
                </a:solidFill>
              </a:rPr>
              <a:t>     Степень конкурентоспособности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участников современного рынка образовательных следующих показателей определяется </a:t>
            </a:r>
          </a:p>
          <a:p>
            <a:pPr marL="609600" indent="-609600" algn="ctr">
              <a:spcBef>
                <a:spcPct val="20000"/>
              </a:spcBef>
            </a:pPr>
            <a:r>
              <a:rPr lang="ru-RU" sz="2400" dirty="0">
                <a:solidFill>
                  <a:srgbClr val="FF0000"/>
                </a:solidFill>
              </a:rPr>
              <a:t>следующими показателями:</a:t>
            </a:r>
          </a:p>
          <a:p>
            <a:pPr marL="609600" indent="-249238">
              <a:spcBef>
                <a:spcPct val="20000"/>
              </a:spcBef>
              <a:buFont typeface="Wingdings" pitchFamily="2" charset="2"/>
              <a:buChar char="§"/>
            </a:pP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-полнота и оригинальность учебных планов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,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609600" indent="-249238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универсальность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учебно-методического обеспечения,</a:t>
            </a:r>
          </a:p>
          <a:p>
            <a:pPr marL="609600" indent="-249238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эффективность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применения технологий обучения,</a:t>
            </a:r>
          </a:p>
          <a:p>
            <a:pPr marL="609600" indent="-249238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степень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постоянного саморазвития кадров,</a:t>
            </a:r>
          </a:p>
          <a:p>
            <a:pPr marL="609600" indent="-249238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40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400" smtClean="0">
                <a:solidFill>
                  <a:schemeClr val="accent2">
                    <a:lumMod val="75000"/>
                  </a:schemeClr>
                </a:solidFill>
              </a:rPr>
              <a:t>уровень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профессиональной компетенции выпускников и интереса к ним со стороны работодателей, </a:t>
            </a:r>
          </a:p>
          <a:p>
            <a:pPr marL="609600" indent="-249238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400" smtClean="0">
                <a:solidFill>
                  <a:schemeClr val="accent2">
                    <a:lumMod val="75000"/>
                  </a:schemeClr>
                </a:solidFill>
              </a:rPr>
              <a:t>объем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продаж образовательных услуг.</a:t>
            </a:r>
          </a:p>
        </p:txBody>
      </p:sp>
      <p:sp>
        <p:nvSpPr>
          <p:cNvPr id="69638" name="AutoShape 6" descr="photo_182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  <p:sp>
        <p:nvSpPr>
          <p:cNvPr id="69639" name="AutoShape 7" descr="photo_182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  <p:pic>
        <p:nvPicPr>
          <p:cNvPr id="69641" name="Picture 9" descr="9ce38ab1dd9712a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0900" y="5300663"/>
            <a:ext cx="1943100" cy="1330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328</Words>
  <Application>Microsoft Office PowerPoint</Application>
  <PresentationFormat>Экран (4:3)</PresentationFormat>
  <Paragraphs>59</Paragraphs>
  <Slides>8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Visio</vt:lpstr>
      <vt:lpstr>Слайд 1</vt:lpstr>
      <vt:lpstr>Слайд 2</vt:lpstr>
      <vt:lpstr>Слайд 3</vt:lpstr>
      <vt:lpstr>Как определить качество  медицинского образования?</vt:lpstr>
      <vt:lpstr>Слайд 5</vt:lpstr>
      <vt:lpstr>Слайд 6</vt:lpstr>
      <vt:lpstr>Слайд 7</vt:lpstr>
      <vt:lpstr>Слайд 8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Рустем</dc:creator>
  <cp:lastModifiedBy>Рустем</cp:lastModifiedBy>
  <cp:revision>4</cp:revision>
  <dcterms:created xsi:type="dcterms:W3CDTF">2020-05-09T17:47:21Z</dcterms:created>
  <dcterms:modified xsi:type="dcterms:W3CDTF">2020-05-09T18:10:09Z</dcterms:modified>
</cp:coreProperties>
</file>