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9" r:id="rId17"/>
    <p:sldId id="278" r:id="rId18"/>
    <p:sldId id="280" r:id="rId19"/>
    <p:sldId id="274" r:id="rId20"/>
    <p:sldId id="275" r:id="rId21"/>
    <p:sldId id="273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1" y="685799"/>
            <a:ext cx="10509305" cy="3602422"/>
          </a:xfrm>
        </p:spPr>
        <p:txBody>
          <a:bodyPr>
            <a:normAutofit/>
          </a:bodyPr>
          <a:lstStyle/>
          <a:p>
            <a:r>
              <a:rPr lang="ru-RU" sz="2200" dirty="0" err="1" smtClean="0">
                <a:solidFill>
                  <a:schemeClr val="bg1"/>
                </a:solidFill>
              </a:rPr>
              <a:t>ФгБоу</a:t>
            </a:r>
            <a:r>
              <a:rPr lang="ru-RU" sz="2200" dirty="0" smtClean="0">
                <a:solidFill>
                  <a:schemeClr val="bg1"/>
                </a:solidFill>
              </a:rPr>
              <a:t> ВО «казанский государственный медицинский университет» </a:t>
            </a:r>
            <a:r>
              <a:rPr lang="ru-RU" sz="2200" dirty="0" err="1" smtClean="0">
                <a:solidFill>
                  <a:schemeClr val="bg1"/>
                </a:solidFill>
              </a:rPr>
              <a:t>мз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рф</a:t>
            </a:r>
            <a:r>
              <a:rPr lang="ru-RU" sz="2200" dirty="0" smtClean="0">
                <a:solidFill>
                  <a:schemeClr val="bg1"/>
                </a:solidFill>
              </a:rPr>
              <a:t>, институт фармации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400" dirty="0" smtClean="0">
                <a:solidFill>
                  <a:schemeClr val="bg1"/>
                </a:solidFill>
              </a:rPr>
              <a:t>Объект, Предмет, сущность и основные категории логистики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2" y="4918841"/>
            <a:ext cx="6400800" cy="872359"/>
          </a:xfrm>
        </p:spPr>
        <p:txBody>
          <a:bodyPr/>
          <a:lstStyle/>
          <a:p>
            <a:r>
              <a:rPr lang="ru-RU" dirty="0" smtClean="0"/>
              <a:t>Проф. </a:t>
            </a:r>
            <a:r>
              <a:rPr lang="ru-RU" dirty="0" err="1" smtClean="0"/>
              <a:t>Тухбатуллина</a:t>
            </a:r>
            <a:r>
              <a:rPr lang="ru-RU" dirty="0" smtClean="0"/>
              <a:t> Р.Г.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2489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400" b="1" cap="none" dirty="0">
                <a:ln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Этапы становления логистики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178676"/>
            <a:ext cx="10919209" cy="4122391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Россия также внесла свою лепту в развитие логистики. Еще в начале XX столетия петербургские профессора путей сообщения издали труд под названием «Транспортная логистика». На его основе были построены модели перевозки войск, их обеспечения и снабжения. Эти модели получили практическое применение при планировании и проведении ряда кампаний русской армии в ходе первой мировой войны. В СССР в годы первых пятилеток на основе принципов транспортной логистики разрабатывались графики поставок грузов для важнейших строек, полярных и других экспедиций. В период Великой Отечественной войны службы военных сообщений организовывали движение фронтовых грузов всеми видами транспорта. В послевоенный период логистика получила дальнейшее развитие. Так, в 1950 г. издан труд Б. Г. </a:t>
            </a:r>
            <a:r>
              <a:rPr lang="ru-RU" dirty="0" err="1"/>
              <a:t>Бахаева</a:t>
            </a:r>
            <a:r>
              <a:rPr lang="ru-RU" dirty="0"/>
              <a:t> «Основы эксплуатации морского флота». В нем сформулировано основное кредо логистики, суть которого сводилась к требованию рациональной организации перевозок и перевалок грузов в требуемом количестве и необходимого качества в заданный пункт назначения с минимальными издержками в обусловленный срок</a:t>
            </a:r>
          </a:p>
        </p:txBody>
      </p:sp>
    </p:spTree>
    <p:extLst>
      <p:ext uri="{BB962C8B-B14F-4D97-AF65-F5344CB8AC3E}">
        <p14:creationId xmlns:p14="http://schemas.microsoft.com/office/powerpoint/2010/main" val="4191300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400" b="1" cap="none" dirty="0">
                <a:ln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Этапы становления логистики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685800"/>
            <a:ext cx="10877167" cy="3615267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конце 1970-х гг. в Ленинграде была разработана логистическая технология, т.е. работа видов транспорта по методу транспортного узла, где осуществлялось их взаимодействие. Концепции отечественных ученых изучались западными специалистами. В настоящее время они положены в основу развития единой Европейской транспортной системы стран ЕС. В конце 1980-х гг. в СССР была сделана попытка внедрить межотраслевую систему «Ритм», функционирующую на принципах логистики. Единая межотраслевая технология устойчивых 15 перевозок железорудного сырья объединяла графики движения поездов, работу станций, предприятий — отправителей и получателей грузов по организации продвижения технологических маршрутов. Была разработана и внедрялась логистическая цепочка доставки каменного угля из Кузбасса на одну из ТЭЦ Москвы</a:t>
            </a:r>
          </a:p>
        </p:txBody>
      </p:sp>
    </p:spTree>
    <p:extLst>
      <p:ext uri="{BB962C8B-B14F-4D97-AF65-F5344CB8AC3E}">
        <p14:creationId xmlns:p14="http://schemas.microsoft.com/office/powerpoint/2010/main" val="3637047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034455"/>
            <a:ext cx="8534400" cy="959944"/>
          </a:xfrm>
        </p:spPr>
        <p:txBody>
          <a:bodyPr>
            <a:normAutofit/>
          </a:bodyPr>
          <a:lstStyle/>
          <a:p>
            <a:r>
              <a:rPr lang="ru-RU" altLang="ru-RU" sz="2400" b="1" cap="none" dirty="0">
                <a:ln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Этапы становления логистики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189186"/>
            <a:ext cx="11139926" cy="5139559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В современную Россию логистика пришла из стран с развитой рыночной экономикой. Концепции управления, применявшиеся ранее, не оправдывают себя в новых рыночных условиях, и именно поэтому интерес вызывают новые методы управления </a:t>
            </a:r>
            <a:r>
              <a:rPr lang="ru-RU" dirty="0" smtClean="0"/>
              <a:t>финансово-хозяйственной </a:t>
            </a:r>
            <a:r>
              <a:rPr lang="ru-RU" dirty="0"/>
              <a:t>деятельностью предприятий, хорошо зарекомендовавшие себя за рубежом. Таким образом, для российских предприятий внедрение логистики особенно актуально. </a:t>
            </a:r>
            <a:endParaRPr lang="ru-RU" dirty="0" smtClean="0"/>
          </a:p>
          <a:p>
            <a:r>
              <a:rPr lang="ru-RU" b="1" dirty="0" smtClean="0"/>
              <a:t>Основными </a:t>
            </a:r>
            <a:r>
              <a:rPr lang="ru-RU" b="1" dirty="0"/>
              <a:t>причинами, обусловливающими такую актуальность, являются следующие: </a:t>
            </a:r>
            <a:r>
              <a:rPr lang="ru-RU" dirty="0"/>
              <a:t>— историческое отставание сферы обращения от сферы производства, следствием чего являлось замедленное продвижение товаров к конечному потребителю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— отставание инфраструктуры экономики даже от среднемирового уровня; — относительно слабый уровень развития современных средств электронных коммуникаций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— отсталость транспортной инфраструктуры; — низкий уровень развития производственно-технической базы складского хозяйства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— слабое развитие промышленности по производству современных видов тары и упаковки.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настоящее время применение и развитие логистики в экономике обусловлено современными достижениями научно-технического прогресса, в частности развитием информационных технологий и компьютерной техники, за счет чего получаются благоприятные последствия и экономические 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val="324029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687614"/>
            <a:ext cx="8534400" cy="1797269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Объект, предмет, сущность и основные категории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336332"/>
            <a:ext cx="10992781" cy="4603530"/>
          </a:xfrm>
        </p:spPr>
        <p:txBody>
          <a:bodyPr>
            <a:noAutofit/>
          </a:bodyPr>
          <a:lstStyle/>
          <a:p>
            <a:r>
              <a:rPr lang="ru-RU" b="1" dirty="0"/>
              <a:t>Логистика</a:t>
            </a:r>
            <a:r>
              <a:rPr lang="ru-RU" dirty="0"/>
              <a:t>- теория и практика планирования, контроля и управления транспортировкой, складированием и др. операциями, совершенными в процессе доведения сырья и материалов до производственного предприятия, внутризаводской переработки сырья, материалов и полуфабрикатов; доведение готовой продукции до потребителя в соответствии с интересами и требованиями последнего, а также передачи, хранения и обработки соответствующей информации.</a:t>
            </a:r>
          </a:p>
          <a:p>
            <a:r>
              <a:rPr lang="ru-RU" b="1" dirty="0"/>
              <a:t>Логистика </a:t>
            </a:r>
            <a:r>
              <a:rPr lang="ru-RU" dirty="0"/>
              <a:t>- эффективное управление материальными и соотв. им потоками для достижения корпоративных целей с оптимальными затратами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3040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Объект, предмет, сущность и основные категории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3476" y="889844"/>
            <a:ext cx="109622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Задачи логистики:</a:t>
            </a:r>
            <a:endParaRPr lang="ru-RU" dirty="0"/>
          </a:p>
          <a:p>
            <a:r>
              <a:rPr lang="ru-RU" dirty="0"/>
              <a:t>1) прогноз спроса и планирование запасов;</a:t>
            </a:r>
          </a:p>
          <a:p>
            <a:r>
              <a:rPr lang="ru-RU" dirty="0"/>
              <a:t>2) определение необходимой мощности производства и транспорта;</a:t>
            </a:r>
          </a:p>
          <a:p>
            <a:r>
              <a:rPr lang="ru-RU" dirty="0"/>
              <a:t>3) разработка научных принципов распределения готовой продукции на основе оптимального управления материальными потоками;</a:t>
            </a:r>
          </a:p>
          <a:p>
            <a:r>
              <a:rPr lang="ru-RU" dirty="0"/>
              <a:t>4) построение оптимальных вариантов математических моделей функционирования логистических систем;</a:t>
            </a:r>
          </a:p>
          <a:p>
            <a:r>
              <a:rPr lang="ru-RU" dirty="0"/>
              <a:t>5) разработка методов совместного планирования, снабжения, производства, сбыта и отгрузки готовой продукции;</a:t>
            </a:r>
          </a:p>
          <a:p>
            <a:r>
              <a:rPr lang="ru-RU" dirty="0"/>
              <a:t>6) Разработка научных основ управления перегрузочными процессами и </a:t>
            </a:r>
            <a:r>
              <a:rPr lang="ru-RU" dirty="0" err="1"/>
              <a:t>транспортно</a:t>
            </a:r>
            <a:r>
              <a:rPr lang="ru-RU" dirty="0"/>
              <a:t> – складскими операциями в местах производства и потребления.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3904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Объект, предмет, сущность и основные категории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378372"/>
            <a:ext cx="10656450" cy="3922695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Предмет логистики </a:t>
            </a:r>
            <a:r>
              <a:rPr lang="ru-RU" dirty="0"/>
              <a:t>- комплексное управление всеми материальными и нематериальными потоками в системах.</a:t>
            </a:r>
          </a:p>
          <a:p>
            <a:r>
              <a:rPr lang="ru-RU" b="1" dirty="0"/>
              <a:t>Основным объектом </a:t>
            </a:r>
            <a:r>
              <a:rPr lang="ru-RU" dirty="0"/>
              <a:t>является сквозной материальный поток. (</a:t>
            </a:r>
            <a:r>
              <a:rPr lang="ru-RU" b="1" dirty="0"/>
              <a:t>Материальный поток</a:t>
            </a:r>
            <a:r>
              <a:rPr lang="ru-RU" dirty="0"/>
              <a:t>- поток материальных ресурсов, перемещаемых на всем протяжении логистического процесса).</a:t>
            </a:r>
          </a:p>
          <a:p>
            <a:r>
              <a:rPr lang="ru-RU" b="1" dirty="0"/>
              <a:t>Цель </a:t>
            </a:r>
            <a:r>
              <a:rPr lang="ru-RU" dirty="0"/>
              <a:t>считается достигнутой, если выполнены 6 правил логистики:</a:t>
            </a:r>
          </a:p>
          <a:p>
            <a:r>
              <a:rPr lang="ru-RU" dirty="0"/>
              <a:t>товар</a:t>
            </a:r>
          </a:p>
          <a:p>
            <a:r>
              <a:rPr lang="ru-RU" dirty="0"/>
              <a:t>место</a:t>
            </a:r>
          </a:p>
          <a:p>
            <a:r>
              <a:rPr lang="ru-RU" dirty="0"/>
              <a:t>время</a:t>
            </a:r>
          </a:p>
          <a:p>
            <a:r>
              <a:rPr lang="ru-RU" dirty="0"/>
              <a:t>качество</a:t>
            </a:r>
          </a:p>
          <a:p>
            <a:r>
              <a:rPr lang="ru-RU" dirty="0"/>
              <a:t>количество</a:t>
            </a:r>
          </a:p>
          <a:p>
            <a:r>
              <a:rPr lang="ru-RU" dirty="0"/>
              <a:t>затраты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6587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129048"/>
            <a:ext cx="8534400" cy="1471449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Объект, предмет, сущность и основные категории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315310"/>
            <a:ext cx="10824616" cy="4645573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Л операция</a:t>
            </a:r>
            <a:r>
              <a:rPr lang="ru-RU" dirty="0"/>
              <a:t>– любые операции, совершаемые с вещественными предметами и продуктами труда в сферах пр-ва и обращения, за исключением технологических операций по производству материальных благ. К Л операциям относят – погрузку, транспортировку, разгрузку, комплектацию, складирование, упаковку.</a:t>
            </a:r>
          </a:p>
          <a:p>
            <a:r>
              <a:rPr lang="ru-RU" b="1" dirty="0"/>
              <a:t>Л функция</a:t>
            </a:r>
            <a:r>
              <a:rPr lang="ru-RU" dirty="0"/>
              <a:t>– это укрупнённая группа логистических операций, направленных на реализацию Л системы.</a:t>
            </a:r>
          </a:p>
          <a:p>
            <a:r>
              <a:rPr lang="ru-RU" b="1" dirty="0"/>
              <a:t>Логистическая цепь</a:t>
            </a:r>
            <a:r>
              <a:rPr lang="ru-RU" i="1" dirty="0"/>
              <a:t> — </a:t>
            </a:r>
            <a:r>
              <a:rPr lang="ru-RU" dirty="0"/>
              <a:t>это линейно упорядоченное множество участников логистического процесса, осуществляющих логистические опе­рации по доведению внешнего материального потока от одной логистической системы до другой.</a:t>
            </a:r>
          </a:p>
          <a:p>
            <a:r>
              <a:rPr lang="ru-RU" b="1" dirty="0"/>
              <a:t>Л звено –</a:t>
            </a:r>
            <a:r>
              <a:rPr lang="ru-RU" dirty="0"/>
              <a:t>функционально обособленный объект, не подлежащий дальнейшей декомпозиции в рамках поставленной задачи анализа или синтеза логистической системы, выполняющий свою локальную целевую функцию, связанную определенными логистическими активностями.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1342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Объект, предмет, сущность и основные категории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Различают три основных типа звеньев логистических систем – генерирующие, преобразующие и поглощающие материальные и сопутствующие им потоки. Кроме того, встречаются смешанные звенья, в которых комбинируются в различных сочетаниях три основных вышеуказанных типа звеньев.</a:t>
            </a:r>
          </a:p>
          <a:p>
            <a:pPr marL="0" indent="0">
              <a:buNone/>
            </a:pPr>
            <a:r>
              <a:rPr lang="ru-RU" dirty="0"/>
              <a:t>В качестве звеньев логистические системы могут выступать производственные предприятия, их подразделения, сбытовые, торговые, посреднические организации, транспортные предприятия, финансовые учреждения и т.д.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3427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276192"/>
            <a:ext cx="8534400" cy="1187669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Объект, предмет, сущность и основные категории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10761554" cy="420151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4212" y="1443841"/>
            <a:ext cx="108351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Отличительными особенностями звеньев логистической системы являются:</a:t>
            </a:r>
          </a:p>
          <a:p>
            <a:r>
              <a:rPr lang="ru-RU" sz="2000" dirty="0">
                <a:solidFill>
                  <a:schemeClr val="bg1"/>
                </a:solidFill>
              </a:rPr>
              <a:t>- различные формы собственности и организационно-правовые формы;</a:t>
            </a:r>
          </a:p>
          <a:p>
            <a:r>
              <a:rPr lang="ru-RU" sz="2000" dirty="0">
                <a:solidFill>
                  <a:schemeClr val="bg1"/>
                </a:solidFill>
              </a:rPr>
              <a:t>- различия в характере и целях функционирования;</a:t>
            </a:r>
          </a:p>
          <a:p>
            <a:r>
              <a:rPr lang="ru-RU" sz="2000" dirty="0">
                <a:solidFill>
                  <a:schemeClr val="bg1"/>
                </a:solidFill>
              </a:rPr>
              <a:t>- различная технология, оборудование, потребляемые ресурсы;</a:t>
            </a:r>
          </a:p>
          <a:p>
            <a:r>
              <a:rPr lang="ru-RU" sz="2000" dirty="0">
                <a:solidFill>
                  <a:schemeClr val="bg1"/>
                </a:solidFill>
              </a:rPr>
              <a:t>- </a:t>
            </a:r>
            <a:r>
              <a:rPr lang="ru-RU" sz="2000" dirty="0" err="1">
                <a:solidFill>
                  <a:schemeClr val="bg1"/>
                </a:solidFill>
              </a:rPr>
              <a:t>рассредоточенность</a:t>
            </a:r>
            <a:r>
              <a:rPr lang="ru-RU" sz="2000" dirty="0">
                <a:solidFill>
                  <a:schemeClr val="bg1"/>
                </a:solidFill>
              </a:rPr>
              <a:t> технических средств и трудовых ресурсов на большой территории;</a:t>
            </a:r>
          </a:p>
          <a:p>
            <a:r>
              <a:rPr lang="ru-RU" sz="2000" dirty="0">
                <a:solidFill>
                  <a:schemeClr val="bg1"/>
                </a:solidFill>
              </a:rPr>
              <a:t>- зависимость результатов деятельности от смежных звеньев;</a:t>
            </a:r>
          </a:p>
          <a:p>
            <a:r>
              <a:rPr lang="ru-RU" sz="2000" dirty="0">
                <a:solidFill>
                  <a:schemeClr val="bg1"/>
                </a:solidFill>
              </a:rPr>
              <a:t>и другие</a:t>
            </a:r>
            <a:r>
              <a:rPr lang="ru-RU" sz="2000" dirty="0"/>
              <a:t>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6531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Объекты логистики в фармации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685800"/>
            <a:ext cx="10635429" cy="3615267"/>
          </a:xfrm>
        </p:spPr>
        <p:txBody>
          <a:bodyPr/>
          <a:lstStyle/>
          <a:p>
            <a:r>
              <a:rPr lang="ru-RU" dirty="0" smtClean="0"/>
              <a:t>Для фармации  основными объектами изучения логистики  являются : товарная номенклатура  в целом и ассортимент  ЛС и ИМН  в частности, выбор поставщиков (потребителей), процесс  складирования , упаковки, транспортировки и поставки ЛС, система менеджмента, в том числе рациональный фармацевтический менеджмент и связанные с ним </a:t>
            </a:r>
            <a:r>
              <a:rPr lang="ru-RU" dirty="0" err="1" smtClean="0"/>
              <a:t>фармакоэкономические</a:t>
            </a:r>
            <a:r>
              <a:rPr lang="ru-RU" dirty="0" smtClean="0"/>
              <a:t> исследования.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239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История возникновения логистики, этапы ее развития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685800"/>
            <a:ext cx="10624919" cy="399130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 Своим </a:t>
            </a:r>
            <a:r>
              <a:rPr lang="ru-RU" dirty="0"/>
              <a:t>происхождением само понятие «логистика» обязано Древней Греции, где оно изначально обозначало «искусство рассуждать, вычислять». Чиновников, осуществлявших контроль за хозяйственной и торговой деятельностью, называли логистами. Римляне понимали термин «логистика» как распределение продуктов питания, а в Византии логистикой считали организацию снабжения и распределения продуктов питания вооруженных сил.</a:t>
            </a:r>
          </a:p>
        </p:txBody>
      </p:sp>
    </p:spTree>
    <p:extLst>
      <p:ext uri="{BB962C8B-B14F-4D97-AF65-F5344CB8AC3E}">
        <p14:creationId xmlns:p14="http://schemas.microsoft.com/office/powerpoint/2010/main" val="2452174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465379"/>
            <a:ext cx="8534400" cy="119818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Концептуальные основы и экономическое содержание логистического подхода к управлению фармацевтической деятельности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8276" y="685801"/>
            <a:ext cx="10720552" cy="477957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Востребованность логистики в фармации объясняется: </a:t>
            </a:r>
          </a:p>
          <a:p>
            <a:r>
              <a:rPr lang="ru-RU" dirty="0" smtClean="0"/>
              <a:t>относительно постоянным насыщением фармацевтического рынка  при ограниченном платежном спросе населения и ЛПУ;</a:t>
            </a:r>
          </a:p>
          <a:p>
            <a:r>
              <a:rPr lang="ru-RU" dirty="0"/>
              <a:t>р</a:t>
            </a:r>
            <a:r>
              <a:rPr lang="ru-RU" dirty="0" smtClean="0"/>
              <a:t>остом числа оптовых организаций в фармации  при однотипном ассортименте  и мало различающихся ценах;</a:t>
            </a:r>
          </a:p>
          <a:p>
            <a:r>
              <a:rPr lang="ru-RU" dirty="0"/>
              <a:t>о</a:t>
            </a:r>
            <a:r>
              <a:rPr lang="ru-RU" dirty="0" smtClean="0"/>
              <a:t>бострением конкуренции;</a:t>
            </a:r>
          </a:p>
          <a:p>
            <a:r>
              <a:rPr lang="ru-RU" dirty="0"/>
              <a:t> </a:t>
            </a:r>
            <a:r>
              <a:rPr lang="ru-RU" dirty="0" smtClean="0"/>
              <a:t>введением государственного  контроля цен на ЛС;</a:t>
            </a:r>
          </a:p>
          <a:p>
            <a:r>
              <a:rPr lang="ru-RU" dirty="0"/>
              <a:t> </a:t>
            </a:r>
            <a:r>
              <a:rPr lang="ru-RU" dirty="0" smtClean="0"/>
              <a:t>нестабильностью  экономической  ситуации, которая требовала  снижения издержек  для обеспечения  выживаемости  фармацевтической организации; </a:t>
            </a:r>
          </a:p>
          <a:p>
            <a:r>
              <a:rPr lang="ru-RU" dirty="0"/>
              <a:t>р</a:t>
            </a:r>
            <a:r>
              <a:rPr lang="ru-RU" dirty="0" smtClean="0"/>
              <a:t>асширением географии  клиентов и переходом разных видов  транспорта  на рыночные отношения , что ускорило решение  транспортных вопросов;</a:t>
            </a:r>
          </a:p>
          <a:p>
            <a:r>
              <a:rPr lang="ru-RU" dirty="0"/>
              <a:t> </a:t>
            </a:r>
            <a:r>
              <a:rPr lang="ru-RU" dirty="0" smtClean="0"/>
              <a:t>внедрением  в фармацию  информационно-компьютерных  систем, телекоммуникаций;</a:t>
            </a:r>
          </a:p>
          <a:p>
            <a:r>
              <a:rPr lang="ru-RU" dirty="0"/>
              <a:t>п</a:t>
            </a:r>
            <a:r>
              <a:rPr lang="ru-RU" dirty="0" smtClean="0"/>
              <a:t>овышением технологического  уровня  транспортных  и </a:t>
            </a:r>
            <a:r>
              <a:rPr lang="ru-RU" dirty="0" err="1" smtClean="0"/>
              <a:t>грузоперерабатывающих</a:t>
            </a:r>
            <a:r>
              <a:rPr lang="ru-RU" dirty="0" smtClean="0"/>
              <a:t>  средств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8415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496910"/>
            <a:ext cx="10330629" cy="1093076"/>
          </a:xfrm>
        </p:spPr>
        <p:txBody>
          <a:bodyPr>
            <a:normAutofit/>
          </a:bodyPr>
          <a:lstStyle/>
          <a:p>
            <a:r>
              <a:rPr lang="ru-RU" sz="2000" dirty="0"/>
              <a:t>Концептуальные основы и экономическое содержание логистического подхода к управлению фармацевтической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10887678" cy="4811110"/>
          </a:xfrm>
        </p:spPr>
        <p:txBody>
          <a:bodyPr/>
          <a:lstStyle/>
          <a:p>
            <a:r>
              <a:rPr lang="ru-RU" dirty="0" smtClean="0"/>
              <a:t>Потенциал логистики  позволяет </a:t>
            </a:r>
            <a:r>
              <a:rPr lang="ru-RU" dirty="0" err="1" smtClean="0"/>
              <a:t>фарморганизации</a:t>
            </a:r>
            <a:r>
              <a:rPr lang="ru-RU" dirty="0" smtClean="0"/>
              <a:t>  реализовать  ее стратегические  цели в условиях  усиления конкуренции. Сокращается  до минимума  время доставки  товаров  от поставщиков  к потребителю.  Появляется  планомерность  в хозяйственных  связях.  Все это в конечном  итоге  способствует  сокращению  расходов  и увеличению  прибылей  организаций логистического канала. Наряду  с другими видами  менеджмента  логистика способствует выполнению  стратегических  целей организации и создает конкурентные преимущества , которые заключаются в следующем: лидерство в качестве товаров и услуг; лидерство в издержках; </a:t>
            </a:r>
            <a:r>
              <a:rPr lang="ru-RU" dirty="0" err="1" smtClean="0"/>
              <a:t>дифференция</a:t>
            </a:r>
            <a:r>
              <a:rPr lang="ru-RU" dirty="0" smtClean="0"/>
              <a:t>; стратегический фокус.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4366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570482"/>
            <a:ext cx="8534400" cy="966951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Особенности участников российского фармацевтического рынка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10730022" cy="488468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условиях фармацевтического рынка  можно выделить следующих основных участников: западные и отечественные производители ЛС и других фармацевтических товаров, аптечные учреждения, ЛПУ, потребители товаров. </a:t>
            </a:r>
            <a:endParaRPr lang="ru-RU" dirty="0"/>
          </a:p>
          <a:p>
            <a:r>
              <a:rPr lang="ru-RU" b="1" dirty="0" smtClean="0"/>
              <a:t>Особенности российского фармацевтического рынка : </a:t>
            </a:r>
            <a:r>
              <a:rPr lang="ru-RU" dirty="0" smtClean="0"/>
              <a:t>небольшая емкость рынка в сравнении с другими странами, большее , чем в Европе количество населения в расчете на одну аптеку, что накладывает на фармацевту большую нагрузку, крайне низкий уровень потребления ЛС на душу населения, страховые компании и государство  частично  участвуют  в обеспечении населения фармацевтическими товарами (30% от расходов на ЛС), меньше регистрируются ЛП и низкая средняя стоимость одной упаковки, чем на Западе. </a:t>
            </a:r>
          </a:p>
          <a:p>
            <a:r>
              <a:rPr lang="ru-RU" b="1" dirty="0" smtClean="0"/>
              <a:t>Особенности </a:t>
            </a:r>
            <a:r>
              <a:rPr lang="ru-RU" b="1" dirty="0" err="1" smtClean="0"/>
              <a:t>фармпроизводителей</a:t>
            </a:r>
            <a:r>
              <a:rPr lang="ru-RU" dirty="0" smtClean="0"/>
              <a:t>: низкая доля на рынке в целом дорогих оригинальных ЛП, много </a:t>
            </a:r>
            <a:r>
              <a:rPr lang="ru-RU" dirty="0" err="1" smtClean="0"/>
              <a:t>дженериков</a:t>
            </a:r>
            <a:r>
              <a:rPr lang="ru-RU" dirty="0" smtClean="0"/>
              <a:t> производства Восточной Европы и Индии, продажи ведущих российских  дистрибьютеров  в 6-8 раз превышают  продажи ведущих производителей, невозможность для производителей обеспечить покрытие всей территории РФ сетью медицинских представителей, смещение целевой аудитории в сторону врачей при рекламировании </a:t>
            </a:r>
            <a:r>
              <a:rPr lang="ru-RU" dirty="0" err="1" smtClean="0"/>
              <a:t>фармтоваров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4270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328745"/>
            <a:ext cx="8534400" cy="122971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Концептуальные основы и экономическое содержание логистического подхода к управлению фармацевтической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10593388" cy="4642945"/>
          </a:xfrm>
        </p:spPr>
        <p:txBody>
          <a:bodyPr/>
          <a:lstStyle/>
          <a:p>
            <a:r>
              <a:rPr lang="ru-RU" b="1" dirty="0" smtClean="0"/>
              <a:t>Особенности российских потребителей фармацевтических товаров:</a:t>
            </a:r>
          </a:p>
          <a:p>
            <a:r>
              <a:rPr lang="ru-RU" dirty="0" smtClean="0"/>
              <a:t>Склонность россиян к самолечению: 63 %  всех покупок , включая рецептурные препараты , посетители  аптек совершают  без назначения и консультации с врачом. </a:t>
            </a:r>
          </a:p>
          <a:p>
            <a:r>
              <a:rPr lang="ru-RU" dirty="0" smtClean="0"/>
              <a:t>Низкий рейтинг  заботы о здоровье в системе жизненных ценностей </a:t>
            </a:r>
          </a:p>
          <a:p>
            <a:r>
              <a:rPr lang="ru-RU" dirty="0" smtClean="0"/>
              <a:t>Недоверие  к врачам и провизорам, а черпание информации в системе интернет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9343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БЛАГОДАРЮ ЗА ВНИМАНИЕ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56398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логистика и управление цепями поставок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693" y="1462945"/>
            <a:ext cx="3901440" cy="206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156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управление цепями поставок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203" y="685800"/>
            <a:ext cx="6622420" cy="361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9496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управление цепочками поставок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548" y="685800"/>
            <a:ext cx="5503730" cy="361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380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4" name="Picture 8" descr="менеджмент логистика и управление цепями поставок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359" y="685800"/>
            <a:ext cx="5422107" cy="361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менеджмент логистика и управление цепями постав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759" y="838200"/>
            <a:ext cx="5422107" cy="361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4416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управление цепями поставок это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685800"/>
            <a:ext cx="6426200" cy="361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79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История возникновения логистики, этапы ее развития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294290"/>
            <a:ext cx="10940229" cy="4006777"/>
          </a:xfrm>
        </p:spPr>
        <p:txBody>
          <a:bodyPr/>
          <a:lstStyle/>
          <a:p>
            <a:r>
              <a:rPr lang="ru-RU" dirty="0"/>
              <a:t>Логистика имеет древнегреческие корни: </a:t>
            </a:r>
            <a:r>
              <a:rPr lang="ru-RU" dirty="0" err="1"/>
              <a:t>log</a:t>
            </a:r>
            <a:r>
              <a:rPr lang="ru-RU" dirty="0"/>
              <a:t> — мышление; </a:t>
            </a:r>
            <a:r>
              <a:rPr lang="ru-RU" dirty="0" err="1"/>
              <a:t>logos</a:t>
            </a:r>
            <a:r>
              <a:rPr lang="ru-RU" dirty="0"/>
              <a:t> — разум, слово, учение; </a:t>
            </a:r>
            <a:r>
              <a:rPr lang="ru-RU" dirty="0" err="1"/>
              <a:t>logo</a:t>
            </a:r>
            <a:r>
              <a:rPr lang="ru-RU" dirty="0"/>
              <a:t> — думать рассуждать; </a:t>
            </a:r>
            <a:r>
              <a:rPr lang="ru-RU" dirty="0" err="1"/>
              <a:t>logismos</a:t>
            </a:r>
            <a:r>
              <a:rPr lang="ru-RU" dirty="0"/>
              <a:t> — расчет, рассуждение, план; </a:t>
            </a:r>
            <a:r>
              <a:rPr lang="ru-RU" dirty="0" err="1"/>
              <a:t>logistikas</a:t>
            </a:r>
            <a:r>
              <a:rPr lang="ru-RU" dirty="0"/>
              <a:t> — вычисления, логика мышления; </a:t>
            </a:r>
            <a:r>
              <a:rPr lang="ru-RU" dirty="0" err="1"/>
              <a:t>logistea</a:t>
            </a:r>
            <a:r>
              <a:rPr lang="ru-RU" dirty="0"/>
              <a:t> — искусство практического проведения расчетов. Термин «логистика» согласно греческой интерпретации обозначал «счетное искусство» или «искусство рассуждения, вычисления». Согласно французской интерпретации понятие логистики связывают с военным делом, а точнее, с проблемами военных сообщений. Термин «логистика» имеется во всех основных европейских языках: </a:t>
            </a:r>
            <a:r>
              <a:rPr lang="ru-RU" dirty="0" err="1"/>
              <a:t>logistics</a:t>
            </a:r>
            <a:r>
              <a:rPr lang="ru-RU" dirty="0"/>
              <a:t> — английский; </a:t>
            </a:r>
            <a:r>
              <a:rPr lang="ru-RU" dirty="0" err="1"/>
              <a:t>logistik</a:t>
            </a:r>
            <a:r>
              <a:rPr lang="ru-RU" dirty="0"/>
              <a:t> — немецкий; </a:t>
            </a:r>
            <a:r>
              <a:rPr lang="ru-RU" dirty="0" err="1"/>
              <a:t>logistique</a:t>
            </a:r>
            <a:r>
              <a:rPr lang="ru-RU" dirty="0"/>
              <a:t> — французский; </a:t>
            </a:r>
            <a:r>
              <a:rPr lang="ru-RU" dirty="0" err="1"/>
              <a:t>logistica</a:t>
            </a:r>
            <a:r>
              <a:rPr lang="ru-RU" dirty="0"/>
              <a:t> — итальянский, испанский, португальский; </a:t>
            </a:r>
            <a:r>
              <a:rPr lang="ru-RU" dirty="0" err="1"/>
              <a:t>logistikk</a:t>
            </a:r>
            <a:r>
              <a:rPr lang="ru-RU" dirty="0"/>
              <a:t> — норвежский; </a:t>
            </a:r>
            <a:r>
              <a:rPr lang="ru-RU" dirty="0" err="1"/>
              <a:t>logistyka</a:t>
            </a:r>
            <a:r>
              <a:rPr lang="ru-RU" dirty="0"/>
              <a:t> — </a:t>
            </a:r>
            <a:r>
              <a:rPr lang="ru-RU" dirty="0" smtClean="0"/>
              <a:t>польский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81111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системы управления цепочками поставок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317" y="1219105"/>
            <a:ext cx="3822192" cy="254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7050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цепь поставок в логистик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202" y="685800"/>
            <a:ext cx="4518422" cy="361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224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283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>
                <a:solidFill>
                  <a:schemeClr val="bg1"/>
                </a:solidFill>
              </a:rPr>
              <a:t>этапы развития логистики, основные факторы и тенденции</a:t>
            </a:r>
            <a:r>
              <a:rPr lang="ru-RU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10898188" cy="400181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 работах французского ученого, военного теоретика А. </a:t>
            </a:r>
            <a:r>
              <a:rPr lang="ru-RU" dirty="0" err="1"/>
              <a:t>Джомини</a:t>
            </a:r>
            <a:r>
              <a:rPr lang="ru-RU" dirty="0"/>
              <a:t> (1779—1869) логистика означает планирование, управление, материальное, техническое, продовольственное обеспечение войск, а также строительство дорог и укреплений. Однако, несмотря на такое «всеобъемлющее» определение, логистика, как военная наука, сформировалась лишь в XX в</a:t>
            </a:r>
            <a:r>
              <a:rPr lang="ru-RU" dirty="0" smtClean="0"/>
              <a:t>.</a:t>
            </a:r>
          </a:p>
          <a:p>
            <a:r>
              <a:rPr lang="ru-RU" dirty="0"/>
              <a:t>Вторая мировая война внесла ряд корректив в развитие логистики. Вместо двух воюющих сторон в этой войне приняла участие коалиция, в частности СССР, США и Великобритания. Естественно, была необходима соответствующая координация не только чисто военных действий между этими странами, но и своевременное обеспечение материально-техническими ресурсами войск, территориально разобщенных. Становление логистики в той форме, которая известна сегодня, произошло при организации военного снабжения именно в годы Второй мировой войны. США обеспечивали нашу страну военными и продовольственными ресурсами. Была разработана система (ленд-лиз) передачи Соединенными Штатами Америки взаймы или в аренду вооружения, боеприпасов, стратегического сырья, продовольствия, различных товаров и услуг странами — союзниками по антигитлеровской коалиции в период Второй мировой войны (закон о ленд-лизе был принят США 11 марта 1941 г.). Расходы США по </a:t>
            </a:r>
            <a:r>
              <a:rPr lang="ru-RU" dirty="0" smtClean="0"/>
              <a:t>ленд-лизу </a:t>
            </a:r>
            <a:r>
              <a:rPr lang="ru-RU" dirty="0"/>
              <a:t>с 11 марта 1941 г. по 1 августа 1945 г. были равны 46 млрд долл., что составило 13% всех военных расходов США за годы войны и свыше 50% их экспорта.</a:t>
            </a:r>
          </a:p>
        </p:txBody>
      </p:sp>
    </p:spTree>
    <p:extLst>
      <p:ext uri="{BB962C8B-B14F-4D97-AF65-F5344CB8AC3E}">
        <p14:creationId xmlns:p14="http://schemas.microsoft.com/office/powerpoint/2010/main" val="2887537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этапы развития логистики, основные факторы и тенденции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Поставки необходимых военных материально-технических ресурсов из США осуществлялись в строго установленные сроки и в требуемых объемах. Транспортировка военных грузов проводилась по ряду маршрутов: через Атлантический океан (самый короткий, но рискованный путь), через Иран (длительный, но менее рискованный путь), через Аляску (поставка, в основном, боевых самолетов). При этом решались сложные логистические задачи: выбор маршрута — как правило, грузы, необходимые в ближайшее время, переправлялись коротким маршрутом, а грузы, не имеющие первостепенного значения, — длительным маршрутом; выбор места хранения — в порту, ближе к линии фронта или в глубине страны. Поэтому </a:t>
            </a:r>
            <a:r>
              <a:rPr lang="ru-RU" dirty="0" err="1"/>
              <a:t>разра</a:t>
            </a:r>
            <a:r>
              <a:rPr lang="ru-RU" dirty="0"/>
              <a:t>- 12 </a:t>
            </a:r>
            <a:r>
              <a:rPr lang="ru-RU" dirty="0" err="1"/>
              <a:t>батывались</a:t>
            </a:r>
            <a:r>
              <a:rPr lang="ru-RU" dirty="0"/>
              <a:t> оптимальные варианты складирования, исходя из важности и объемов военных грузов, необходимых для боевых действий.</a:t>
            </a:r>
          </a:p>
        </p:txBody>
      </p:sp>
    </p:spTree>
    <p:extLst>
      <p:ext uri="{BB962C8B-B14F-4D97-AF65-F5344CB8AC3E}">
        <p14:creationId xmlns:p14="http://schemas.microsoft.com/office/powerpoint/2010/main" val="427264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этапы развития логистики, основные факторы и тенденции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685800"/>
            <a:ext cx="10435733" cy="3615267"/>
          </a:xfrm>
        </p:spPr>
        <p:txBody>
          <a:bodyPr/>
          <a:lstStyle/>
          <a:p>
            <a:r>
              <a:rPr lang="ru-RU" dirty="0"/>
              <a:t>Широкое распространение логистика получила в годы Второй мировой войны в области материально-технического обеспечения американской армии, дислоцированной в Европе, а также в организации взаимодействия между поставщиками вооружения и продовольствия, транспортом и войсками. Четкое взаимодействие военной промышленности, тыловых и фронтовых снабженческих баз и транспорта позволили своевременно и систематически обеспечивать американскую армию поставками вооружения, горюче-смазочных материалов и продовольствия в необходимых количествах.</a:t>
            </a:r>
          </a:p>
        </p:txBody>
      </p:sp>
    </p:spTree>
    <p:extLst>
      <p:ext uri="{BB962C8B-B14F-4D97-AF65-F5344CB8AC3E}">
        <p14:creationId xmlns:p14="http://schemas.microsoft.com/office/powerpoint/2010/main" val="1612915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этапы развития логистики, основные факторы и тенденции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685800"/>
            <a:ext cx="10740533" cy="3615267"/>
          </a:xfrm>
        </p:spPr>
        <p:txBody>
          <a:bodyPr/>
          <a:lstStyle/>
          <a:p>
            <a:r>
              <a:rPr lang="ru-RU" dirty="0"/>
              <a:t>В период с 1920-х и до начала 1950-х гг. идеи логистики, как метода снижения затрат, были важны только в отдельных областях, например, в транспортировке. В начале 1950-х гг. термин «логистика» стал использоваться в бизнесе и спустя 20 лет окончательно укоренился в этой области. Большинство стран Западной Европы и Америки переживали в этот временной промежуток тяжелый энергетический кризис и как следствие, спад производства, рост безработицы, снижение активности рынка и глубокое ухудшение состояния экономики в целом. Тогда же многие экономисты и ученые пришли к выводу, что логистика, как наука, обладает возможностями улучшения физического распределения ресурсов с позиции снижения </a:t>
            </a:r>
            <a:r>
              <a:rPr lang="ru-RU" dirty="0" smtClean="0"/>
              <a:t>затрат.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1828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этапы развития логистики, основные факторы и тенденции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685800"/>
            <a:ext cx="10992781" cy="3615267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Начиная </a:t>
            </a:r>
            <a:r>
              <a:rPr lang="ru-RU" dirty="0"/>
              <a:t>с 1950-х гг., например, в США применение более совершенных методов управления объемами запасов готовой продукции, особенно в бакалейном бизнесе, привело к снижению общих объемов запасов продукции и изменению существующих ранее пропорций. Теперь у розничных торговцев оставалось только 10% продукции, а у оптовых торговцев и производителей — остальные 90%. В начале 1960-х гг. ассортимент товаров существенно расширился, что явилось прямым следствием маркетинговой политики, направленной на то, чтобы удовлетворять потребности каждой группы потребителей. Таким образом, 1950—1970 гг. специалисты определяют периодом становления логистики. В период с 1980-х до середины 1990-х гг. логистика в своей основе стала базироваться на интеграции всех областей хозяйственной деятельности в систему. Соответственно этот период называют периодом интеграции логистики.</a:t>
            </a:r>
          </a:p>
        </p:txBody>
      </p:sp>
    </p:spTree>
    <p:extLst>
      <p:ext uri="{BB962C8B-B14F-4D97-AF65-F5344CB8AC3E}">
        <p14:creationId xmlns:p14="http://schemas.microsoft.com/office/powerpoint/2010/main" val="2826600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723" y="5686874"/>
            <a:ext cx="8534400" cy="850559"/>
          </a:xfrm>
        </p:spPr>
        <p:txBody>
          <a:bodyPr>
            <a:normAutofit/>
          </a:bodyPr>
          <a:lstStyle/>
          <a:p>
            <a:pPr lvl="0"/>
            <a:r>
              <a:rPr lang="ru-RU" altLang="ru-RU" sz="1600" cap="none" dirty="0">
                <a:ln>
                  <a:noFill/>
                </a:ln>
              </a:rPr>
              <a:t/>
            </a:r>
            <a:br>
              <a:rPr lang="ru-RU" altLang="ru-RU" sz="1600" cap="none" dirty="0">
                <a:ln>
                  <a:noFill/>
                </a:ln>
              </a:rPr>
            </a:br>
            <a:r>
              <a:rPr lang="ru-RU" altLang="ru-RU" sz="2700" b="1" cap="none" dirty="0">
                <a:ln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Этапы становления логистики</a:t>
            </a:r>
            <a:endParaRPr lang="ru-RU" sz="2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3481722" y="171361"/>
          <a:ext cx="4966618" cy="54070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5242">
                  <a:extLst>
                    <a:ext uri="{9D8B030D-6E8A-4147-A177-3AD203B41FA5}">
                      <a16:colId xmlns:a16="http://schemas.microsoft.com/office/drawing/2014/main" val="2685792370"/>
                    </a:ext>
                  </a:extLst>
                </a:gridCol>
                <a:gridCol w="1655688">
                  <a:extLst>
                    <a:ext uri="{9D8B030D-6E8A-4147-A177-3AD203B41FA5}">
                      <a16:colId xmlns:a16="http://schemas.microsoft.com/office/drawing/2014/main" val="3398789476"/>
                    </a:ext>
                  </a:extLst>
                </a:gridCol>
                <a:gridCol w="1655688">
                  <a:extLst>
                    <a:ext uri="{9D8B030D-6E8A-4147-A177-3AD203B41FA5}">
                      <a16:colId xmlns:a16="http://schemas.microsoft.com/office/drawing/2014/main" val="1199491857"/>
                    </a:ext>
                  </a:extLst>
                </a:gridCol>
              </a:tblGrid>
              <a:tr h="3211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Период развития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37" marR="48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Факторы развития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37" marR="48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Направления деятельности и результат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37" marR="48237" marT="0" marB="0"/>
                </a:tc>
                <a:extLst>
                  <a:ext uri="{0D108BD9-81ED-4DB2-BD59-A6C34878D82A}">
                    <a16:rowId xmlns:a16="http://schemas.microsoft.com/office/drawing/2014/main" val="2464117041"/>
                  </a:ext>
                </a:extLst>
              </a:tr>
              <a:tr h="481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До 1950-х г.г.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37" marR="48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Разобщенность функциональных процедур и операций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37" marR="48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Военная сфера деятельности и коммуникации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37" marR="48237" marT="0" marB="0"/>
                </a:tc>
                <a:extLst>
                  <a:ext uri="{0D108BD9-81ED-4DB2-BD59-A6C34878D82A}">
                    <a16:rowId xmlns:a16="http://schemas.microsoft.com/office/drawing/2014/main" val="2381123428"/>
                  </a:ext>
                </a:extLst>
              </a:tr>
              <a:tr h="3211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1950-е гг.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37" marR="48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Колебания рыночных уровней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37" marR="48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Координация транспортного и складского хозяйства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37" marR="48237" marT="0" marB="0"/>
                </a:tc>
                <a:extLst>
                  <a:ext uri="{0D108BD9-81ED-4DB2-BD59-A6C34878D82A}">
                    <a16:rowId xmlns:a16="http://schemas.microsoft.com/office/drawing/2014/main" val="3747773210"/>
                  </a:ext>
                </a:extLst>
              </a:tr>
              <a:tr h="3211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1960-е гг.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37" marR="48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Сервис поставок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37" marR="48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Развитие информационных сетей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37" marR="48237" marT="0" marB="0"/>
                </a:tc>
                <a:extLst>
                  <a:ext uri="{0D108BD9-81ED-4DB2-BD59-A6C34878D82A}">
                    <a16:rowId xmlns:a16="http://schemas.microsoft.com/office/drawing/2014/main" val="3347365958"/>
                  </a:ext>
                </a:extLst>
              </a:tr>
              <a:tr h="642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1970-е гг.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37" marR="48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Энергетический кризис, экспансия Японии в производстве и торговле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37" marR="48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Общая координация складского и транспортного хозяйства, снабжения и поставок товаров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37" marR="48237" marT="0" marB="0"/>
                </a:tc>
                <a:extLst>
                  <a:ext uri="{0D108BD9-81ED-4DB2-BD59-A6C34878D82A}">
                    <a16:rowId xmlns:a16="http://schemas.microsoft.com/office/drawing/2014/main" val="1706023573"/>
                  </a:ext>
                </a:extLst>
              </a:tr>
              <a:tr h="3211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1980-е гг.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37" marR="48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Несовершенство и развитие планирования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37" marR="48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Оптимизация в сфере торговой деятельности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37" marR="48237" marT="0" marB="0"/>
                </a:tc>
                <a:extLst>
                  <a:ext uri="{0D108BD9-81ED-4DB2-BD59-A6C34878D82A}">
                    <a16:rowId xmlns:a16="http://schemas.microsoft.com/office/drawing/2014/main" val="3306359972"/>
                  </a:ext>
                </a:extLst>
              </a:tr>
              <a:tr h="8028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1990-е гг.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37" marR="48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Признание коммерческой роли транспорта и снабжения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37" marR="48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Повышение конкурентоспособности компаний на основе логистической оптимизации процессов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37" marR="48237" marT="0" marB="0"/>
                </a:tc>
                <a:extLst>
                  <a:ext uri="{0D108BD9-81ED-4DB2-BD59-A6C34878D82A}">
                    <a16:rowId xmlns:a16="http://schemas.microsoft.com/office/drawing/2014/main" val="2294568845"/>
                  </a:ext>
                </a:extLst>
              </a:tr>
              <a:tr h="5149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2000-е гг.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37" marR="48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Развитие мировых интеграционных процессов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37" marR="48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Интеграция логистической деятельности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37" marR="48237" marT="0" marB="0"/>
                </a:tc>
                <a:extLst>
                  <a:ext uri="{0D108BD9-81ED-4DB2-BD59-A6C34878D82A}">
                    <a16:rowId xmlns:a16="http://schemas.microsoft.com/office/drawing/2014/main" val="3530599248"/>
                  </a:ext>
                </a:extLst>
              </a:tr>
              <a:tr h="8028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2010-е гг. Расширение использования логистических технологий, снижение логистических затрат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37" marR="48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Создание и развитие интер- и мультимодальных логистических центров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37" marR="48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Расширение использования логистических технологий, снижение логистических затрат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37" marR="48237" marT="0" marB="0"/>
                </a:tc>
                <a:extLst>
                  <a:ext uri="{0D108BD9-81ED-4DB2-BD59-A6C34878D82A}">
                    <a16:rowId xmlns:a16="http://schemas.microsoft.com/office/drawing/2014/main" val="3162033222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-148426"/>
            <a:ext cx="184731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109853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452</TotalTime>
  <Words>2356</Words>
  <Application>Microsoft Office PowerPoint</Application>
  <PresentationFormat>Широкоэкранный</PresentationFormat>
  <Paragraphs>118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Calibri</vt:lpstr>
      <vt:lpstr>Century Gothic</vt:lpstr>
      <vt:lpstr>Times New Roman</vt:lpstr>
      <vt:lpstr>Wingdings 3</vt:lpstr>
      <vt:lpstr>Сектор</vt:lpstr>
      <vt:lpstr>ФгБоу ВО «казанский государственный медицинский университет» мз рф, институт фармации  Объект, Предмет, сущность и основные категории логистики</vt:lpstr>
      <vt:lpstr>История возникновения логистики, этапы ее развития</vt:lpstr>
      <vt:lpstr>История возникновения логистики, этапы ее развития</vt:lpstr>
      <vt:lpstr>этапы развития логистики, основные факторы и тенденции. </vt:lpstr>
      <vt:lpstr>этапы развития логистики, основные факторы и тенденции</vt:lpstr>
      <vt:lpstr>этапы развития логистики, основные факторы и тенденции</vt:lpstr>
      <vt:lpstr>этапы развития логистики, основные факторы и тенденции</vt:lpstr>
      <vt:lpstr>этапы развития логистики, основные факторы и тенденции</vt:lpstr>
      <vt:lpstr> Этапы становления логистики</vt:lpstr>
      <vt:lpstr>Этапы становления логистики</vt:lpstr>
      <vt:lpstr>Этапы становления логистики</vt:lpstr>
      <vt:lpstr>Этапы становления логистики</vt:lpstr>
      <vt:lpstr>Объект, предмет, сущность и основные категории</vt:lpstr>
      <vt:lpstr>Объект, предмет, сущность и основные категории</vt:lpstr>
      <vt:lpstr>Объект, предмет, сущность и основные категории</vt:lpstr>
      <vt:lpstr>Объект, предмет, сущность и основные категории</vt:lpstr>
      <vt:lpstr>Объект, предмет, сущность и основные категории</vt:lpstr>
      <vt:lpstr>Объект, предмет, сущность и основные категории</vt:lpstr>
      <vt:lpstr>Объекты логистики в фармации</vt:lpstr>
      <vt:lpstr>Концептуальные основы и экономическое содержание логистического подхода к управлению фармацевтической деятельности</vt:lpstr>
      <vt:lpstr>Концептуальные основы и экономическое содержание логистического подхода к управлению фармацевтической деятельности</vt:lpstr>
      <vt:lpstr>Особенности участников российского фармацевтического рынка</vt:lpstr>
      <vt:lpstr>Концептуальные основы и экономическое содержание логистического подхода к управлению фармацевтической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ФгБоу ВО «казанский государственный медицинский университет» мз рф, институт фармации  Объект, Предмет, сущность и основные категории логистики</dc:title>
  <dc:creator>рузалия Тухбатуллина</dc:creator>
  <cp:lastModifiedBy>рузалия Тухбатуллина</cp:lastModifiedBy>
  <cp:revision>29</cp:revision>
  <dcterms:created xsi:type="dcterms:W3CDTF">2023-07-16T04:08:03Z</dcterms:created>
  <dcterms:modified xsi:type="dcterms:W3CDTF">2023-07-23T17:05:26Z</dcterms:modified>
</cp:coreProperties>
</file>