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4" r:id="rId9"/>
    <p:sldId id="287" r:id="rId10"/>
    <p:sldId id="265" r:id="rId11"/>
    <p:sldId id="266" r:id="rId12"/>
    <p:sldId id="267" r:id="rId13"/>
    <p:sldId id="268" r:id="rId14"/>
    <p:sldId id="269" r:id="rId15"/>
    <p:sldId id="288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9" r:id="rId28"/>
    <p:sldId id="285" r:id="rId29"/>
    <p:sldId id="284" r:id="rId30"/>
    <p:sldId id="286" r:id="rId31"/>
  </p:sldIdLst>
  <p:sldSz cx="12192000" cy="685800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800" dirty="0" smtClean="0"/>
              <a:t>Функциональные области логистики. Концепции Логистики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Проф. </a:t>
            </a:r>
            <a:r>
              <a:rPr lang="ru-RU" dirty="0" err="1" smtClean="0"/>
              <a:t>Тухбатуллина</a:t>
            </a:r>
            <a:r>
              <a:rPr lang="ru-RU" dirty="0" smtClean="0"/>
              <a:t> Р.Г.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496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31268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/>
              <a:t>Концепции </a:t>
            </a:r>
            <a:r>
              <a:rPr lang="ru-RU" sz="2000" b="1" dirty="0" smtClean="0"/>
              <a:t>логистики. </a:t>
            </a:r>
            <a:r>
              <a:rPr lang="ru-RU" sz="2000" b="1" i="1" dirty="0" smtClean="0">
                <a:solidFill>
                  <a:srgbClr val="FF0000"/>
                </a:solidFill>
              </a:rPr>
              <a:t>Концепция </a:t>
            </a:r>
            <a:r>
              <a:rPr lang="ru-RU" sz="2000" b="1" i="1" dirty="0">
                <a:solidFill>
                  <a:srgbClr val="FF0000"/>
                </a:solidFill>
              </a:rPr>
              <a:t>интегрированной логистики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998483"/>
            <a:ext cx="9601200" cy="561252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i="1" dirty="0" smtClean="0"/>
              <a:t>Характерные </a:t>
            </a:r>
            <a:r>
              <a:rPr lang="ru-RU" b="1" i="1" dirty="0"/>
              <a:t>тенденции организационно-экономической оптимизации предпринимательства последнего </a:t>
            </a:r>
            <a:r>
              <a:rPr lang="ru-RU" b="1" i="1" dirty="0" smtClean="0"/>
              <a:t>времени</a:t>
            </a:r>
            <a:r>
              <a:rPr lang="ru-RU" b="1" dirty="0"/>
              <a:t> </a:t>
            </a:r>
            <a:r>
              <a:rPr lang="ru-RU" b="1" dirty="0" smtClean="0"/>
              <a:t>–это </a:t>
            </a:r>
            <a:r>
              <a:rPr lang="ru-RU" b="1" i="1" dirty="0"/>
              <a:t>о</a:t>
            </a:r>
            <a:r>
              <a:rPr lang="ru-RU" b="1" i="1" dirty="0" smtClean="0"/>
              <a:t>птимальные </a:t>
            </a:r>
            <a:r>
              <a:rPr lang="ru-RU" b="1" i="1" dirty="0"/>
              <a:t>децентрализация и организационно-технологическое разукрупнение структур (при сохранении логистической предпринимательской цепи) отраслевого </a:t>
            </a:r>
            <a:r>
              <a:rPr lang="ru-RU" b="1" i="1" dirty="0" smtClean="0"/>
              <a:t>производства. </a:t>
            </a:r>
            <a:endParaRPr lang="ru-RU" b="1" dirty="0" smtClean="0"/>
          </a:p>
          <a:p>
            <a:pPr algn="just"/>
            <a:r>
              <a:rPr lang="ru-RU" b="1" dirty="0"/>
              <a:t>Получение компонентов от внешних поставщиков имеет свои минусы: </a:t>
            </a:r>
            <a:r>
              <a:rPr lang="ru-RU" dirty="0"/>
              <a:t>усиливаются риски срыва сроков поставок, увеличивается вероятность ухудшения качества.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На </a:t>
            </a:r>
            <a:r>
              <a:rPr lang="ru-RU" dirty="0"/>
              <a:t>преодоление таких недостатков и нацелена организация предпринимательской группы в форме </a:t>
            </a:r>
            <a:r>
              <a:rPr lang="ru-RU" dirty="0" smtClean="0"/>
              <a:t>логистической </a:t>
            </a:r>
            <a:r>
              <a:rPr lang="ru-RU" dirty="0"/>
              <a:t>цепи, для которой характерно постоянство связей с </a:t>
            </a:r>
            <a:r>
              <a:rPr lang="ru-RU" dirty="0" smtClean="0"/>
              <a:t>независимыми </a:t>
            </a:r>
            <a:r>
              <a:rPr lang="ru-RU" dirty="0"/>
              <a:t>поставщиками. </a:t>
            </a:r>
            <a:endParaRPr lang="ru-RU" dirty="0" smtClean="0"/>
          </a:p>
          <a:p>
            <a:pPr algn="just"/>
            <a:r>
              <a:rPr lang="ru-RU" b="1" i="1" dirty="0"/>
              <a:t>Концепция интегрированной логистики </a:t>
            </a:r>
            <a:r>
              <a:rPr lang="ru-RU" dirty="0"/>
              <a:t>компании </a:t>
            </a:r>
            <a:r>
              <a:rPr lang="ru-RU" dirty="0" smtClean="0"/>
              <a:t>основывается </a:t>
            </a:r>
            <a:r>
              <a:rPr lang="ru-RU" dirty="0"/>
              <a:t>на поведении фирмы, которое, в свою очередь, </a:t>
            </a:r>
            <a:r>
              <a:rPr lang="ru-RU" b="1" dirty="0"/>
              <a:t>определяется рядом факторов</a:t>
            </a:r>
            <a:r>
              <a:rPr lang="ru-RU" dirty="0"/>
              <a:t>, например: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1. издержками </a:t>
            </a:r>
            <a:r>
              <a:rPr lang="ru-RU" dirty="0"/>
              <a:t>фирмы; </a:t>
            </a:r>
            <a:r>
              <a:rPr lang="ru-RU" dirty="0" smtClean="0"/>
              <a:t>2. спросом </a:t>
            </a:r>
            <a:r>
              <a:rPr lang="ru-RU" dirty="0"/>
              <a:t>на продукцию и ценами на </a:t>
            </a:r>
            <a:r>
              <a:rPr lang="ru-RU" dirty="0" smtClean="0"/>
              <a:t>нее;   </a:t>
            </a:r>
          </a:p>
          <a:p>
            <a:pPr marL="457200" indent="-457200" algn="just">
              <a:buAutoNum type="arabicPeriod" startAt="3"/>
            </a:pPr>
            <a:r>
              <a:rPr lang="ru-RU" dirty="0" smtClean="0"/>
              <a:t>капиталом </a:t>
            </a:r>
            <a:r>
              <a:rPr lang="ru-RU" dirty="0"/>
              <a:t>фирмы; </a:t>
            </a:r>
            <a:r>
              <a:rPr lang="ru-RU" dirty="0" smtClean="0"/>
              <a:t>4. ценами </a:t>
            </a:r>
            <a:r>
              <a:rPr lang="ru-RU" dirty="0"/>
              <a:t>на сырье, материалы и комплектующие изделия; </a:t>
            </a:r>
            <a:r>
              <a:rPr lang="ru-RU" dirty="0" smtClean="0"/>
              <a:t>5. состоянием </a:t>
            </a:r>
            <a:r>
              <a:rPr lang="ru-RU" dirty="0"/>
              <a:t>конкуренции на </a:t>
            </a:r>
            <a:r>
              <a:rPr lang="ru-RU" dirty="0" smtClean="0"/>
              <a:t>рынке</a:t>
            </a:r>
            <a:r>
              <a:rPr lang="ru-RU" dirty="0"/>
              <a:t>;</a:t>
            </a:r>
            <a:r>
              <a:rPr lang="ru-RU" dirty="0" smtClean="0"/>
              <a:t> 6. платежеспособностью </a:t>
            </a:r>
            <a:r>
              <a:rPr lang="ru-RU" dirty="0"/>
              <a:t>потребителей.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7. </a:t>
            </a:r>
            <a:r>
              <a:rPr lang="ru-RU" dirty="0"/>
              <a:t>о</a:t>
            </a:r>
            <a:r>
              <a:rPr lang="ru-RU" dirty="0" smtClean="0"/>
              <a:t>дновременно </a:t>
            </a:r>
            <a:r>
              <a:rPr lang="ru-RU" dirty="0"/>
              <a:t>концепция </a:t>
            </a:r>
            <a:r>
              <a:rPr lang="ru-RU" dirty="0" smtClean="0"/>
              <a:t>предусматривает </a:t>
            </a:r>
            <a:r>
              <a:rPr lang="ru-RU" dirty="0"/>
              <a:t>применение таких показателей, как: высокий уровень </a:t>
            </a:r>
            <a:r>
              <a:rPr lang="ru-RU" dirty="0" smtClean="0"/>
              <a:t>соблюдения </a:t>
            </a:r>
            <a:r>
              <a:rPr lang="ru-RU" dirty="0"/>
              <a:t>сроков выполнения заказов; низкий уровень запасов; </a:t>
            </a:r>
            <a:r>
              <a:rPr lang="ru-RU" dirty="0" smtClean="0"/>
              <a:t>минимальное </a:t>
            </a:r>
            <a:r>
              <a:rPr lang="ru-RU" dirty="0"/>
              <a:t>время прохождения ресурсов по производственному </a:t>
            </a:r>
            <a:r>
              <a:rPr lang="ru-RU" dirty="0" smtClean="0"/>
              <a:t>технологическому циклу.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2568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430924"/>
            <a:ext cx="9601200" cy="451945"/>
          </a:xfrm>
        </p:spPr>
        <p:txBody>
          <a:bodyPr>
            <a:normAutofit/>
          </a:bodyPr>
          <a:lstStyle/>
          <a:p>
            <a:r>
              <a:rPr lang="ru-RU" sz="2000" b="1" dirty="0"/>
              <a:t>Концепции </a:t>
            </a:r>
            <a:r>
              <a:rPr lang="ru-RU" sz="2000" b="1" dirty="0" smtClean="0"/>
              <a:t>логистики. </a:t>
            </a:r>
            <a:r>
              <a:rPr lang="ru-RU" sz="2000" b="1" i="1" dirty="0">
                <a:solidFill>
                  <a:srgbClr val="FF0000"/>
                </a:solidFill>
              </a:rPr>
              <a:t>Концепция интегрированной логистики 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019503"/>
            <a:ext cx="10074166" cy="55179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Т</a:t>
            </a:r>
            <a:r>
              <a:rPr lang="ru-RU" b="1" dirty="0" smtClean="0"/>
              <a:t>ри </a:t>
            </a:r>
            <a:r>
              <a:rPr lang="ru-RU" b="1" dirty="0"/>
              <a:t>основных составляющих интегрированной </a:t>
            </a:r>
            <a:r>
              <a:rPr lang="ru-RU" b="1" dirty="0" smtClean="0"/>
              <a:t>логистики :</a:t>
            </a:r>
          </a:p>
          <a:p>
            <a:pPr marL="0" indent="0">
              <a:buNone/>
            </a:pPr>
            <a:r>
              <a:rPr lang="ru-RU" b="1" dirty="0" smtClean="0"/>
              <a:t>1. </a:t>
            </a:r>
            <a:r>
              <a:rPr lang="ru-RU" b="1" dirty="0" smtClean="0">
                <a:solidFill>
                  <a:srgbClr val="FF0000"/>
                </a:solidFill>
              </a:rPr>
              <a:t>физическое </a:t>
            </a:r>
            <a:r>
              <a:rPr lang="ru-RU" b="1" dirty="0">
                <a:solidFill>
                  <a:srgbClr val="FF0000"/>
                </a:solidFill>
              </a:rPr>
              <a:t>распределение </a:t>
            </a:r>
            <a:r>
              <a:rPr lang="ru-RU" dirty="0"/>
              <a:t>(деятельность, связанная с обслуживанием потребителей) </a:t>
            </a:r>
            <a:r>
              <a:rPr lang="ru-RU" dirty="0" smtClean="0"/>
              <a:t>осуществляет </a:t>
            </a:r>
            <a:r>
              <a:rPr lang="ru-RU" dirty="0"/>
              <a:t>продвижение готовой продукции к потребителям — с позиции физического распределения потребитель представляет собой </a:t>
            </a:r>
            <a:r>
              <a:rPr lang="ru-RU" dirty="0" smtClean="0"/>
              <a:t>конечный </a:t>
            </a:r>
            <a:r>
              <a:rPr lang="ru-RU" dirty="0"/>
              <a:t>пункт маркетингового </a:t>
            </a:r>
            <a:r>
              <a:rPr lang="ru-RU" dirty="0" smtClean="0"/>
              <a:t>канала; </a:t>
            </a:r>
          </a:p>
          <a:p>
            <a:pPr marL="0" indent="0">
              <a:buNone/>
            </a:pPr>
            <a:r>
              <a:rPr lang="ru-RU" dirty="0" smtClean="0"/>
              <a:t>2.  </a:t>
            </a:r>
            <a:r>
              <a:rPr lang="ru-RU" b="1" dirty="0">
                <a:solidFill>
                  <a:srgbClr val="FF0000"/>
                </a:solidFill>
              </a:rPr>
              <a:t>м</a:t>
            </a:r>
            <a:r>
              <a:rPr lang="ru-RU" b="1" dirty="0" smtClean="0">
                <a:solidFill>
                  <a:srgbClr val="FF0000"/>
                </a:solidFill>
              </a:rPr>
              <a:t>атериально-техническое обеспечение </a:t>
            </a:r>
            <a:r>
              <a:rPr lang="ru-RU" b="1" dirty="0">
                <a:solidFill>
                  <a:srgbClr val="FF0000"/>
                </a:solidFill>
              </a:rPr>
              <a:t>производства </a:t>
            </a:r>
            <a:r>
              <a:rPr lang="ru-RU" dirty="0"/>
              <a:t>(деятельность, связанная с планированием и </a:t>
            </a:r>
            <a:r>
              <a:rPr lang="ru-RU" dirty="0" smtClean="0"/>
              <a:t>поддержкой </a:t>
            </a:r>
            <a:r>
              <a:rPr lang="ru-RU" dirty="0"/>
              <a:t>производственного процесса) осуществляет своевременную и комплексную поставку материально-технических ресурсов, </a:t>
            </a:r>
            <a:r>
              <a:rPr lang="ru-RU" dirty="0" smtClean="0"/>
              <a:t>необходимых </a:t>
            </a:r>
            <a:r>
              <a:rPr lang="ru-RU" dirty="0"/>
              <a:t>для производственного процесса, — удовлетворяет </a:t>
            </a:r>
            <a:r>
              <a:rPr lang="ru-RU" dirty="0" smtClean="0"/>
              <a:t>собственные </a:t>
            </a:r>
            <a:r>
              <a:rPr lang="ru-RU" dirty="0"/>
              <a:t>управляемые потребности в отличие от физического </a:t>
            </a:r>
            <a:r>
              <a:rPr lang="ru-RU" dirty="0" smtClean="0"/>
              <a:t>распределения</a:t>
            </a:r>
            <a:r>
              <a:rPr lang="ru-RU" dirty="0"/>
              <a:t>, которое вынуждено приспосабливаться к неопределенности </a:t>
            </a:r>
            <a:r>
              <a:rPr lang="ru-RU" dirty="0" smtClean="0"/>
              <a:t>рыночного </a:t>
            </a:r>
            <a:r>
              <a:rPr lang="ru-RU" dirty="0"/>
              <a:t>спроса, предъявляемого конечными </a:t>
            </a:r>
            <a:r>
              <a:rPr lang="ru-RU" dirty="0" smtClean="0"/>
              <a:t>потребителями; </a:t>
            </a:r>
          </a:p>
          <a:p>
            <a:pPr marL="0" indent="0">
              <a:buNone/>
            </a:pPr>
            <a:r>
              <a:rPr lang="ru-RU" b="1" dirty="0" smtClean="0"/>
              <a:t>3. </a:t>
            </a:r>
            <a:r>
              <a:rPr lang="ru-RU" b="1" dirty="0" smtClean="0">
                <a:solidFill>
                  <a:srgbClr val="FF0000"/>
                </a:solidFill>
              </a:rPr>
              <a:t>снабжение</a:t>
            </a:r>
            <a:r>
              <a:rPr lang="ru-RU" dirty="0" smtClean="0"/>
              <a:t> </a:t>
            </a:r>
            <a:r>
              <a:rPr lang="ru-RU" dirty="0"/>
              <a:t>(деятельность, связанная с приобретением товаров и материалов у внешних поставщиков) осуществляет закупку и организацию </a:t>
            </a:r>
            <a:r>
              <a:rPr lang="ru-RU" dirty="0" smtClean="0"/>
              <a:t>внешних </a:t>
            </a:r>
            <a:r>
              <a:rPr lang="ru-RU" dirty="0"/>
              <a:t>поставок на производственные или сборочные предприятия </a:t>
            </a:r>
            <a:r>
              <a:rPr lang="ru-RU" dirty="0" smtClean="0"/>
              <a:t>материалов </a:t>
            </a:r>
            <a:r>
              <a:rPr lang="ru-RU" dirty="0"/>
              <a:t>и комплектующих изделий. Поставка может быть произведена на распределительные склады или в розничную торговлю. </a:t>
            </a:r>
          </a:p>
        </p:txBody>
      </p:sp>
    </p:spTree>
    <p:extLst>
      <p:ext uri="{BB962C8B-B14F-4D97-AF65-F5344CB8AC3E}">
        <p14:creationId xmlns:p14="http://schemas.microsoft.com/office/powerpoint/2010/main" val="310110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365234"/>
          </a:xfrm>
        </p:spPr>
        <p:txBody>
          <a:bodyPr>
            <a:normAutofit/>
          </a:bodyPr>
          <a:lstStyle/>
          <a:p>
            <a:r>
              <a:rPr lang="ru-RU" sz="2000" b="1" dirty="0"/>
              <a:t>Концепции </a:t>
            </a:r>
            <a:r>
              <a:rPr lang="ru-RU" sz="2000" b="1" dirty="0" smtClean="0"/>
              <a:t>логистики.</a:t>
            </a:r>
            <a:r>
              <a:rPr lang="ru-RU" sz="2000" b="1" i="1" dirty="0">
                <a:solidFill>
                  <a:srgbClr val="FF0000"/>
                </a:solidFill>
              </a:rPr>
              <a:t> Концепция интегрированной логистики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599" y="1051034"/>
            <a:ext cx="10357945" cy="5517932"/>
          </a:xfrm>
        </p:spPr>
        <p:txBody>
          <a:bodyPr/>
          <a:lstStyle/>
          <a:p>
            <a:r>
              <a:rPr lang="ru-RU" b="1" dirty="0" smtClean="0"/>
              <a:t>Таким образом, </a:t>
            </a:r>
            <a:r>
              <a:rPr lang="ru-RU" dirty="0"/>
              <a:t>возникает необходимость проведения </a:t>
            </a:r>
            <a:r>
              <a:rPr lang="ru-RU" dirty="0" smtClean="0"/>
              <a:t>предварительного </a:t>
            </a:r>
            <a:r>
              <a:rPr lang="ru-RU" dirty="0"/>
              <a:t>анализа компании для определения целей, задач и </a:t>
            </a:r>
            <a:r>
              <a:rPr lang="ru-RU" dirty="0" smtClean="0"/>
              <a:t>возможности </a:t>
            </a:r>
            <a:r>
              <a:rPr lang="ru-RU" dirty="0"/>
              <a:t>применения данной концепции для </a:t>
            </a:r>
            <a:r>
              <a:rPr lang="ru-RU" dirty="0" smtClean="0"/>
              <a:t>нее, используя  </a:t>
            </a:r>
            <a:r>
              <a:rPr lang="ru-RU" dirty="0"/>
              <a:t>системное мышление, целостность, оптимизацию общих издержек, единство </a:t>
            </a:r>
            <a:r>
              <a:rPr lang="ru-RU" dirty="0" smtClean="0"/>
              <a:t>руководства.  </a:t>
            </a:r>
          </a:p>
          <a:p>
            <a:r>
              <a:rPr lang="ru-RU" b="1" i="1" dirty="0" smtClean="0"/>
              <a:t>В качестве </a:t>
            </a:r>
            <a:r>
              <a:rPr lang="ru-RU" b="1" i="1" dirty="0"/>
              <a:t>объектов анализа выступают следующие </a:t>
            </a:r>
            <a:r>
              <a:rPr lang="ru-RU" b="1" i="1" dirty="0" smtClean="0"/>
              <a:t>категории:</a:t>
            </a:r>
          </a:p>
          <a:p>
            <a:pPr marL="457200" indent="-457200">
              <a:buAutoNum type="arabicPeriod"/>
            </a:pPr>
            <a:r>
              <a:rPr lang="ru-RU" b="1" dirty="0" smtClean="0">
                <a:solidFill>
                  <a:srgbClr val="FF0000"/>
                </a:solidFill>
              </a:rPr>
              <a:t>организационная </a:t>
            </a:r>
            <a:r>
              <a:rPr lang="ru-RU" b="1" dirty="0">
                <a:solidFill>
                  <a:srgbClr val="FF0000"/>
                </a:solidFill>
              </a:rPr>
              <a:t>структура фирмы </a:t>
            </a:r>
            <a:r>
              <a:rPr lang="ru-RU" dirty="0"/>
              <a:t>— совокупность упорядоченных связей между системообразующими элементами, обеспечивающими устойчивое функционирование фирмы. 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структура производства </a:t>
            </a:r>
            <a:r>
              <a:rPr lang="ru-RU" dirty="0"/>
              <a:t>(соотношение между выпускаемой фирмой продукцией или оказываемыми услугами различных видов и назначения, измеряемое с помощью натуральных или стоимостных показателей); 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производственная структура </a:t>
            </a:r>
            <a:r>
              <a:rPr lang="ru-RU" dirty="0"/>
              <a:t>по принципу </a:t>
            </a:r>
            <a:r>
              <a:rPr lang="ru-RU" dirty="0" smtClean="0"/>
              <a:t>последовательности </a:t>
            </a:r>
            <a:r>
              <a:rPr lang="ru-RU" dirty="0"/>
              <a:t>операций (состав управляемых звеньев фирмы, </a:t>
            </a:r>
            <a:r>
              <a:rPr lang="ru-RU" dirty="0" smtClean="0"/>
              <a:t>обладающих </a:t>
            </a:r>
            <a:r>
              <a:rPr lang="ru-RU" dirty="0"/>
              <a:t>технологическими или кооперированными взаимосвязями);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4. </a:t>
            </a:r>
            <a:r>
              <a:rPr lang="ru-RU" b="1" dirty="0">
                <a:solidFill>
                  <a:srgbClr val="FF0000"/>
                </a:solidFill>
              </a:rPr>
              <a:t>структура системы управления фирмой </a:t>
            </a:r>
            <a:r>
              <a:rPr lang="ru-RU" dirty="0"/>
              <a:t>(совокупность </a:t>
            </a:r>
            <a:r>
              <a:rPr lang="ru-RU" dirty="0" smtClean="0"/>
              <a:t>специализированных </a:t>
            </a:r>
            <a:r>
              <a:rPr lang="ru-RU" dirty="0"/>
              <a:t>подсистем, взаимосвязанных в процессе принятия и </a:t>
            </a:r>
            <a:r>
              <a:rPr lang="ru-RU" dirty="0" smtClean="0"/>
              <a:t>реализации </a:t>
            </a:r>
            <a:r>
              <a:rPr lang="ru-RU" dirty="0"/>
              <a:t>управленческих решений 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47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40727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Концепции </a:t>
            </a:r>
            <a:r>
              <a:rPr lang="ru-RU" sz="2000" b="1" dirty="0" smtClean="0"/>
              <a:t>логистики.</a:t>
            </a:r>
            <a:r>
              <a:rPr lang="ru-RU" sz="2000" b="1" i="1" dirty="0">
                <a:solidFill>
                  <a:srgbClr val="FF0000"/>
                </a:solidFill>
              </a:rPr>
              <a:t> Концепция интегрированной логистики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3943" y="1303282"/>
            <a:ext cx="10179269" cy="5402317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5.инструменты </a:t>
            </a:r>
            <a:r>
              <a:rPr lang="ru-RU" b="1" dirty="0">
                <a:solidFill>
                  <a:srgbClr val="FF0000"/>
                </a:solidFill>
              </a:rPr>
              <a:t>и способы логистики</a:t>
            </a:r>
            <a:r>
              <a:rPr lang="ru-RU" dirty="0">
                <a:solidFill>
                  <a:srgbClr val="FF0000"/>
                </a:solidFill>
              </a:rPr>
              <a:t>; </a:t>
            </a:r>
            <a:r>
              <a:rPr lang="ru-RU" b="1" dirty="0">
                <a:solidFill>
                  <a:srgbClr val="FF0000"/>
                </a:solidFill>
              </a:rPr>
              <a:t>расстановка </a:t>
            </a:r>
            <a:r>
              <a:rPr lang="ru-RU" b="1" dirty="0" smtClean="0">
                <a:solidFill>
                  <a:srgbClr val="FF0000"/>
                </a:solidFill>
              </a:rPr>
              <a:t>заказов </a:t>
            </a:r>
            <a:r>
              <a:rPr lang="ru-RU" b="1" dirty="0">
                <a:solidFill>
                  <a:srgbClr val="FF0000"/>
                </a:solidFill>
              </a:rPr>
              <a:t>потребителей, планирование сбыта и оборота, планирование мощностей и процесса производства, управление обеспечением, </a:t>
            </a:r>
            <a:r>
              <a:rPr lang="ru-RU" b="1" dirty="0" smtClean="0">
                <a:solidFill>
                  <a:srgbClr val="FF0000"/>
                </a:solidFill>
              </a:rPr>
              <a:t>производством </a:t>
            </a:r>
            <a:r>
              <a:rPr lang="ru-RU" b="1" dirty="0">
                <a:solidFill>
                  <a:srgbClr val="FF0000"/>
                </a:solidFill>
              </a:rPr>
              <a:t>и </a:t>
            </a:r>
            <a:r>
              <a:rPr lang="ru-RU" b="1" dirty="0" smtClean="0">
                <a:solidFill>
                  <a:srgbClr val="FF0000"/>
                </a:solidFill>
              </a:rPr>
              <a:t>запасами;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6. </a:t>
            </a:r>
            <a:r>
              <a:rPr lang="ru-RU" b="1" dirty="0">
                <a:solidFill>
                  <a:srgbClr val="FF0000"/>
                </a:solidFill>
              </a:rPr>
              <a:t>структура </a:t>
            </a:r>
            <a:r>
              <a:rPr lang="ru-RU" b="1" dirty="0" smtClean="0">
                <a:solidFill>
                  <a:srgbClr val="FF0000"/>
                </a:solidFill>
              </a:rPr>
              <a:t>продукции </a:t>
            </a:r>
            <a:r>
              <a:rPr lang="ru-RU" b="1" dirty="0">
                <a:solidFill>
                  <a:srgbClr val="FF0000"/>
                </a:solidFill>
              </a:rPr>
              <a:t>и услуг (продолжительность и последовательность </a:t>
            </a:r>
            <a:r>
              <a:rPr lang="ru-RU" b="1" dirty="0" smtClean="0">
                <a:solidFill>
                  <a:srgbClr val="FF0000"/>
                </a:solidFill>
              </a:rPr>
              <a:t>технологического </a:t>
            </a:r>
            <a:r>
              <a:rPr lang="ru-RU" b="1" dirty="0">
                <a:solidFill>
                  <a:srgbClr val="FF0000"/>
                </a:solidFill>
              </a:rPr>
              <a:t>цикла</a:t>
            </a:r>
            <a:r>
              <a:rPr lang="ru-RU" b="1" dirty="0" smtClean="0">
                <a:solidFill>
                  <a:srgbClr val="FF0000"/>
                </a:solidFill>
              </a:rPr>
              <a:t>);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7. Структура потребителей</a:t>
            </a:r>
            <a:r>
              <a:rPr lang="ru-RU" b="1" dirty="0">
                <a:solidFill>
                  <a:srgbClr val="FF0000"/>
                </a:solidFill>
              </a:rPr>
              <a:t>, запасов для осуществления </a:t>
            </a:r>
            <a:r>
              <a:rPr lang="ru-RU" b="1" dirty="0" smtClean="0">
                <a:solidFill>
                  <a:srgbClr val="FF0000"/>
                </a:solidFill>
              </a:rPr>
              <a:t>поставок</a:t>
            </a:r>
            <a:r>
              <a:rPr lang="ru-RU" b="1" dirty="0">
                <a:solidFill>
                  <a:srgbClr val="FF0000"/>
                </a:solidFill>
              </a:rPr>
              <a:t>; структура потоков материальных ресурсов (его направленность, характер и интенсивность) и загрузка производственных мощностей; структура издержек фирмы в целом и логистических </a:t>
            </a:r>
            <a:r>
              <a:rPr lang="ru-RU" b="1" dirty="0" smtClean="0">
                <a:solidFill>
                  <a:srgbClr val="FF0000"/>
                </a:solidFill>
              </a:rPr>
              <a:t>издержек.  </a:t>
            </a:r>
          </a:p>
          <a:p>
            <a:pPr marL="0" indent="0">
              <a:buNone/>
            </a:pPr>
            <a:r>
              <a:rPr lang="ru-RU" b="1" dirty="0" smtClean="0"/>
              <a:t>Таким образом, </a:t>
            </a:r>
            <a:r>
              <a:rPr lang="ru-RU" dirty="0"/>
              <a:t>п</a:t>
            </a:r>
            <a:r>
              <a:rPr lang="ru-RU" dirty="0" smtClean="0"/>
              <a:t>о </a:t>
            </a:r>
            <a:r>
              <a:rPr lang="ru-RU" dirty="0"/>
              <a:t>результатам проведенного анализа фирмы принимается </a:t>
            </a:r>
            <a:r>
              <a:rPr lang="ru-RU" dirty="0" smtClean="0"/>
              <a:t>решение </a:t>
            </a:r>
            <a:r>
              <a:rPr lang="ru-RU" dirty="0"/>
              <a:t>об использовании данной концепции, которая призвана </a:t>
            </a:r>
            <a:r>
              <a:rPr lang="ru-RU" dirty="0" smtClean="0"/>
              <a:t>способствовать </a:t>
            </a:r>
            <a:r>
              <a:rPr lang="ru-RU" dirty="0"/>
              <a:t>наиболее полному достижению таких показателей, как: </a:t>
            </a:r>
            <a:r>
              <a:rPr lang="ru-RU" dirty="0" smtClean="0"/>
              <a:t>соблюдение </a:t>
            </a:r>
            <a:r>
              <a:rPr lang="ru-RU" dirty="0"/>
              <a:t>сроков и условий сервиса поставок, снижение </a:t>
            </a:r>
            <a:r>
              <a:rPr lang="ru-RU" dirty="0" smtClean="0"/>
              <a:t>продолжительности </a:t>
            </a:r>
            <a:r>
              <a:rPr lang="ru-RU" dirty="0"/>
              <a:t>прохождения заказа, повышение гибкости логистической системы фирмы и точности прогнозов, доступность для фирмы </a:t>
            </a:r>
            <a:r>
              <a:rPr lang="ru-RU" dirty="0" smtClean="0"/>
              <a:t>релевантной </a:t>
            </a:r>
            <a:r>
              <a:rPr lang="ru-RU" dirty="0"/>
              <a:t>экономической и технической информации </a:t>
            </a:r>
            <a:r>
              <a:rPr lang="ru-RU" dirty="0" smtClean="0"/>
              <a:t>. </a:t>
            </a:r>
            <a:endParaRPr lang="ru-RU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110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15615"/>
            <a:ext cx="9601200" cy="43092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Концепции </a:t>
            </a:r>
            <a:r>
              <a:rPr lang="ru-RU" sz="2000" b="1" dirty="0" smtClean="0"/>
              <a:t>логистики.</a:t>
            </a:r>
            <a:r>
              <a:rPr lang="ru-RU" sz="2000" b="1" i="1" dirty="0">
                <a:solidFill>
                  <a:srgbClr val="FF0000"/>
                </a:solidFill>
              </a:rPr>
              <a:t> Концепция интегрированной логистики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546538"/>
            <a:ext cx="10442028" cy="6311461"/>
          </a:xfrm>
        </p:spPr>
        <p:txBody>
          <a:bodyPr>
            <a:noAutofit/>
          </a:bodyPr>
          <a:lstStyle/>
          <a:p>
            <a:r>
              <a:rPr lang="ru-RU" b="1" dirty="0"/>
              <a:t>Основным объектом анализа интегрированной логистики </a:t>
            </a:r>
            <a:r>
              <a:rPr lang="ru-RU" dirty="0" smtClean="0"/>
              <a:t>является </a:t>
            </a:r>
            <a:r>
              <a:rPr lang="ru-RU" dirty="0"/>
              <a:t>ее функциональный цикл или цикл исполнения </a:t>
            </a:r>
            <a:r>
              <a:rPr lang="ru-RU" dirty="0" smtClean="0"/>
              <a:t>заказа- это  </a:t>
            </a:r>
            <a:r>
              <a:rPr lang="ru-RU" dirty="0"/>
              <a:t>основной объект планирования и оперативного управления в </a:t>
            </a:r>
            <a:r>
              <a:rPr lang="ru-RU" dirty="0" smtClean="0"/>
              <a:t>логистике, играющий  </a:t>
            </a:r>
            <a:r>
              <a:rPr lang="ru-RU" dirty="0"/>
              <a:t>важнейшую роль в удовлетворении логистических потребителей и задает структурную основу интегрированной </a:t>
            </a:r>
            <a:r>
              <a:rPr lang="ru-RU" dirty="0" smtClean="0"/>
              <a:t>логистики</a:t>
            </a:r>
            <a:r>
              <a:rPr lang="ru-RU" dirty="0"/>
              <a:t>. </a:t>
            </a:r>
          </a:p>
          <a:p>
            <a:r>
              <a:rPr lang="ru-RU" dirty="0"/>
              <a:t>При формировании структур интегрированной логистики </a:t>
            </a:r>
            <a:r>
              <a:rPr lang="ru-RU" dirty="0" smtClean="0"/>
              <a:t>необ</a:t>
            </a:r>
            <a:r>
              <a:rPr lang="ru-RU" dirty="0"/>
              <a:t>ходимо учитывать </a:t>
            </a:r>
            <a:r>
              <a:rPr lang="ru-RU" b="1" dirty="0"/>
              <a:t>следующие основные </a:t>
            </a:r>
            <a:r>
              <a:rPr lang="ru-RU" b="1" dirty="0" smtClean="0"/>
              <a:t>факторы</a:t>
            </a:r>
            <a:r>
              <a:rPr lang="ru-RU" dirty="0" smtClean="0"/>
              <a:t>: </a:t>
            </a: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rgbClr val="FF0000"/>
                </a:solidFill>
              </a:rPr>
              <a:t>цикл </a:t>
            </a:r>
            <a:r>
              <a:rPr lang="ru-RU" dirty="0">
                <a:solidFill>
                  <a:srgbClr val="FF0000"/>
                </a:solidFill>
              </a:rPr>
              <a:t>исполнения заказа (функциональный цикл) </a:t>
            </a:r>
            <a:r>
              <a:rPr lang="ru-RU" dirty="0" smtClean="0">
                <a:solidFill>
                  <a:srgbClr val="FF0000"/>
                </a:solidFill>
              </a:rPr>
              <a:t>служит </a:t>
            </a:r>
            <a:r>
              <a:rPr lang="ru-RU" dirty="0">
                <a:solidFill>
                  <a:srgbClr val="FF0000"/>
                </a:solidFill>
              </a:rPr>
              <a:t>главным объектом анализа интеграции логистической функции. </a:t>
            </a:r>
            <a:endParaRPr lang="ru-RU" dirty="0" smtClean="0">
              <a:solidFill>
                <a:srgbClr val="FF0000"/>
              </a:solidFill>
            </a:endParaRPr>
          </a:p>
          <a:p>
            <a:pPr marL="457200" indent="-457200">
              <a:buAutoNum type="arabicPeriod" startAt="2"/>
            </a:pPr>
            <a:r>
              <a:rPr lang="ru-RU" dirty="0" smtClean="0">
                <a:solidFill>
                  <a:srgbClr val="FF0000"/>
                </a:solidFill>
              </a:rPr>
              <a:t>базовая </a:t>
            </a:r>
            <a:r>
              <a:rPr lang="ru-RU" dirty="0">
                <a:solidFill>
                  <a:srgbClr val="FF0000"/>
                </a:solidFill>
              </a:rPr>
              <a:t>структура функционального цикла по связям практически одинакова и для физического распределения, и для </a:t>
            </a:r>
            <a:r>
              <a:rPr lang="ru-RU" dirty="0" smtClean="0">
                <a:solidFill>
                  <a:srgbClr val="FF0000"/>
                </a:solidFill>
              </a:rPr>
              <a:t>материально-технического </a:t>
            </a:r>
            <a:r>
              <a:rPr lang="ru-RU" dirty="0">
                <a:solidFill>
                  <a:srgbClr val="FF0000"/>
                </a:solidFill>
              </a:rPr>
              <a:t>обеспечения производства, и для снабжения — </a:t>
            </a:r>
            <a:r>
              <a:rPr lang="ru-RU" b="1" dirty="0">
                <a:solidFill>
                  <a:srgbClr val="FF0000"/>
                </a:solidFill>
              </a:rPr>
              <a:t>существенное различие составляет </a:t>
            </a:r>
            <a:r>
              <a:rPr lang="ru-RU" dirty="0">
                <a:solidFill>
                  <a:srgbClr val="FF0000"/>
                </a:solidFill>
              </a:rPr>
              <a:t>степень контроля фирмы над различными типами функционального цикла. </a:t>
            </a:r>
            <a:endParaRPr lang="ru-RU" dirty="0" smtClean="0">
              <a:solidFill>
                <a:srgbClr val="FF0000"/>
              </a:solidFill>
            </a:endParaRPr>
          </a:p>
          <a:p>
            <a:pPr marL="457200" indent="-457200">
              <a:buAutoNum type="arabicPeriod" startAt="2"/>
            </a:pPr>
            <a:r>
              <a:rPr lang="ru-RU" dirty="0" smtClean="0">
                <a:solidFill>
                  <a:srgbClr val="FF0000"/>
                </a:solidFill>
              </a:rPr>
              <a:t>какой </a:t>
            </a:r>
            <a:r>
              <a:rPr lang="ru-RU" dirty="0">
                <a:solidFill>
                  <a:srgbClr val="FF0000"/>
                </a:solidFill>
              </a:rPr>
              <a:t>бы сложной не была логистическая система в целом, необходимо исследовать конфигурацию отдельного </a:t>
            </a:r>
            <a:r>
              <a:rPr lang="ru-RU" dirty="0" smtClean="0">
                <a:solidFill>
                  <a:srgbClr val="FF0000"/>
                </a:solidFill>
              </a:rPr>
              <a:t>функционального </a:t>
            </a:r>
            <a:r>
              <a:rPr lang="ru-RU" dirty="0">
                <a:solidFill>
                  <a:srgbClr val="FF0000"/>
                </a:solidFill>
              </a:rPr>
              <a:t>цикла, чтобы выявить важнейшие взаимосвязи и линии </a:t>
            </a:r>
            <a:r>
              <a:rPr lang="ru-RU" dirty="0" smtClean="0">
                <a:solidFill>
                  <a:srgbClr val="FF0000"/>
                </a:solidFill>
              </a:rPr>
              <a:t>контроля </a:t>
            </a:r>
            <a:r>
              <a:rPr lang="ru-RU" dirty="0">
                <a:solidFill>
                  <a:srgbClr val="FF0000"/>
                </a:solidFill>
              </a:rPr>
              <a:t>(это обязательное условие интеграции</a:t>
            </a:r>
            <a:r>
              <a:rPr lang="ru-RU" dirty="0" smtClean="0">
                <a:solidFill>
                  <a:srgbClr val="FF0000"/>
                </a:solidFill>
              </a:rPr>
              <a:t>).</a:t>
            </a:r>
          </a:p>
          <a:p>
            <a:pPr marL="0" indent="0">
              <a:buNone/>
            </a:pPr>
            <a:r>
              <a:rPr lang="ru-RU" b="1" dirty="0"/>
              <a:t>Функциональный цикл в физическом распределении </a:t>
            </a:r>
            <a:r>
              <a:rPr lang="ru-RU" dirty="0"/>
              <a:t>сводится к обработке и исполнению заказов потребителей вплоть до </a:t>
            </a:r>
            <a:r>
              <a:rPr lang="ru-RU" dirty="0" smtClean="0"/>
              <a:t>непосредственной </a:t>
            </a:r>
            <a:r>
              <a:rPr lang="ru-RU" dirty="0"/>
              <a:t>доставки продукции. Деятельность, связанная с привлечением потребителей, сводится к двум составляющим — заключение сделок и их реальное исполнение.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12039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491359"/>
          </a:xfrm>
        </p:spPr>
        <p:txBody>
          <a:bodyPr>
            <a:normAutofit/>
          </a:bodyPr>
          <a:lstStyle/>
          <a:p>
            <a:r>
              <a:rPr lang="ru-RU" sz="2000" b="1" dirty="0"/>
              <a:t>Концепции логистики.</a:t>
            </a:r>
            <a:r>
              <a:rPr lang="ru-RU" sz="2000" b="1" i="1" dirty="0">
                <a:solidFill>
                  <a:srgbClr val="FF0000"/>
                </a:solidFill>
              </a:rPr>
              <a:t> Концепция интегрированной логистики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324303"/>
            <a:ext cx="9601200" cy="4543097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Заключение сделок </a:t>
            </a:r>
            <a:r>
              <a:rPr lang="ru-RU" dirty="0"/>
              <a:t>является функцией рекламы и продаж. </a:t>
            </a:r>
          </a:p>
          <a:p>
            <a:pPr marL="0" indent="0">
              <a:buNone/>
            </a:pPr>
            <a:r>
              <a:rPr lang="ru-RU" b="1" dirty="0"/>
              <a:t>Физическое распределение </a:t>
            </a:r>
            <a:r>
              <a:rPr lang="ru-RU" dirty="0"/>
              <a:t>осуществляет реальное исполнение сделок — передача, обработка, комплектование заказов, транспортировка заказанных грузов, доставка потребителям. </a:t>
            </a:r>
          </a:p>
          <a:p>
            <a:pPr marL="0" indent="0">
              <a:buNone/>
            </a:pPr>
            <a:r>
              <a:rPr lang="ru-RU" b="1" dirty="0"/>
              <a:t>Физическое распределение </a:t>
            </a:r>
            <a:r>
              <a:rPr lang="ru-RU" dirty="0"/>
              <a:t>как элемент системы логистики связывает фирму с ее потребителями, кроме того, физическое распределение согласует производственные и маркетинговые функции.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349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451946"/>
            <a:ext cx="9601200" cy="34684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/>
              <a:t>Концепции </a:t>
            </a:r>
            <a:r>
              <a:rPr lang="ru-RU" sz="2000" b="1" dirty="0" smtClean="0"/>
              <a:t>логистики. </a:t>
            </a:r>
            <a:r>
              <a:rPr lang="ru-RU" sz="2000" b="1" i="1" dirty="0">
                <a:solidFill>
                  <a:srgbClr val="FF0000"/>
                </a:solidFill>
              </a:rPr>
              <a:t>Концепция интегрированной логистики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599" y="798786"/>
            <a:ext cx="10126717" cy="5801711"/>
          </a:xfrm>
        </p:spPr>
        <p:txBody>
          <a:bodyPr/>
          <a:lstStyle/>
          <a:p>
            <a:r>
              <a:rPr lang="ru-RU" dirty="0"/>
              <a:t>Деятельность, связанная с материально-техническим </a:t>
            </a:r>
            <a:r>
              <a:rPr lang="ru-RU" dirty="0" smtClean="0"/>
              <a:t>обеспечением </a:t>
            </a:r>
            <a:r>
              <a:rPr lang="ru-RU" dirty="0"/>
              <a:t>производства, </a:t>
            </a:r>
            <a:r>
              <a:rPr lang="ru-RU" dirty="0" smtClean="0"/>
              <a:t> </a:t>
            </a:r>
            <a:r>
              <a:rPr lang="ru-RU" dirty="0"/>
              <a:t>находится в полном ведении и под контролем отдельной фирмы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На предприятии: за поступление </a:t>
            </a:r>
            <a:r>
              <a:rPr lang="ru-RU" dirty="0" smtClean="0"/>
              <a:t>материальных </a:t>
            </a:r>
            <a:r>
              <a:rPr lang="ru-RU" dirty="0"/>
              <a:t>ресурсов отвечает снабжение, но перемещение их внутри предприятия классифицируется как материально-техническое </a:t>
            </a:r>
            <a:r>
              <a:rPr lang="ru-RU" dirty="0" smtClean="0"/>
              <a:t>обеспечение </a:t>
            </a:r>
            <a:r>
              <a:rPr lang="ru-RU" dirty="0"/>
              <a:t>производства. Логистические операции в этом случае </a:t>
            </a:r>
            <a:r>
              <a:rPr lang="ru-RU" dirty="0" smtClean="0"/>
              <a:t>ограничиваются </a:t>
            </a:r>
            <a:r>
              <a:rPr lang="ru-RU" dirty="0"/>
              <a:t>погрузочно-разгрузочными работами и перевозками </a:t>
            </a:r>
            <a:r>
              <a:rPr lang="ru-RU" dirty="0" smtClean="0"/>
              <a:t>материальных </a:t>
            </a:r>
            <a:r>
              <a:rPr lang="ru-RU" dirty="0"/>
              <a:t>ресурсов между производственными подразделениями </a:t>
            </a:r>
            <a:r>
              <a:rPr lang="ru-RU" dirty="0" smtClean="0"/>
              <a:t>предприятия.  </a:t>
            </a:r>
            <a:endParaRPr lang="ru-RU" dirty="0"/>
          </a:p>
          <a:p>
            <a:r>
              <a:rPr lang="ru-RU" dirty="0"/>
              <a:t>Функциональный цикл в снабжении заключается в регулярном поступлении потока материальных ресурсов на предприятие, которое требует определенных действий, к которым относятся: выбор </a:t>
            </a:r>
            <a:r>
              <a:rPr lang="ru-RU" dirty="0" smtClean="0"/>
              <a:t>источников </a:t>
            </a:r>
            <a:r>
              <a:rPr lang="ru-RU" dirty="0"/>
              <a:t>снабжения, размещение заказа, транспортировка, получение поставки. Функциональный цикл снабжения во многом аналогичен циклу обработки заказа, но отличается сроками доставки, величиной грузоперевозок, способом транспортировки и стоимостью </a:t>
            </a:r>
            <a:r>
              <a:rPr lang="ru-RU" dirty="0" smtClean="0"/>
              <a:t>задействованной </a:t>
            </a:r>
            <a:r>
              <a:rPr lang="ru-RU" dirty="0"/>
              <a:t>продукции. </a:t>
            </a:r>
          </a:p>
        </p:txBody>
      </p:sp>
    </p:spTree>
    <p:extLst>
      <p:ext uri="{BB962C8B-B14F-4D97-AF65-F5344CB8AC3E}">
        <p14:creationId xmlns:p14="http://schemas.microsoft.com/office/powerpoint/2010/main" val="61501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/>
              <a:t>Концепции логистики. </a:t>
            </a:r>
            <a:r>
              <a:rPr lang="ru-RU" sz="2000" b="1" dirty="0" smtClean="0">
                <a:solidFill>
                  <a:srgbClr val="FF0000"/>
                </a:solidFill>
              </a:rPr>
              <a:t>Интегрированная </a:t>
            </a:r>
            <a:r>
              <a:rPr lang="ru-RU" sz="2000" b="1" dirty="0">
                <a:solidFill>
                  <a:srgbClr val="FF0000"/>
                </a:solidFill>
              </a:rPr>
              <a:t>цепь </a:t>
            </a:r>
            <a:r>
              <a:rPr lang="ru-RU" sz="2000" b="1" dirty="0" smtClean="0">
                <a:solidFill>
                  <a:srgbClr val="FF0000"/>
                </a:solidFill>
              </a:rPr>
              <a:t>поставок</a:t>
            </a:r>
            <a:r>
              <a:rPr lang="ru-RU" sz="2000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040524"/>
            <a:ext cx="10284372" cy="5475890"/>
          </a:xfrm>
        </p:spPr>
        <p:txBody>
          <a:bodyPr/>
          <a:lstStyle/>
          <a:p>
            <a:r>
              <a:rPr lang="ru-RU" dirty="0"/>
              <a:t>Западная концепция интегрированной логистики, обусловленная глобализацией экономики, рассмотрена в монографии Д. Дж Бауэр-</a:t>
            </a:r>
            <a:r>
              <a:rPr lang="ru-RU" dirty="0" err="1"/>
              <a:t>сокса</a:t>
            </a:r>
            <a:r>
              <a:rPr lang="ru-RU" dirty="0"/>
              <a:t> и Д. Дж. </a:t>
            </a:r>
            <a:r>
              <a:rPr lang="ru-RU" dirty="0" err="1"/>
              <a:t>Клосса</a:t>
            </a:r>
            <a:r>
              <a:rPr lang="ru-RU" dirty="0"/>
              <a:t> «Интегрированная цепь поставок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Согласно этой концепции рассматривается </a:t>
            </a:r>
            <a:r>
              <a:rPr lang="ru-RU" dirty="0"/>
              <a:t>общая логистическая цепь, в которую включены звенья из множества поставщиков, производителей и потребителей. Концепция распространяется на все типы предприятий: производителей, оптовую и розничную торговлю, предприятия услуг, организации </a:t>
            </a:r>
            <a:r>
              <a:rPr lang="ru-RU" dirty="0" smtClean="0"/>
              <a:t>государственной </a:t>
            </a:r>
            <a:r>
              <a:rPr lang="ru-RU" dirty="0"/>
              <a:t>сферы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678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596462"/>
          </a:xfrm>
        </p:spPr>
        <p:txBody>
          <a:bodyPr>
            <a:normAutofit/>
          </a:bodyPr>
          <a:lstStyle/>
          <a:p>
            <a:r>
              <a:rPr lang="ru-RU" sz="2000" b="1" dirty="0"/>
              <a:t>Концепции логистики. </a:t>
            </a:r>
            <a:r>
              <a:rPr lang="ru-RU" sz="2000" b="1" i="1" dirty="0" smtClean="0">
                <a:solidFill>
                  <a:srgbClr val="FF0000"/>
                </a:solidFill>
              </a:rPr>
              <a:t>Логистическая </a:t>
            </a:r>
            <a:r>
              <a:rPr lang="ru-RU" sz="2000" b="1" i="1" dirty="0">
                <a:solidFill>
                  <a:srgbClr val="FF0000"/>
                </a:solidFill>
              </a:rPr>
              <a:t>концепция управления цепью </a:t>
            </a:r>
            <a:r>
              <a:rPr lang="ru-RU" sz="2000" b="1" i="1" dirty="0" smtClean="0">
                <a:solidFill>
                  <a:srgbClr val="FF0000"/>
                </a:solidFill>
              </a:rPr>
              <a:t>поставок.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072055"/>
            <a:ext cx="10452538" cy="537078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Поставщики, потребители и фирмы, </a:t>
            </a:r>
            <a:r>
              <a:rPr lang="ru-RU" dirty="0" smtClean="0"/>
              <a:t>оказывающие </a:t>
            </a:r>
            <a:r>
              <a:rPr lang="ru-RU" dirty="0"/>
              <a:t>логистические услуги (распределительные склады, транс-портные компании), составляют единую цепь поставок и используют единый банк информации, разрабатывают единые планы, что </a:t>
            </a:r>
            <a:r>
              <a:rPr lang="ru-RU" dirty="0" smtClean="0"/>
              <a:t>позволяет </a:t>
            </a:r>
            <a:r>
              <a:rPr lang="ru-RU" dirty="0"/>
              <a:t>превратить логистические каналы распределения в более </a:t>
            </a:r>
            <a:r>
              <a:rPr lang="ru-RU" dirty="0" smtClean="0"/>
              <a:t>эффективные </a:t>
            </a:r>
            <a:r>
              <a:rPr lang="ru-RU" dirty="0"/>
              <a:t>и конкурентоспособные</a:t>
            </a:r>
            <a:r>
              <a:rPr lang="ru-RU" dirty="0" smtClean="0"/>
              <a:t>.</a:t>
            </a:r>
          </a:p>
          <a:p>
            <a:r>
              <a:rPr lang="ru-RU" dirty="0"/>
              <a:t>Концепция управления цепью поставок предусматривает четкое разделение понятий логистического канала распределения и цепи </a:t>
            </a:r>
            <a:r>
              <a:rPr lang="ru-RU" dirty="0" smtClean="0"/>
              <a:t>поставок</a:t>
            </a:r>
            <a:r>
              <a:rPr lang="ru-RU" dirty="0"/>
              <a:t>. Логистический канал имеет дело с физическим движением продукта. Главными и традиционными участниками этого канала </a:t>
            </a:r>
            <a:r>
              <a:rPr lang="ru-RU" dirty="0" smtClean="0"/>
              <a:t>являются </a:t>
            </a:r>
            <a:r>
              <a:rPr lang="ru-RU" dirty="0"/>
              <a:t>производитель, оптовая и розничная торговля. Каждому из участников поочередно принадлежит товар, и они принимают на себя также риски, связанные с их статусом временных владельцев </a:t>
            </a:r>
            <a:r>
              <a:rPr lang="ru-RU" dirty="0" smtClean="0"/>
              <a:t>продукции.</a:t>
            </a:r>
          </a:p>
          <a:p>
            <a:r>
              <a:rPr lang="ru-RU" b="1" dirty="0" smtClean="0"/>
              <a:t>Отличительные признаки понятий цепи поставок и понятия логистический канал: </a:t>
            </a: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rgbClr val="FF0000"/>
                </a:solidFill>
              </a:rPr>
              <a:t>Канал</a:t>
            </a:r>
            <a:r>
              <a:rPr lang="ru-RU" dirty="0" smtClean="0"/>
              <a:t> </a:t>
            </a:r>
            <a:r>
              <a:rPr lang="ru-RU" dirty="0"/>
              <a:t>сосредотачивается на одном продукте или на ряде родственных продуктов и осуществляет их доставку от </a:t>
            </a:r>
            <a:r>
              <a:rPr lang="ru-RU" dirty="0" smtClean="0"/>
              <a:t>производителя </a:t>
            </a:r>
            <a:r>
              <a:rPr lang="ru-RU" dirty="0"/>
              <a:t>к потребителю</a:t>
            </a:r>
            <a:r>
              <a:rPr lang="ru-RU" dirty="0">
                <a:solidFill>
                  <a:srgbClr val="FF0000"/>
                </a:solidFill>
              </a:rPr>
              <a:t>. Цепь поставок </a:t>
            </a:r>
            <a:r>
              <a:rPr lang="ru-RU" dirty="0"/>
              <a:t>охватывает весь путь от на-</a:t>
            </a:r>
            <a:r>
              <a:rPr lang="ru-RU" dirty="0" err="1"/>
              <a:t>чального</a:t>
            </a:r>
            <a:r>
              <a:rPr lang="ru-RU" dirty="0"/>
              <a:t> поставщика до конечного потребителя. 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К</a:t>
            </a:r>
            <a:r>
              <a:rPr lang="ru-RU" dirty="0" smtClean="0">
                <a:solidFill>
                  <a:srgbClr val="FF0000"/>
                </a:solidFill>
              </a:rPr>
              <a:t>анал </a:t>
            </a:r>
            <a:r>
              <a:rPr lang="ru-RU" dirty="0"/>
              <a:t>сосредоточивается только на существующих продуктах, а </a:t>
            </a:r>
            <a:r>
              <a:rPr lang="ru-RU" dirty="0">
                <a:solidFill>
                  <a:srgbClr val="FF0000"/>
                </a:solidFill>
              </a:rPr>
              <a:t>цепь поставок </a:t>
            </a:r>
            <a:r>
              <a:rPr lang="ru-RU" dirty="0"/>
              <a:t>обладает возможностями для </a:t>
            </a:r>
            <a:r>
              <a:rPr lang="ru-RU" dirty="0" smtClean="0"/>
              <a:t>перепроектирования </a:t>
            </a:r>
            <a:r>
              <a:rPr lang="ru-RU" dirty="0"/>
              <a:t>продуктов и процессов таким образом, чтобы движение ресурсов по всей цепи проходило планомерно.</a:t>
            </a:r>
            <a:endParaRPr lang="ru-RU" dirty="0" smtClean="0"/>
          </a:p>
          <a:p>
            <a:pPr marL="457200" indent="-457200">
              <a:buAutoNum type="arabicPeriod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67413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396766"/>
          </a:xfrm>
        </p:spPr>
        <p:txBody>
          <a:bodyPr>
            <a:normAutofit/>
          </a:bodyPr>
          <a:lstStyle/>
          <a:p>
            <a:r>
              <a:rPr lang="ru-RU" sz="2000" b="1" dirty="0"/>
              <a:t>Концепции логистики. </a:t>
            </a:r>
            <a:r>
              <a:rPr lang="ru-RU" sz="2000" b="1" i="1" dirty="0">
                <a:solidFill>
                  <a:srgbClr val="FF0000"/>
                </a:solidFill>
              </a:rPr>
              <a:t>Логистическая концепция управления цепью поставок.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599" y="1082566"/>
            <a:ext cx="10305393" cy="5328744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3. </a:t>
            </a:r>
            <a:r>
              <a:rPr lang="ru-RU" b="1" dirty="0" smtClean="0">
                <a:solidFill>
                  <a:srgbClr val="FF0000"/>
                </a:solidFill>
              </a:rPr>
              <a:t>В </a:t>
            </a:r>
            <a:r>
              <a:rPr lang="ru-RU" b="1" dirty="0">
                <a:solidFill>
                  <a:srgbClr val="FF0000"/>
                </a:solidFill>
              </a:rPr>
              <a:t>цепи поставок </a:t>
            </a:r>
            <a:r>
              <a:rPr lang="ru-RU" dirty="0"/>
              <a:t>осуществляется более эффективное управление запасами материальных ресурсов, так как происходит </a:t>
            </a:r>
            <a:r>
              <a:rPr lang="ru-RU" dirty="0" smtClean="0"/>
              <a:t>непрерывный </a:t>
            </a:r>
            <a:r>
              <a:rPr lang="ru-RU" dirty="0"/>
              <a:t>процесс пополнения запасов.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  <a:r>
              <a:rPr lang="ru-RU" dirty="0">
                <a:solidFill>
                  <a:srgbClr val="FF0000"/>
                </a:solidFill>
              </a:rPr>
              <a:t>Ц</a:t>
            </a:r>
            <a:r>
              <a:rPr lang="ru-RU" dirty="0" smtClean="0">
                <a:solidFill>
                  <a:srgbClr val="FF0000"/>
                </a:solidFill>
              </a:rPr>
              <a:t>епь </a:t>
            </a:r>
            <a:r>
              <a:rPr lang="ru-RU" dirty="0">
                <a:solidFill>
                  <a:srgbClr val="FF0000"/>
                </a:solidFill>
              </a:rPr>
              <a:t>поставок </a:t>
            </a:r>
            <a:r>
              <a:rPr lang="ru-RU" dirty="0"/>
              <a:t>позволяет без особых проблем </a:t>
            </a:r>
            <a:r>
              <a:rPr lang="ru-RU" dirty="0" smtClean="0"/>
              <a:t>осуществить </a:t>
            </a:r>
            <a:r>
              <a:rPr lang="ru-RU" dirty="0"/>
              <a:t>переход от выталкивающей к вытягивающей системе за счет использования более коротких циклов планирования и </a:t>
            </a:r>
            <a:r>
              <a:rPr lang="ru-RU" dirty="0" smtClean="0"/>
              <a:t>сокращения </a:t>
            </a:r>
            <a:r>
              <a:rPr lang="ru-RU" dirty="0"/>
              <a:t>времени пополнения запасов продукции.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5. </a:t>
            </a:r>
            <a:r>
              <a:rPr lang="ru-RU" dirty="0">
                <a:solidFill>
                  <a:srgbClr val="FF0000"/>
                </a:solidFill>
              </a:rPr>
              <a:t>Ц</a:t>
            </a:r>
            <a:r>
              <a:rPr lang="ru-RU" dirty="0" smtClean="0">
                <a:solidFill>
                  <a:srgbClr val="FF0000"/>
                </a:solidFill>
              </a:rPr>
              <a:t>епь </a:t>
            </a:r>
            <a:r>
              <a:rPr lang="ru-RU" dirty="0">
                <a:solidFill>
                  <a:srgbClr val="FF0000"/>
                </a:solidFill>
              </a:rPr>
              <a:t>поставок </a:t>
            </a:r>
            <a:r>
              <a:rPr lang="ru-RU" dirty="0"/>
              <a:t>позволяет эффективно организовать ин-формационные связи общего пользования (управления) и </a:t>
            </a:r>
            <a:r>
              <a:rPr lang="ru-RU" dirty="0" smtClean="0"/>
              <a:t>координировать </a:t>
            </a:r>
            <a:r>
              <a:rPr lang="ru-RU" dirty="0"/>
              <a:t>их с помощью долговременных соглашений между ее </a:t>
            </a:r>
            <a:r>
              <a:rPr lang="ru-RU" dirty="0" smtClean="0"/>
              <a:t>участниками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075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554421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Функциональные области логистики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061545"/>
            <a:ext cx="9601200" cy="5665076"/>
          </a:xfrm>
        </p:spPr>
        <p:txBody>
          <a:bodyPr>
            <a:noAutofit/>
          </a:bodyPr>
          <a:lstStyle/>
          <a:p>
            <a:r>
              <a:rPr lang="ru-RU" b="1" dirty="0"/>
              <a:t>Функциональная область  логистики </a:t>
            </a:r>
            <a:r>
              <a:rPr lang="ru-RU" dirty="0"/>
              <a:t>– это  большая группа  работ но управлению материальными потоками, объединенная но признаку  общности цели этих работ. Например, работы, связанные  с  обеспечением предприятия  предметами  труда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Наука и практическая деятельность в сфере логистики выра­батывают общие приемы управления сквозными материальны­ми потоками (а также связанными с ними информационными по­токами). Однако, несмотря на это, управление материальными потоками на отдельных участках имеет известную специфику. В рамках данной темы формируется представление об отдель­ных функциональных областях логистики, выделяемых в соот­ветствии с названной спецификой:</a:t>
            </a:r>
          </a:p>
          <a:p>
            <a:r>
              <a:rPr lang="ru-RU" b="1" i="1" dirty="0">
                <a:solidFill>
                  <a:srgbClr val="FF0000"/>
                </a:solidFill>
              </a:rPr>
              <a:t>закупочная логистика</a:t>
            </a:r>
            <a:r>
              <a:rPr lang="ru-RU" dirty="0">
                <a:solidFill>
                  <a:srgbClr val="FF0000"/>
                </a:solidFill>
              </a:rPr>
              <a:t> </a:t>
            </a:r>
            <a:r>
              <a:rPr lang="ru-RU" dirty="0"/>
              <a:t>-  управление материальными пото­ками в процессе обеспечения предприятия материальными ре­сурсами;</a:t>
            </a:r>
          </a:p>
          <a:p>
            <a:r>
              <a:rPr lang="ru-RU" b="1" i="1" dirty="0">
                <a:solidFill>
                  <a:srgbClr val="FF0000"/>
                </a:solidFill>
              </a:rPr>
              <a:t>производственная логистика</a:t>
            </a:r>
            <a:r>
              <a:rPr lang="ru-RU" i="1" dirty="0"/>
              <a:t> </a:t>
            </a:r>
            <a:r>
              <a:rPr lang="ru-RU" dirty="0"/>
              <a:t>- управление материальным потоком на стадии производственного звена;</a:t>
            </a:r>
          </a:p>
          <a:p>
            <a:r>
              <a:rPr lang="ru-RU" b="1" i="1" dirty="0">
                <a:solidFill>
                  <a:srgbClr val="FF0000"/>
                </a:solidFill>
              </a:rPr>
              <a:t>распределительная логистика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/>
              <a:t>- </a:t>
            </a:r>
            <a:r>
              <a:rPr lang="ru-RU" dirty="0"/>
              <a:t>   комплекс  взаимосвязанных   функций, реализуемых в процессе распределения материального потока между различными оптовыми покупателями, то есть в процессе оптовой продажи товаров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539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94592"/>
            <a:ext cx="9601200" cy="6516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502694" y="876459"/>
          <a:ext cx="7061200" cy="57756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3310">
                  <a:extLst>
                    <a:ext uri="{9D8B030D-6E8A-4147-A177-3AD203B41FA5}">
                      <a16:colId xmlns:a16="http://schemas.microsoft.com/office/drawing/2014/main" val="1612935793"/>
                    </a:ext>
                  </a:extLst>
                </a:gridCol>
                <a:gridCol w="2353945">
                  <a:extLst>
                    <a:ext uri="{9D8B030D-6E8A-4147-A177-3AD203B41FA5}">
                      <a16:colId xmlns:a16="http://schemas.microsoft.com/office/drawing/2014/main" val="2213326457"/>
                    </a:ext>
                  </a:extLst>
                </a:gridCol>
                <a:gridCol w="2353945">
                  <a:extLst>
                    <a:ext uri="{9D8B030D-6E8A-4147-A177-3AD203B41FA5}">
                      <a16:colId xmlns:a16="http://schemas.microsoft.com/office/drawing/2014/main" val="7011608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Функциональные области 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Объекты и работы 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Предъявляемые 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требования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48621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Формирование логистической инфраструктуры 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Производственные предприятия, склады, погрузочно-разгрузочные терминалы, магазины оптовой торговли, розничная торговля; проектирование логистической инфраструктуры 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Необходимое и достаточное количество объектов, требуемые виды объектов, оптимальное географическое местоположение, спектр необходимых хозяйственных функций 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98123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Информационный обмен 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Внутренние потребители — структурные подразделения компании, внешние потребители — покупатели продукта или услуг, торговые партнеры 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Необходимое качество информации, своевре-менность ее получения, удовлетворение инфор-мационной потребности 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86198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Транспортировка 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Транспортные парки и центры; осуществление транспортировки, выбор видов транспортных средств; комбинация различных типов средств грузоперевозки 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Минимальный уровень общих логистических издержек при </a:t>
                      </a:r>
                      <a:r>
                        <a:rPr lang="ru-RU" sz="1400" dirty="0" err="1">
                          <a:effectLst/>
                        </a:rPr>
                        <a:t>выполне-нии</a:t>
                      </a:r>
                      <a:r>
                        <a:rPr lang="ru-RU" sz="1400" dirty="0">
                          <a:effectLst/>
                        </a:rPr>
                        <a:t> транспортных функций, бесперебойность транспортировки 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523086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Demi" panose="020B07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Содержание видов деятельности управления цепью поставок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75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9601200" cy="683172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altLang="ru-RU" sz="2200" dirty="0">
                <a:solidFill>
                  <a:schemeClr val="tx1"/>
                </a:solidFill>
                <a:latin typeface="Franklin Gothic Demi" panose="020B07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Содержание видов деятельности управления цепью </a:t>
            </a:r>
            <a:r>
              <a:rPr lang="ru-RU" altLang="ru-RU" sz="2200" dirty="0" smtClean="0">
                <a:solidFill>
                  <a:schemeClr val="tx1"/>
                </a:solidFill>
                <a:latin typeface="Franklin Gothic Demi" panose="020B07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поставок</a:t>
            </a:r>
            <a:br>
              <a:rPr lang="ru-RU" altLang="ru-RU" sz="2200" dirty="0" smtClean="0">
                <a:solidFill>
                  <a:schemeClr val="tx1"/>
                </a:solidFill>
                <a:latin typeface="Franklin Gothic Demi" panose="020B07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altLang="ru-RU" sz="2200" dirty="0" smtClean="0">
                <a:solidFill>
                  <a:schemeClr val="tx1"/>
                </a:solidFill>
                <a:latin typeface="Franklin Gothic Demi" panose="020B07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продолжение табл. 1</a:t>
            </a:r>
            <a:r>
              <a:rPr lang="ru-RU" altLang="ru-RU" sz="5400" dirty="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ru-RU" altLang="ru-RU" sz="54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917031" y="1739265"/>
          <a:ext cx="7061200" cy="3627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3310">
                  <a:extLst>
                    <a:ext uri="{9D8B030D-6E8A-4147-A177-3AD203B41FA5}">
                      <a16:colId xmlns:a16="http://schemas.microsoft.com/office/drawing/2014/main" val="738991195"/>
                    </a:ext>
                  </a:extLst>
                </a:gridCol>
                <a:gridCol w="2353945">
                  <a:extLst>
                    <a:ext uri="{9D8B030D-6E8A-4147-A177-3AD203B41FA5}">
                      <a16:colId xmlns:a16="http://schemas.microsoft.com/office/drawing/2014/main" val="1139611216"/>
                    </a:ext>
                  </a:extLst>
                </a:gridCol>
                <a:gridCol w="2353945">
                  <a:extLst>
                    <a:ext uri="{9D8B030D-6E8A-4147-A177-3AD203B41FA5}">
                      <a16:colId xmlns:a16="http://schemas.microsoft.com/office/drawing/2014/main" val="1013785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Управление запасами 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Склады; ассортимент хранимых продуктов; расчет оптимальных объемов запасов продуктов 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Максимальная скорость оборачиваемости запасов, удовлетворение запросов потребителей, обеспечение желательного уровня сервиса при минимальном объеме запасов 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29047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Складское хозяйство, грузопереработка и упаковка 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Собственные склады, арендуемые склады, специализированные складские комплексы, стандартный упаковочный модуль; сортировка грузов, комплектование партий грузов 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Сохранность грузов при хранении, соблюдение режимов хранения, </a:t>
                      </a:r>
                      <a:r>
                        <a:rPr lang="ru-RU" sz="1400" dirty="0" err="1">
                          <a:effectLst/>
                        </a:rPr>
                        <a:t>ра-циональное</a:t>
                      </a:r>
                      <a:r>
                        <a:rPr lang="ru-RU" sz="1400" dirty="0">
                          <a:effectLst/>
                        </a:rPr>
                        <a:t> движение продуктов на складе, оперативность обработки заказов на хранимую продукцию 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7281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809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417786"/>
          </a:xfrm>
        </p:spPr>
        <p:txBody>
          <a:bodyPr>
            <a:normAutofit/>
          </a:bodyPr>
          <a:lstStyle/>
          <a:p>
            <a:r>
              <a:rPr lang="ru-RU" sz="2000" b="1" i="1" dirty="0">
                <a:solidFill>
                  <a:srgbClr val="FF0000"/>
                </a:solidFill>
              </a:rPr>
              <a:t>Логистическая концепция управления цепью </a:t>
            </a:r>
            <a:r>
              <a:rPr lang="ru-RU" sz="2000" b="1" i="1" dirty="0" smtClean="0">
                <a:solidFill>
                  <a:srgbClr val="FF0000"/>
                </a:solidFill>
              </a:rPr>
              <a:t>поставок.  </a:t>
            </a:r>
            <a:r>
              <a:rPr lang="ru-RU" sz="2000" b="1" dirty="0" smtClean="0"/>
              <a:t>Реинжиниринг 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103585"/>
            <a:ext cx="10389476" cy="5570483"/>
          </a:xfrm>
        </p:spPr>
        <p:txBody>
          <a:bodyPr/>
          <a:lstStyle/>
          <a:p>
            <a:r>
              <a:rPr lang="ru-RU" dirty="0" smtClean="0"/>
              <a:t>Основная </a:t>
            </a:r>
            <a:r>
              <a:rPr lang="ru-RU" dirty="0"/>
              <a:t>философия </a:t>
            </a:r>
            <a:r>
              <a:rPr lang="ru-RU" b="1" dirty="0"/>
              <a:t>реинжиниринга </a:t>
            </a:r>
            <a:r>
              <a:rPr lang="ru-RU" dirty="0"/>
              <a:t>— управление процессами, </a:t>
            </a:r>
            <a:r>
              <a:rPr lang="ru-RU" dirty="0" smtClean="0"/>
              <a:t>пересекающимися </a:t>
            </a:r>
            <a:r>
              <a:rPr lang="ru-RU" dirty="0"/>
              <a:t>со всеми функциональными задачами предприятия, что впоследствии может потребовать радикальных изменений в </a:t>
            </a:r>
            <a:r>
              <a:rPr lang="ru-RU" dirty="0" smtClean="0"/>
              <a:t>структуре </a:t>
            </a:r>
            <a:r>
              <a:rPr lang="ru-RU" dirty="0"/>
              <a:t>организации и в распределении ответственности</a:t>
            </a:r>
            <a:r>
              <a:rPr lang="ru-RU" dirty="0" smtClean="0"/>
              <a:t>.</a:t>
            </a:r>
          </a:p>
          <a:p>
            <a:r>
              <a:rPr lang="ru-RU" b="1" dirty="0"/>
              <a:t>Основные положения </a:t>
            </a:r>
            <a:r>
              <a:rPr lang="ru-RU" b="1" dirty="0" smtClean="0"/>
              <a:t>реинжиниринга:</a:t>
            </a:r>
          </a:p>
          <a:p>
            <a:pPr marL="457200" indent="-457200">
              <a:buAutoNum type="arabicPeriod"/>
            </a:pPr>
            <a:r>
              <a:rPr lang="ru-RU" dirty="0" smtClean="0"/>
              <a:t>Реинжиниринг </a:t>
            </a:r>
            <a:r>
              <a:rPr lang="ru-RU" dirty="0"/>
              <a:t>имеет дело с процессами, в том числе технологическими, а не с функциями (подразделениями) </a:t>
            </a:r>
            <a:r>
              <a:rPr lang="ru-RU" dirty="0" smtClean="0"/>
              <a:t>организационной </a:t>
            </a:r>
            <a:r>
              <a:rPr lang="ru-RU" dirty="0"/>
              <a:t>структуры предприятия. 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smtClean="0"/>
              <a:t> </a:t>
            </a:r>
            <a:r>
              <a:rPr lang="ru-RU" dirty="0"/>
              <a:t>П</a:t>
            </a:r>
            <a:r>
              <a:rPr lang="ru-RU" dirty="0" smtClean="0"/>
              <a:t>роцесс </a:t>
            </a:r>
            <a:r>
              <a:rPr lang="ru-RU" dirty="0"/>
              <a:t>в теории реинжиниринга — это решение </a:t>
            </a:r>
            <a:r>
              <a:rPr lang="ru-RU" dirty="0" smtClean="0"/>
              <a:t>связанных </a:t>
            </a:r>
            <a:r>
              <a:rPr lang="ru-RU" dirty="0"/>
              <a:t>между собой задач, результатом которого является создание ценностей для потребителя</a:t>
            </a:r>
            <a:r>
              <a:rPr lang="ru-RU" dirty="0" smtClean="0"/>
              <a:t>.</a:t>
            </a:r>
          </a:p>
          <a:p>
            <a:pPr marL="457200" indent="-457200">
              <a:buAutoNum type="arabicPeriod" startAt="3"/>
            </a:pPr>
            <a:r>
              <a:rPr lang="ru-RU" dirty="0"/>
              <a:t>С</a:t>
            </a:r>
            <a:r>
              <a:rPr lang="ru-RU" dirty="0" smtClean="0"/>
              <a:t>уществуют </a:t>
            </a:r>
            <a:r>
              <a:rPr lang="ru-RU" dirty="0"/>
              <a:t>две основные характеристики </a:t>
            </a:r>
            <a:r>
              <a:rPr lang="ru-RU" dirty="0" smtClean="0"/>
              <a:t>производственного </a:t>
            </a:r>
            <a:r>
              <a:rPr lang="ru-RU" dirty="0"/>
              <a:t>процесса: степень посредничества и степень </a:t>
            </a:r>
            <a:r>
              <a:rPr lang="ru-RU" dirty="0" smtClean="0"/>
              <a:t>сотрудничества.</a:t>
            </a:r>
            <a:r>
              <a:rPr lang="ru-RU" dirty="0"/>
              <a:t> Реинжиниринг стремится к такой </a:t>
            </a:r>
            <a:r>
              <a:rPr lang="ru-RU" dirty="0" smtClean="0"/>
              <a:t>организации </a:t>
            </a:r>
            <a:r>
              <a:rPr lang="ru-RU" dirty="0"/>
              <a:t>работы по каждому процессу, которая увеличила бы </a:t>
            </a:r>
            <a:r>
              <a:rPr lang="ru-RU" dirty="0" smtClean="0"/>
              <a:t>степень </a:t>
            </a:r>
            <a:r>
              <a:rPr lang="ru-RU" dirty="0"/>
              <a:t>сотрудничества (групповая работа) и уменьшила бы степень </a:t>
            </a:r>
            <a:r>
              <a:rPr lang="ru-RU" dirty="0" smtClean="0"/>
              <a:t>посредничества </a:t>
            </a:r>
            <a:r>
              <a:rPr lang="ru-RU" dirty="0"/>
              <a:t>(последовательная взаимозависимость). </a:t>
            </a:r>
            <a:endParaRPr lang="ru-RU" dirty="0" smtClean="0"/>
          </a:p>
          <a:p>
            <a:pPr marL="457200" indent="-457200">
              <a:buAutoNum type="arabicPeriod" startAt="3"/>
            </a:pPr>
            <a:r>
              <a:rPr lang="ru-RU" dirty="0"/>
              <a:t>Р</a:t>
            </a:r>
            <a:r>
              <a:rPr lang="ru-RU" dirty="0" smtClean="0"/>
              <a:t>еинжиниринг </a:t>
            </a:r>
            <a:r>
              <a:rPr lang="ru-RU" dirty="0"/>
              <a:t>не ограничивается только тем </a:t>
            </a:r>
            <a:r>
              <a:rPr lang="ru-RU" dirty="0" smtClean="0"/>
              <a:t>процессом</a:t>
            </a:r>
            <a:r>
              <a:rPr lang="ru-RU" dirty="0"/>
              <a:t>, который реконструируется, он должен касаться и всех </a:t>
            </a:r>
            <a:r>
              <a:rPr lang="ru-RU" dirty="0" smtClean="0"/>
              <a:t>смежных </a:t>
            </a:r>
            <a:r>
              <a:rPr lang="ru-RU" dirty="0"/>
              <a:t>областей производства и распределения.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200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386255"/>
          </a:xfrm>
        </p:spPr>
        <p:txBody>
          <a:bodyPr>
            <a:normAutofit/>
          </a:bodyPr>
          <a:lstStyle/>
          <a:p>
            <a:r>
              <a:rPr lang="ru-RU" sz="2000" b="1" i="1" dirty="0">
                <a:solidFill>
                  <a:srgbClr val="FF0000"/>
                </a:solidFill>
              </a:rPr>
              <a:t>Логистическая концепция управления цепью поставок.  </a:t>
            </a:r>
            <a:r>
              <a:rPr lang="ru-RU" sz="2000" b="1" dirty="0"/>
              <a:t>Реинжиниринг 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2055" y="1072055"/>
            <a:ext cx="10594428" cy="547589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5. </a:t>
            </a:r>
            <a:r>
              <a:rPr lang="ru-RU" dirty="0"/>
              <a:t>необходимой базой для реинжиниринга является </a:t>
            </a:r>
            <a:r>
              <a:rPr lang="ru-RU" dirty="0" smtClean="0"/>
              <a:t>объединение </a:t>
            </a:r>
            <a:r>
              <a:rPr lang="ru-RU" dirty="0"/>
              <a:t>всех компьютерных систем предприятия в одну сеть. </a:t>
            </a:r>
            <a:r>
              <a:rPr lang="ru-RU" dirty="0" smtClean="0"/>
              <a:t>Необходимо </a:t>
            </a:r>
            <a:r>
              <a:rPr lang="ru-RU" dirty="0"/>
              <a:t>создать единую базу данных, которая должна интегрировать информацию по обработке и прохождению заказов с </a:t>
            </a:r>
            <a:r>
              <a:rPr lang="ru-RU" dirty="0" smtClean="0"/>
              <a:t>дистрибьюторской </a:t>
            </a:r>
            <a:r>
              <a:rPr lang="ru-RU" dirty="0"/>
              <a:t>сетью, системой инвентаризации, базой данных по оперативно-календарному планированию производства и с базой данных системы контроля. Единая интегрированная база данных не только обеспечит своевременный доступ к необходимой информации, ускорит </a:t>
            </a:r>
            <a:r>
              <a:rPr lang="ru-RU" dirty="0" smtClean="0"/>
              <a:t>координацию </a:t>
            </a:r>
            <a:r>
              <a:rPr lang="ru-RU" dirty="0"/>
              <a:t>и согласование, но и значительно сократит время принятия </a:t>
            </a:r>
            <a:r>
              <a:rPr lang="ru-RU" dirty="0" smtClean="0"/>
              <a:t>решений. </a:t>
            </a:r>
          </a:p>
          <a:p>
            <a:pPr marL="0" indent="0">
              <a:buNone/>
            </a:pPr>
            <a:r>
              <a:rPr lang="ru-RU" dirty="0" smtClean="0"/>
              <a:t>6.</a:t>
            </a:r>
            <a:r>
              <a:rPr lang="ru-RU" dirty="0"/>
              <a:t> </a:t>
            </a:r>
            <a:r>
              <a:rPr lang="ru-RU" dirty="0" smtClean="0"/>
              <a:t>В </a:t>
            </a:r>
            <a:r>
              <a:rPr lang="ru-RU" dirty="0"/>
              <a:t>решении задачи сокращения общего времени </a:t>
            </a:r>
            <a:r>
              <a:rPr lang="ru-RU" dirty="0" smtClean="0"/>
              <a:t>прохождения </a:t>
            </a:r>
            <a:r>
              <a:rPr lang="ru-RU" dirty="0"/>
              <a:t>процесса главное место занимает сопоставление общего времени выполнения той или иной задачи (элемента) процесса и доли времени, в течение которого образуется добавленная стоимость. </a:t>
            </a:r>
            <a:r>
              <a:rPr lang="ru-RU" dirty="0" err="1"/>
              <a:t>Ана-лиз</a:t>
            </a:r>
            <a:r>
              <a:rPr lang="ru-RU" dirty="0"/>
              <a:t> отношения времени образования добавленной стоимости к </a:t>
            </a:r>
            <a:r>
              <a:rPr lang="ru-RU" dirty="0" smtClean="0"/>
              <a:t>общему </a:t>
            </a:r>
            <a:r>
              <a:rPr lang="ru-RU" dirty="0"/>
              <a:t>времени выполнения той или иной задачи, включая </a:t>
            </a:r>
            <a:r>
              <a:rPr lang="ru-RU" dirty="0" smtClean="0"/>
              <a:t>вспомогательные </a:t>
            </a:r>
            <a:r>
              <a:rPr lang="ru-RU" dirty="0"/>
              <a:t>работы, позволяет выявить резервы сокращения времени всего цикла процесса.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Таким образом, результатом  </a:t>
            </a:r>
            <a:r>
              <a:rPr lang="ru-RU" dirty="0"/>
              <a:t>этой реализации </a:t>
            </a:r>
            <a:r>
              <a:rPr lang="ru-RU" dirty="0" smtClean="0"/>
              <a:t> является  </a:t>
            </a:r>
            <a:r>
              <a:rPr lang="ru-RU" dirty="0"/>
              <a:t>изменение организации процесса товародвижения с позиции рационализации и </a:t>
            </a:r>
            <a:r>
              <a:rPr lang="ru-RU" dirty="0" smtClean="0"/>
              <a:t>оптимизации.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479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94290"/>
            <a:ext cx="9601200" cy="420413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/>
              <a:t>Другие концепции логистики. </a:t>
            </a:r>
            <a:r>
              <a:rPr lang="ru-RU" sz="2000" b="1" dirty="0" smtClean="0">
                <a:solidFill>
                  <a:srgbClr val="FF0000"/>
                </a:solidFill>
              </a:rPr>
              <a:t>Концепция </a:t>
            </a:r>
            <a:r>
              <a:rPr lang="ru-RU" sz="2000" b="1" dirty="0">
                <a:solidFill>
                  <a:srgbClr val="FF0000"/>
                </a:solidFill>
              </a:rPr>
              <a:t>сбыта продукции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3077" y="714703"/>
            <a:ext cx="10699530" cy="5665076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концепция сбыта продукции; </a:t>
            </a:r>
          </a:p>
          <a:p>
            <a:r>
              <a:rPr lang="ru-RU" dirty="0" smtClean="0"/>
              <a:t>концепция</a:t>
            </a:r>
            <a:r>
              <a:rPr lang="ru-RU" dirty="0"/>
              <a:t>, ориентированная на потребителя; </a:t>
            </a:r>
          </a:p>
          <a:p>
            <a:r>
              <a:rPr lang="ru-RU" dirty="0" smtClean="0"/>
              <a:t>концепция </a:t>
            </a:r>
            <a:r>
              <a:rPr lang="ru-RU" dirty="0"/>
              <a:t>всеобщего управления качеством; </a:t>
            </a:r>
            <a:endParaRPr lang="ru-RU" dirty="0" smtClean="0"/>
          </a:p>
          <a:p>
            <a:r>
              <a:rPr lang="ru-RU" dirty="0"/>
              <a:t>концепция обслуживания потребителей; </a:t>
            </a:r>
          </a:p>
          <a:p>
            <a:r>
              <a:rPr lang="ru-RU" dirty="0" smtClean="0"/>
              <a:t> </a:t>
            </a:r>
            <a:r>
              <a:rPr lang="ru-RU" dirty="0"/>
              <a:t>концепции управления, основанные на использовании </a:t>
            </a:r>
            <a:r>
              <a:rPr lang="ru-RU" dirty="0" smtClean="0"/>
              <a:t>передовых </a:t>
            </a:r>
            <a:r>
              <a:rPr lang="ru-RU" dirty="0"/>
              <a:t>информационных технологий.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В современных условиях предприятию необходимо </a:t>
            </a:r>
            <a:r>
              <a:rPr lang="ru-RU" dirty="0" smtClean="0"/>
              <a:t>самостоятельно </a:t>
            </a:r>
            <a:r>
              <a:rPr lang="ru-RU" dirty="0"/>
              <a:t>разрабатывать систему реализации продукции с учетом </a:t>
            </a:r>
            <a:r>
              <a:rPr lang="ru-RU" dirty="0" smtClean="0"/>
              <a:t>запросов </a:t>
            </a:r>
            <a:r>
              <a:rPr lang="ru-RU" dirty="0"/>
              <a:t>потребителей на основе логистической </a:t>
            </a:r>
            <a:r>
              <a:rPr lang="ru-RU" b="1" i="1" dirty="0"/>
              <a:t>концепции сбыта</a:t>
            </a:r>
            <a:r>
              <a:rPr lang="ru-RU" dirty="0"/>
              <a:t>. </a:t>
            </a:r>
            <a:r>
              <a:rPr lang="ru-RU" dirty="0" smtClean="0"/>
              <a:t>Указанная </a:t>
            </a:r>
            <a:r>
              <a:rPr lang="ru-RU" dirty="0"/>
              <a:t>концепция рассматривает сбыт как систему, состоящую из элементов, взаимодействующих между собой и внешней средой. </a:t>
            </a:r>
            <a:endParaRPr lang="ru-RU" dirty="0" smtClean="0"/>
          </a:p>
          <a:p>
            <a:r>
              <a:rPr lang="ru-RU" b="1" dirty="0"/>
              <a:t>Функциональный аспект концепции </a:t>
            </a:r>
            <a:r>
              <a:rPr lang="ru-RU" dirty="0"/>
              <a:t>базируется на функциях сбыта с учетом логистической оптимизации: поставка товара в </a:t>
            </a:r>
            <a:r>
              <a:rPr lang="ru-RU" dirty="0" smtClean="0"/>
              <a:t>нужное </a:t>
            </a:r>
            <a:r>
              <a:rPr lang="ru-RU" dirty="0"/>
              <a:t>место, в заданное время, нужного количества и качества по </a:t>
            </a:r>
            <a:r>
              <a:rPr lang="ru-RU" dirty="0" smtClean="0"/>
              <a:t>приемлемой </a:t>
            </a:r>
            <a:r>
              <a:rPr lang="ru-RU" dirty="0"/>
              <a:t>цене. </a:t>
            </a:r>
          </a:p>
          <a:p>
            <a:r>
              <a:rPr lang="ru-RU" b="1" dirty="0"/>
              <a:t>Институциональный аспект </a:t>
            </a:r>
            <a:r>
              <a:rPr lang="ru-RU" dirty="0"/>
              <a:t>характеризуется элементами системы сбыта, которыми являются производители, сбытовые посредники, потребители. </a:t>
            </a:r>
          </a:p>
          <a:p>
            <a:r>
              <a:rPr lang="ru-RU" b="1" dirty="0"/>
              <a:t>Товарный аспект </a:t>
            </a:r>
            <a:r>
              <a:rPr lang="ru-RU" dirty="0"/>
              <a:t>характеризуется разбивкой товаров по номенклатуре. </a:t>
            </a:r>
          </a:p>
        </p:txBody>
      </p:sp>
    </p:spTree>
    <p:extLst>
      <p:ext uri="{BB962C8B-B14F-4D97-AF65-F5344CB8AC3E}">
        <p14:creationId xmlns:p14="http://schemas.microsoft.com/office/powerpoint/2010/main" val="369481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3587" y="685800"/>
            <a:ext cx="10436772" cy="35472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/>
              <a:t>Другие концепции </a:t>
            </a:r>
            <a:r>
              <a:rPr lang="ru-RU" sz="2000" b="1" dirty="0" smtClean="0"/>
              <a:t>логистики.</a:t>
            </a:r>
            <a:r>
              <a:rPr lang="ru-RU" sz="2000" b="1" i="1" dirty="0"/>
              <a:t> </a:t>
            </a:r>
            <a:r>
              <a:rPr lang="ru-RU" sz="2000" b="1" i="1" dirty="0">
                <a:solidFill>
                  <a:srgbClr val="FF0000"/>
                </a:solidFill>
              </a:rPr>
              <a:t>Концепция, ориентированная на потребителя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587" y="1040524"/>
            <a:ext cx="10520854" cy="549691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Управление процессом товародвижения становится наиболее приоритетным и занимает ведущее место в </a:t>
            </a:r>
            <a:r>
              <a:rPr lang="ru-RU" dirty="0" smtClean="0"/>
              <a:t>деятельности </a:t>
            </a:r>
            <a:r>
              <a:rPr lang="ru-RU" dirty="0"/>
              <a:t>предприятия. Логистика предполагает комплексный (сквозной) подход к управлению материальным потоком, его </a:t>
            </a:r>
            <a:r>
              <a:rPr lang="ru-RU" dirty="0" smtClean="0"/>
              <a:t>оптимизации</a:t>
            </a:r>
            <a:r>
              <a:rPr lang="ru-RU" dirty="0"/>
              <a:t>, что обуславливает согласование процессов снабжения, </a:t>
            </a:r>
            <a:r>
              <a:rPr lang="ru-RU" dirty="0" smtClean="0"/>
              <a:t>производства</a:t>
            </a:r>
            <a:r>
              <a:rPr lang="ru-RU" dirty="0"/>
              <a:t>, сбыта в единый процесс. При этом необходимо </a:t>
            </a:r>
            <a:r>
              <a:rPr lang="ru-RU" dirty="0" smtClean="0"/>
              <a:t>использование </a:t>
            </a:r>
            <a:r>
              <a:rPr lang="ru-RU" dirty="0"/>
              <a:t>теории компромиссов, отражающих функциональные интересы подразделений предприятия и всех структур — участников движения материальных ценностей. </a:t>
            </a:r>
          </a:p>
          <a:p>
            <a:pPr algn="just"/>
            <a:r>
              <a:rPr lang="ru-RU" dirty="0"/>
              <a:t>Эффективное выполнение сбытовых функций с учетом логистики определяется конечной целью рыночной стратегии предприятия — наиболее полного удовлетворения потребителей за счет поставки </a:t>
            </a:r>
            <a:r>
              <a:rPr lang="ru-RU" dirty="0" smtClean="0"/>
              <a:t>необходимого </a:t>
            </a:r>
            <a:r>
              <a:rPr lang="ru-RU" dirty="0"/>
              <a:t>им продукта заданного качества в определенном </a:t>
            </a:r>
            <a:r>
              <a:rPr lang="ru-RU" dirty="0" smtClean="0"/>
              <a:t>количестве </a:t>
            </a:r>
            <a:r>
              <a:rPr lang="ru-RU" dirty="0"/>
              <a:t>в нужное место и время. </a:t>
            </a:r>
            <a:endParaRPr lang="ru-RU" dirty="0" smtClean="0"/>
          </a:p>
          <a:p>
            <a:pPr algn="just"/>
            <a:r>
              <a:rPr lang="ru-RU" b="1" i="1" dirty="0">
                <a:solidFill>
                  <a:srgbClr val="FF0000"/>
                </a:solidFill>
              </a:rPr>
              <a:t>Концепция, ориентированная на потребителя</a:t>
            </a:r>
            <a:r>
              <a:rPr lang="ru-RU" dirty="0"/>
              <a:t>, сводится к </a:t>
            </a:r>
            <a:r>
              <a:rPr lang="ru-RU" dirty="0" smtClean="0"/>
              <a:t>следующим </a:t>
            </a:r>
            <a:r>
              <a:rPr lang="ru-RU" dirty="0"/>
              <a:t>основным положениям: 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нужды и запросы клиентов важнее, чем продукты и услуги; </a:t>
            </a:r>
          </a:p>
          <a:p>
            <a:pPr algn="just"/>
            <a:r>
              <a:rPr lang="ru-RU" dirty="0" smtClean="0"/>
              <a:t>продукты </a:t>
            </a:r>
            <a:r>
              <a:rPr lang="ru-RU" dirty="0"/>
              <a:t>и услуги приобретают значимость только тогда, ко-</a:t>
            </a:r>
            <a:r>
              <a:rPr lang="ru-RU" dirty="0" err="1"/>
              <a:t>гда</a:t>
            </a:r>
            <a:r>
              <a:rPr lang="ru-RU" dirty="0"/>
              <a:t> они доступны и необходимы клиентам; 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прибыль важнее, чем объем продаж. </a:t>
            </a:r>
          </a:p>
        </p:txBody>
      </p:sp>
    </p:spTree>
    <p:extLst>
      <p:ext uri="{BB962C8B-B14F-4D97-AF65-F5344CB8AC3E}">
        <p14:creationId xmlns:p14="http://schemas.microsoft.com/office/powerpoint/2010/main" val="127335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1545" y="94594"/>
            <a:ext cx="10667999" cy="409903"/>
          </a:xfrm>
        </p:spPr>
        <p:txBody>
          <a:bodyPr>
            <a:normAutofit/>
          </a:bodyPr>
          <a:lstStyle/>
          <a:p>
            <a:r>
              <a:rPr lang="ru-RU" sz="2000" b="1" dirty="0"/>
              <a:t>Другие концепции логистики</a:t>
            </a:r>
            <a:r>
              <a:rPr lang="ru-RU" sz="2000" b="1" dirty="0" smtClean="0"/>
              <a:t>.</a:t>
            </a:r>
            <a:r>
              <a:rPr lang="ru-RU" sz="2000" b="1" i="1" dirty="0"/>
              <a:t> </a:t>
            </a:r>
            <a:r>
              <a:rPr lang="ru-RU" sz="2000" b="1" i="1" dirty="0">
                <a:solidFill>
                  <a:srgbClr val="FF0000"/>
                </a:solidFill>
              </a:rPr>
              <a:t>Концепция всеобщего управления качеством 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1545" y="504497"/>
            <a:ext cx="10909738" cy="5959365"/>
          </a:xfrm>
        </p:spPr>
        <p:txBody>
          <a:bodyPr>
            <a:noAutofit/>
          </a:bodyPr>
          <a:lstStyle/>
          <a:p>
            <a:r>
              <a:rPr lang="ru-RU" b="1" i="1" dirty="0">
                <a:solidFill>
                  <a:srgbClr val="FF0000"/>
                </a:solidFill>
              </a:rPr>
              <a:t>Концепция всеобщего управления качеством </a:t>
            </a:r>
            <a:r>
              <a:rPr lang="ru-RU" dirty="0"/>
              <a:t>основывается на следующих основополагающих принципах: </a:t>
            </a:r>
          </a:p>
          <a:p>
            <a:r>
              <a:rPr lang="ru-RU" dirty="0" smtClean="0"/>
              <a:t> </a:t>
            </a:r>
            <a:r>
              <a:rPr lang="ru-RU" dirty="0"/>
              <a:t>ориентация системы обслуживания на потребителя, от </a:t>
            </a:r>
            <a:r>
              <a:rPr lang="ru-RU" dirty="0" smtClean="0"/>
              <a:t>удовлетворения </a:t>
            </a:r>
            <a:r>
              <a:rPr lang="ru-RU" dirty="0"/>
              <a:t>потребностей и ожиданий которого зависит рыночный </a:t>
            </a:r>
            <a:r>
              <a:rPr lang="ru-RU" dirty="0" smtClean="0"/>
              <a:t>успех </a:t>
            </a:r>
            <a:r>
              <a:rPr lang="ru-RU" dirty="0"/>
              <a:t>компании; </a:t>
            </a:r>
          </a:p>
          <a:p>
            <a:r>
              <a:rPr lang="ru-RU" dirty="0" smtClean="0"/>
              <a:t> </a:t>
            </a:r>
            <a:r>
              <a:rPr lang="ru-RU" dirty="0"/>
              <a:t>непрерывное улучшение деятельности в области обеспечения качества обслуживания потребителей</a:t>
            </a:r>
            <a:r>
              <a:rPr lang="ru-RU" dirty="0" smtClean="0"/>
              <a:t>;</a:t>
            </a:r>
          </a:p>
          <a:p>
            <a:r>
              <a:rPr lang="ru-RU" dirty="0"/>
              <a:t>системное решение задач обеспечения качества на всех </a:t>
            </a:r>
            <a:r>
              <a:rPr lang="ru-RU" dirty="0" smtClean="0"/>
              <a:t>стадиях </a:t>
            </a:r>
            <a:r>
              <a:rPr lang="ru-RU" dirty="0"/>
              <a:t>процесса выполнения заказов; </a:t>
            </a:r>
          </a:p>
          <a:p>
            <a:r>
              <a:rPr lang="ru-RU" dirty="0" smtClean="0"/>
              <a:t>смещение </a:t>
            </a:r>
            <a:r>
              <a:rPr lang="ru-RU" dirty="0"/>
              <a:t>основных усилий в сфере обеспечения качества </a:t>
            </a:r>
            <a:r>
              <a:rPr lang="ru-RU" dirty="0" smtClean="0"/>
              <a:t>обслуживания </a:t>
            </a:r>
            <a:r>
              <a:rPr lang="ru-RU" dirty="0"/>
              <a:t>в сторону человеческих ресурсов; </a:t>
            </a:r>
          </a:p>
          <a:p>
            <a:r>
              <a:rPr lang="ru-RU" dirty="0" smtClean="0"/>
              <a:t> </a:t>
            </a:r>
            <a:r>
              <a:rPr lang="ru-RU" dirty="0"/>
              <a:t>упор на отношение работников к делу, культуру производства, на стиль руководства; </a:t>
            </a:r>
          </a:p>
          <a:p>
            <a:r>
              <a:rPr lang="ru-RU" dirty="0" smtClean="0"/>
              <a:t> </a:t>
            </a:r>
            <a:r>
              <a:rPr lang="ru-RU" dirty="0"/>
              <a:t>участие всех без исключения работников в решении задач поддержания качества обслуживания потребителей (качество — дело каждого); </a:t>
            </a:r>
          </a:p>
          <a:p>
            <a:r>
              <a:rPr lang="ru-RU" dirty="0" smtClean="0"/>
              <a:t>концентрация </a:t>
            </a:r>
            <a:r>
              <a:rPr lang="ru-RU" dirty="0"/>
              <a:t>внимания на предупреждении и </a:t>
            </a:r>
            <a:r>
              <a:rPr lang="ru-RU" dirty="0" err="1"/>
              <a:t>предотвраще-нии</a:t>
            </a:r>
            <a:r>
              <a:rPr lang="ru-RU" dirty="0"/>
              <a:t> ошибок, несоответствий, сбоев и недостатков обслуживания; </a:t>
            </a:r>
          </a:p>
        </p:txBody>
      </p:sp>
    </p:spTree>
    <p:extLst>
      <p:ext uri="{BB962C8B-B14F-4D97-AF65-F5344CB8AC3E}">
        <p14:creationId xmlns:p14="http://schemas.microsoft.com/office/powerpoint/2010/main" val="329783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459828"/>
          </a:xfrm>
        </p:spPr>
        <p:txBody>
          <a:bodyPr>
            <a:normAutofit/>
          </a:bodyPr>
          <a:lstStyle/>
          <a:p>
            <a:r>
              <a:rPr lang="ru-RU" sz="2000" b="1" dirty="0"/>
              <a:t>Другие концепции логистики.</a:t>
            </a:r>
            <a:r>
              <a:rPr lang="ru-RU" sz="2000" b="1" i="1" dirty="0"/>
              <a:t> </a:t>
            </a:r>
            <a:r>
              <a:rPr lang="ru-RU" sz="2000" b="1" i="1" dirty="0">
                <a:solidFill>
                  <a:srgbClr val="FF0000"/>
                </a:solidFill>
              </a:rPr>
              <a:t>Концепция всеобщего управления качеством 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292772"/>
            <a:ext cx="9601200" cy="4574628"/>
          </a:xfrm>
        </p:spPr>
        <p:txBody>
          <a:bodyPr/>
          <a:lstStyle/>
          <a:p>
            <a:r>
              <a:rPr lang="ru-RU" b="1" dirty="0"/>
              <a:t> отношение к обеспечению </a:t>
            </a:r>
            <a:r>
              <a:rPr lang="ru-RU" dirty="0"/>
              <a:t>качества обслуживания как к не-прерывному процессу, когда качество обслуживания на конечной стадии процесса выполнения заказа является следствием достижения требуемого уровня качества на всех предшествующих этапах данного процесса (постоянное совершенствование); </a:t>
            </a:r>
          </a:p>
          <a:p>
            <a:r>
              <a:rPr lang="ru-RU" b="1" dirty="0" smtClean="0"/>
              <a:t>ориентация </a:t>
            </a:r>
            <a:r>
              <a:rPr lang="ru-RU" b="1" dirty="0"/>
              <a:t>на процесс обслуживания </a:t>
            </a:r>
            <a:r>
              <a:rPr lang="ru-RU" dirty="0"/>
              <a:t>— деятельность всех работников организуется, осуществляется и управляется как процесс обслуживания потребителей (внутренних или внешних).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0186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10179269" cy="323193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FF0000"/>
                </a:solidFill>
              </a:rPr>
              <a:t>Другие концепции логистики.</a:t>
            </a:r>
            <a:r>
              <a:rPr lang="ru-RU" sz="2000" b="1" i="1" dirty="0">
                <a:solidFill>
                  <a:srgbClr val="FF0000"/>
                </a:solidFill>
              </a:rPr>
              <a:t> Концепция обслуживания потребителей </a:t>
            </a:r>
            <a:r>
              <a:rPr lang="ru-RU" sz="2000" b="1" i="1" dirty="0"/>
              <a:t/>
            </a:r>
            <a:br>
              <a:rPr lang="ru-RU" sz="2000" b="1" i="1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008993"/>
            <a:ext cx="10179268" cy="542333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sz="2600" dirty="0"/>
              <a:t>М</a:t>
            </a:r>
            <a:r>
              <a:rPr lang="ru-RU" sz="2600" dirty="0" smtClean="0"/>
              <a:t>ожно вспомнить такую фразу:  </a:t>
            </a:r>
            <a:r>
              <a:rPr lang="ru-RU" sz="2600" dirty="0">
                <a:solidFill>
                  <a:srgbClr val="FF0000"/>
                </a:solidFill>
              </a:rPr>
              <a:t>«</a:t>
            </a:r>
            <a:r>
              <a:rPr lang="ru-RU" sz="2600" i="1" dirty="0" err="1">
                <a:solidFill>
                  <a:srgbClr val="FF0000"/>
                </a:solidFill>
              </a:rPr>
              <a:t>better</a:t>
            </a:r>
            <a:r>
              <a:rPr lang="ru-RU" sz="2600" i="1" dirty="0">
                <a:solidFill>
                  <a:srgbClr val="FF0000"/>
                </a:solidFill>
              </a:rPr>
              <a:t> </a:t>
            </a:r>
            <a:r>
              <a:rPr lang="ru-RU" sz="2600" i="1" dirty="0" err="1">
                <a:solidFill>
                  <a:srgbClr val="FF0000"/>
                </a:solidFill>
              </a:rPr>
              <a:t>to</a:t>
            </a:r>
            <a:r>
              <a:rPr lang="ru-RU" sz="2600" i="1" dirty="0">
                <a:solidFill>
                  <a:srgbClr val="FF0000"/>
                </a:solidFill>
              </a:rPr>
              <a:t> </a:t>
            </a:r>
            <a:r>
              <a:rPr lang="ru-RU" sz="2600" i="1" dirty="0" err="1">
                <a:solidFill>
                  <a:srgbClr val="FF0000"/>
                </a:solidFill>
              </a:rPr>
              <a:t>prevent</a:t>
            </a:r>
            <a:r>
              <a:rPr lang="ru-RU" sz="2600" i="1" dirty="0">
                <a:solidFill>
                  <a:srgbClr val="FF0000"/>
                </a:solidFill>
              </a:rPr>
              <a:t> </a:t>
            </a:r>
            <a:r>
              <a:rPr lang="ru-RU" sz="2600" i="1" dirty="0" err="1">
                <a:solidFill>
                  <a:srgbClr val="FF0000"/>
                </a:solidFill>
              </a:rPr>
              <a:t>the</a:t>
            </a:r>
            <a:r>
              <a:rPr lang="ru-RU" sz="2600" i="1" dirty="0">
                <a:solidFill>
                  <a:srgbClr val="FF0000"/>
                </a:solidFill>
              </a:rPr>
              <a:t> </a:t>
            </a:r>
            <a:r>
              <a:rPr lang="ru-RU" sz="2600" i="1" dirty="0" err="1">
                <a:solidFill>
                  <a:srgbClr val="FF0000"/>
                </a:solidFill>
              </a:rPr>
              <a:t>disease</a:t>
            </a:r>
            <a:r>
              <a:rPr lang="ru-RU" sz="2600" i="1" dirty="0">
                <a:solidFill>
                  <a:srgbClr val="FF0000"/>
                </a:solidFill>
              </a:rPr>
              <a:t> </a:t>
            </a:r>
            <a:r>
              <a:rPr lang="ru-RU" sz="2600" i="1" dirty="0" err="1">
                <a:solidFill>
                  <a:srgbClr val="FF0000"/>
                </a:solidFill>
              </a:rPr>
              <a:t>then</a:t>
            </a:r>
            <a:r>
              <a:rPr lang="ru-RU" sz="2600" i="1" dirty="0">
                <a:solidFill>
                  <a:srgbClr val="FF0000"/>
                </a:solidFill>
              </a:rPr>
              <a:t> </a:t>
            </a:r>
            <a:r>
              <a:rPr lang="ru-RU" sz="2600" i="1" dirty="0" err="1">
                <a:solidFill>
                  <a:srgbClr val="FF0000"/>
                </a:solidFill>
              </a:rPr>
              <a:t>to</a:t>
            </a:r>
            <a:r>
              <a:rPr lang="ru-RU" sz="2600" i="1" dirty="0">
                <a:solidFill>
                  <a:srgbClr val="FF0000"/>
                </a:solidFill>
              </a:rPr>
              <a:t> </a:t>
            </a:r>
            <a:r>
              <a:rPr lang="ru-RU" sz="2600" i="1" dirty="0" err="1">
                <a:solidFill>
                  <a:srgbClr val="FF0000"/>
                </a:solidFill>
              </a:rPr>
              <a:t>cure</a:t>
            </a:r>
            <a:r>
              <a:rPr lang="ru-RU" sz="2600" i="1" dirty="0">
                <a:solidFill>
                  <a:srgbClr val="FF0000"/>
                </a:solidFill>
              </a:rPr>
              <a:t> </a:t>
            </a:r>
            <a:r>
              <a:rPr lang="ru-RU" sz="2600" i="1" dirty="0" err="1">
                <a:solidFill>
                  <a:srgbClr val="FF0000"/>
                </a:solidFill>
              </a:rPr>
              <a:t>it</a:t>
            </a:r>
            <a:r>
              <a:rPr lang="ru-RU" sz="2600" dirty="0">
                <a:solidFill>
                  <a:srgbClr val="FF0000"/>
                </a:solidFill>
              </a:rPr>
              <a:t>» </a:t>
            </a:r>
            <a:r>
              <a:rPr lang="ru-RU" sz="2600" dirty="0"/>
              <a:t>(«легче предотвратить, чем лечить»), или «копейка предотвращения стоит рубля устранения». </a:t>
            </a:r>
            <a:endParaRPr lang="ru-RU" sz="2600" dirty="0" smtClean="0"/>
          </a:p>
          <a:p>
            <a:pPr algn="just"/>
            <a:r>
              <a:rPr lang="ru-RU" sz="2600" dirty="0" smtClean="0"/>
              <a:t>Концепция </a:t>
            </a:r>
            <a:r>
              <a:rPr lang="ru-RU" sz="2600" dirty="0"/>
              <a:t>акцентирует внимание на </a:t>
            </a:r>
            <a:r>
              <a:rPr lang="ru-RU" sz="2600" dirty="0" smtClean="0"/>
              <a:t>предотвращении </a:t>
            </a:r>
            <a:r>
              <a:rPr lang="ru-RU" sz="2600" dirty="0"/>
              <a:t>недостатков организационными мероприятиями и </a:t>
            </a:r>
            <a:r>
              <a:rPr lang="ru-RU" sz="2600" dirty="0" smtClean="0"/>
              <a:t>предполагает</a:t>
            </a:r>
            <a:r>
              <a:rPr lang="ru-RU" sz="2600" dirty="0"/>
              <a:t>, что процесс обслуживания планируется и реализуется </a:t>
            </a:r>
            <a:r>
              <a:rPr lang="ru-RU" sz="2600" dirty="0" smtClean="0"/>
              <a:t>таким </a:t>
            </a:r>
            <a:r>
              <a:rPr lang="ru-RU" sz="2600" dirty="0"/>
              <a:t>образом, что он обеспечивает предоставление обслуживания </a:t>
            </a:r>
            <a:r>
              <a:rPr lang="ru-RU" sz="2600" dirty="0" smtClean="0"/>
              <a:t>требуемого </a:t>
            </a:r>
            <a:r>
              <a:rPr lang="ru-RU" sz="2600" dirty="0"/>
              <a:t>уровня с первого же раза. </a:t>
            </a:r>
            <a:endParaRPr lang="ru-RU" sz="2600" dirty="0" smtClean="0"/>
          </a:p>
          <a:p>
            <a:pPr algn="just"/>
            <a:r>
              <a:rPr lang="ru-RU" sz="2600" dirty="0"/>
              <a:t>В методологическом плане принципиально важным для всего </a:t>
            </a:r>
            <a:r>
              <a:rPr lang="ru-RU" sz="2600" dirty="0" smtClean="0"/>
              <a:t>семейства </a:t>
            </a:r>
            <a:r>
              <a:rPr lang="ru-RU" sz="2600" dirty="0"/>
              <a:t>международных стандартов ISO 9000:2000 является то, что вся деятельность компании рассматривается как совокупность </a:t>
            </a:r>
            <a:r>
              <a:rPr lang="ru-RU" sz="2600" dirty="0" smtClean="0"/>
              <a:t>взаимосвязанных </a:t>
            </a:r>
            <a:r>
              <a:rPr lang="ru-RU" sz="2600" dirty="0"/>
              <a:t>процессов. Соответственно, общее руководство </a:t>
            </a:r>
            <a:r>
              <a:rPr lang="ru-RU" sz="2600" dirty="0" smtClean="0"/>
              <a:t>качеством </a:t>
            </a:r>
            <a:r>
              <a:rPr lang="ru-RU" sz="2600" dirty="0"/>
              <a:t>обслуживания осуществляется через управление всей </a:t>
            </a:r>
            <a:r>
              <a:rPr lang="ru-RU" sz="2600" dirty="0" smtClean="0"/>
              <a:t>совокупностью </a:t>
            </a:r>
            <a:r>
              <a:rPr lang="ru-RU" sz="2600" dirty="0"/>
              <a:t>процессов, осуществляемых в компании. </a:t>
            </a:r>
            <a:endParaRPr lang="ru-RU" sz="2600" dirty="0" smtClean="0"/>
          </a:p>
          <a:p>
            <a:pPr marL="0" indent="0">
              <a:buNone/>
            </a:pPr>
            <a:r>
              <a:rPr lang="ru-RU" sz="2600" dirty="0"/>
              <a:t>Для управления процессом качественного обслуживания: </a:t>
            </a:r>
          </a:p>
          <a:p>
            <a:r>
              <a:rPr lang="ru-RU" sz="2600" dirty="0" smtClean="0"/>
              <a:t>должны </a:t>
            </a:r>
            <a:r>
              <a:rPr lang="ru-RU" sz="2600" dirty="0"/>
              <a:t>быть разработаны, внедрены и соблюдены различные инструкции; </a:t>
            </a:r>
            <a:r>
              <a:rPr lang="ru-RU" sz="2600" dirty="0" smtClean="0"/>
              <a:t> </a:t>
            </a:r>
            <a:endParaRPr lang="ru-RU" sz="2600" dirty="0"/>
          </a:p>
          <a:p>
            <a:r>
              <a:rPr lang="ru-RU" sz="2600" dirty="0" smtClean="0"/>
              <a:t>необходимо </a:t>
            </a:r>
            <a:r>
              <a:rPr lang="ru-RU" sz="2600" dirty="0"/>
              <a:t>осуществлять контроль параметров процесса </a:t>
            </a:r>
            <a:r>
              <a:rPr lang="ru-RU" sz="2600" dirty="0" smtClean="0"/>
              <a:t>обслуживания </a:t>
            </a:r>
            <a:r>
              <a:rPr lang="ru-RU" sz="2600" dirty="0"/>
              <a:t>и их регулирование; </a:t>
            </a:r>
          </a:p>
          <a:p>
            <a:r>
              <a:rPr lang="ru-RU" sz="2600" dirty="0" smtClean="0"/>
              <a:t>использовать </a:t>
            </a:r>
            <a:r>
              <a:rPr lang="ru-RU" sz="2600" dirty="0"/>
              <a:t>квалифицированный и обученный персонал; </a:t>
            </a:r>
          </a:p>
          <a:p>
            <a:r>
              <a:rPr lang="ru-RU" sz="2600" dirty="0" smtClean="0"/>
              <a:t> </a:t>
            </a:r>
            <a:r>
              <a:rPr lang="ru-RU" sz="2600" dirty="0"/>
              <a:t>следует четко сформулировать критерии выполнения </a:t>
            </a:r>
            <a:r>
              <a:rPr lang="ru-RU" sz="2600" dirty="0" smtClean="0"/>
              <a:t>процедур </a:t>
            </a:r>
            <a:r>
              <a:rPr lang="ru-RU" sz="2600" dirty="0"/>
              <a:t>обслуживания потребителей; </a:t>
            </a:r>
          </a:p>
          <a:p>
            <a:r>
              <a:rPr lang="ru-RU" sz="2600" dirty="0" smtClean="0"/>
              <a:t>необходимо </a:t>
            </a:r>
            <a:r>
              <a:rPr lang="ru-RU" sz="2600" dirty="0"/>
              <a:t>обеспечить стабильность выполнения процессов обслуживания с минимальными затратами времени и средств. </a:t>
            </a:r>
            <a:endParaRPr lang="ru-RU" sz="2600" dirty="0" smtClean="0"/>
          </a:p>
          <a:p>
            <a:pPr algn="just"/>
            <a:endParaRPr lang="ru-RU" sz="2600" dirty="0" smtClean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725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64628"/>
          </a:xfrm>
        </p:spPr>
        <p:txBody>
          <a:bodyPr>
            <a:normAutofit/>
          </a:bodyPr>
          <a:lstStyle/>
          <a:p>
            <a:r>
              <a:rPr lang="ru-RU" sz="2000" b="1" dirty="0"/>
              <a:t>Другие концепции </a:t>
            </a:r>
            <a:r>
              <a:rPr lang="ru-RU" sz="2000" b="1" dirty="0" smtClean="0"/>
              <a:t>логистики.</a:t>
            </a:r>
            <a:r>
              <a:rPr lang="ru-RU" b="1" i="1" dirty="0"/>
              <a:t> </a:t>
            </a:r>
            <a:r>
              <a:rPr lang="ru-RU" sz="2000" b="1" i="1" dirty="0">
                <a:solidFill>
                  <a:srgbClr val="FF0000"/>
                </a:solidFill>
              </a:rPr>
              <a:t>К</a:t>
            </a:r>
            <a:r>
              <a:rPr lang="ru-RU" sz="2000" b="1" i="1" dirty="0" smtClean="0">
                <a:solidFill>
                  <a:srgbClr val="FF0000"/>
                </a:solidFill>
              </a:rPr>
              <a:t>онцепции </a:t>
            </a:r>
            <a:r>
              <a:rPr lang="ru-RU" sz="2000" b="1" i="1" dirty="0">
                <a:solidFill>
                  <a:srgbClr val="FF0000"/>
                </a:solidFill>
              </a:rPr>
              <a:t>общих логистических издержек 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50428"/>
            <a:ext cx="9601200" cy="4416972"/>
          </a:xfrm>
        </p:spPr>
        <p:txBody>
          <a:bodyPr/>
          <a:lstStyle/>
          <a:p>
            <a:r>
              <a:rPr lang="ru-RU" dirty="0"/>
              <a:t>Одно из основных положений </a:t>
            </a:r>
            <a:r>
              <a:rPr lang="ru-RU" i="1" dirty="0"/>
              <a:t>концепции общих логистических издержек </a:t>
            </a:r>
            <a:r>
              <a:rPr lang="ru-RU" dirty="0"/>
              <a:t>требует осуществления учета дифференцированных </a:t>
            </a:r>
            <a:r>
              <a:rPr lang="ru-RU" dirty="0" smtClean="0"/>
              <a:t>логистических </a:t>
            </a:r>
            <a:r>
              <a:rPr lang="ru-RU" dirty="0"/>
              <a:t>издержек по функциям (складское хозяйство, </a:t>
            </a:r>
            <a:r>
              <a:rPr lang="ru-RU" dirty="0" smtClean="0"/>
              <a:t>транспортировка</a:t>
            </a:r>
            <a:r>
              <a:rPr lang="ru-RU" dirty="0"/>
              <a:t>, управление запасами, производство, сбытовая деятельность) и далее: в каждой функции — по процедурам; в каждой процедуре — по операциям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Для управления логистическими процессами в цепях поставки применяются различные модели и методы, которые используются </a:t>
            </a:r>
            <a:r>
              <a:rPr lang="ru-RU" dirty="0"/>
              <a:t> </a:t>
            </a:r>
            <a:r>
              <a:rPr lang="ru-RU" dirty="0" smtClean="0"/>
              <a:t>для  оптимизации логистических процессов путем их моделирования, на которых мы остановимся на следующей лекции.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994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56493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Функциональные области логистики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513490"/>
            <a:ext cx="9601200" cy="4353910"/>
          </a:xfrm>
        </p:spPr>
        <p:txBody>
          <a:bodyPr/>
          <a:lstStyle/>
          <a:p>
            <a:r>
              <a:rPr lang="ru-RU" b="1" i="1" dirty="0">
                <a:solidFill>
                  <a:srgbClr val="FF0000"/>
                </a:solidFill>
              </a:rPr>
              <a:t>транспортная логистика </a:t>
            </a:r>
            <a:r>
              <a:rPr lang="ru-RU" i="1" dirty="0"/>
              <a:t>-</a:t>
            </a:r>
            <a:r>
              <a:rPr lang="ru-RU" dirty="0"/>
              <a:t> специфические задачи, решаемые при управлении материальными потоками на транспортных участках;</a:t>
            </a:r>
          </a:p>
          <a:p>
            <a:r>
              <a:rPr lang="ru-RU" b="1" i="1" dirty="0">
                <a:solidFill>
                  <a:srgbClr val="FF0000"/>
                </a:solidFill>
              </a:rPr>
              <a:t>информационная логистика</a:t>
            </a:r>
            <a:r>
              <a:rPr lang="ru-RU" dirty="0"/>
              <a:t> -  управление информационны­ми потоками на всем пути прохождения материального потока</a:t>
            </a:r>
            <a:r>
              <a:rPr lang="ru-RU" dirty="0" smtClean="0"/>
              <a:t>.</a:t>
            </a:r>
          </a:p>
          <a:p>
            <a:r>
              <a:rPr lang="ru-RU" b="1" dirty="0"/>
              <a:t>Принцип </a:t>
            </a:r>
            <a:r>
              <a:rPr lang="ru-RU" dirty="0"/>
              <a:t>— это основное, исходное положение теории, учения, науки. </a:t>
            </a:r>
          </a:p>
          <a:p>
            <a:r>
              <a:rPr lang="ru-RU" b="1" dirty="0"/>
              <a:t>Основным конструктивным принципом, </a:t>
            </a:r>
            <a:r>
              <a:rPr lang="ru-RU" dirty="0"/>
              <a:t>на котором строится логистика, является принцип системности, означающий организацию, осуществление закупок, хранения, производства, сбыта и транспортировки как единого </a:t>
            </a:r>
            <a:r>
              <a:rPr lang="ru-RU" dirty="0" smtClean="0"/>
              <a:t>процесса</a:t>
            </a:r>
            <a:r>
              <a:rPr lang="ru-RU" b="1" dirty="0" smtClean="0"/>
              <a:t>. 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563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БЛАГОДАРЮ ЗА ВНИМАНИЕ !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36634"/>
            <a:ext cx="9601200" cy="578069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/>
              <a:t>Концепции логистики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061545"/>
            <a:ext cx="9601200" cy="5528441"/>
          </a:xfrm>
        </p:spPr>
        <p:txBody>
          <a:bodyPr/>
          <a:lstStyle/>
          <a:p>
            <a:r>
              <a:rPr lang="ru-RU" b="1" dirty="0"/>
              <a:t>Под концепцией </a:t>
            </a:r>
            <a:r>
              <a:rPr lang="ru-RU" dirty="0"/>
              <a:t>понимается система взглядов, то или иное </a:t>
            </a:r>
            <a:r>
              <a:rPr lang="ru-RU" dirty="0" smtClean="0"/>
              <a:t>понимание </a:t>
            </a:r>
            <a:r>
              <a:rPr lang="ru-RU" dirty="0"/>
              <a:t>явления, процесса на основе конструктивного принципа </a:t>
            </a:r>
            <a:r>
              <a:rPr lang="ru-RU" dirty="0" smtClean="0"/>
              <a:t>этого </a:t>
            </a:r>
            <a:r>
              <a:rPr lang="ru-RU" dirty="0"/>
              <a:t>процесса. </a:t>
            </a:r>
          </a:p>
          <a:p>
            <a:r>
              <a:rPr lang="ru-RU" b="1" dirty="0"/>
              <a:t>Логистика</a:t>
            </a:r>
            <a:r>
              <a:rPr lang="ru-RU" dirty="0"/>
              <a:t> является направлением хозяйственной деятельности, которое, в частности, заключается в управлении материальным </a:t>
            </a:r>
            <a:r>
              <a:rPr lang="ru-RU" dirty="0" smtClean="0"/>
              <a:t>потоком </a:t>
            </a:r>
            <a:r>
              <a:rPr lang="ru-RU" dirty="0"/>
              <a:t>в сферах снабжения, производства и обращения. </a:t>
            </a:r>
            <a:endParaRPr lang="ru-RU" dirty="0" smtClean="0"/>
          </a:p>
          <a:p>
            <a:r>
              <a:rPr lang="ru-RU" b="1" dirty="0"/>
              <a:t>Ч</a:t>
            </a:r>
            <a:r>
              <a:rPr lang="ru-RU" b="1" dirty="0" smtClean="0"/>
              <a:t>етыре </a:t>
            </a:r>
            <a:r>
              <a:rPr lang="ru-RU" b="1" dirty="0"/>
              <a:t>основные логистические концепции, </a:t>
            </a:r>
            <a:r>
              <a:rPr lang="ru-RU" dirty="0"/>
              <a:t>сущность и содержание которых следует проанализировать в хронологическом порядке — по мере их появления: </a:t>
            </a:r>
          </a:p>
          <a:p>
            <a:r>
              <a:rPr lang="ru-RU" dirty="0">
                <a:solidFill>
                  <a:srgbClr val="FF0000"/>
                </a:solidFill>
              </a:rPr>
              <a:t>1) концепция системного подхода; </a:t>
            </a:r>
          </a:p>
          <a:p>
            <a:r>
              <a:rPr lang="ru-RU" dirty="0">
                <a:solidFill>
                  <a:srgbClr val="FF0000"/>
                </a:solidFill>
              </a:rPr>
              <a:t>2) концепция общих логистических издержек; </a:t>
            </a:r>
          </a:p>
          <a:p>
            <a:r>
              <a:rPr lang="ru-RU" dirty="0">
                <a:solidFill>
                  <a:srgbClr val="FF0000"/>
                </a:solidFill>
              </a:rPr>
              <a:t>3) концепция интегрированной стратегии логистики; </a:t>
            </a:r>
          </a:p>
          <a:p>
            <a:r>
              <a:rPr lang="ru-RU" dirty="0">
                <a:solidFill>
                  <a:srgbClr val="FF0000"/>
                </a:solidFill>
              </a:rPr>
              <a:t>4) концепция управления цепью поставок. </a:t>
            </a:r>
          </a:p>
          <a:p>
            <a:pPr marL="0" indent="0">
              <a:buNone/>
            </a:pPr>
            <a:r>
              <a:rPr lang="ru-RU" dirty="0"/>
              <a:t>Рассмотрим принципиальную схему материального потока, основанного на основном принципиальном положении концепции логистики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705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325820"/>
            <a:ext cx="9601200" cy="956442"/>
          </a:xfrm>
        </p:spPr>
        <p:txBody>
          <a:bodyPr>
            <a:normAutofit fontScale="90000"/>
          </a:bodyPr>
          <a:lstStyle/>
          <a:p>
            <a:r>
              <a:rPr lang="ru-RU" sz="2000" dirty="0"/>
              <a:t>Концепции </a:t>
            </a:r>
            <a:r>
              <a:rPr lang="ru-RU" sz="2000" dirty="0" smtClean="0"/>
              <a:t>логистики. Рис.1. </a:t>
            </a:r>
            <a:r>
              <a:rPr lang="ru-RU" sz="2200" dirty="0"/>
              <a:t>Укрупненная схема материального и информационного </a:t>
            </a:r>
            <a:br>
              <a:rPr lang="ru-RU" sz="2200" dirty="0"/>
            </a:br>
            <a:r>
              <a:rPr lang="ru-RU" sz="2200" dirty="0"/>
              <a:t>потоков предприятия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177159"/>
            <a:ext cx="10641724" cy="544435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92166" y="1492469"/>
            <a:ext cx="2385847" cy="126124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СЫРЬЕ и МАТЕРИАЛЫ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97517" y="1492469"/>
            <a:ext cx="2385849" cy="126124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Склады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87255" y="1492469"/>
            <a:ext cx="2732690" cy="126124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Производство(начало)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92166" y="3584028"/>
            <a:ext cx="2385847" cy="1240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Покупатель</a:t>
            </a:r>
          </a:p>
          <a:p>
            <a:pPr algn="ctr"/>
            <a:r>
              <a:rPr lang="ru-RU" dirty="0" smtClean="0"/>
              <a:t>( потребитель)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97517" y="3584029"/>
            <a:ext cx="2385849" cy="1240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Склад готовой продукции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502871" y="3584029"/>
            <a:ext cx="2617074" cy="1240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Производство(конец)</a:t>
            </a:r>
            <a:endParaRPr lang="ru-RU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4214647" y="2123089"/>
            <a:ext cx="88287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7620000" y="2123089"/>
            <a:ext cx="88287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11119945" y="2070538"/>
            <a:ext cx="546538" cy="3153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 rot="10800000">
            <a:off x="7620001" y="4267200"/>
            <a:ext cx="76725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10800000">
            <a:off x="4162098" y="4267199"/>
            <a:ext cx="840829" cy="4846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Выгнутая вправо стрелка 15"/>
          <p:cNvSpPr/>
          <p:nvPr/>
        </p:nvSpPr>
        <p:spPr>
          <a:xfrm rot="11457654" flipH="1" flipV="1">
            <a:off x="10826055" y="2335955"/>
            <a:ext cx="705701" cy="172618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Двойная стрелка влево/вправо 16"/>
          <p:cNvSpPr/>
          <p:nvPr/>
        </p:nvSpPr>
        <p:spPr>
          <a:xfrm>
            <a:off x="4162097" y="1814349"/>
            <a:ext cx="935420" cy="16275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войная стрелка влево/вправо 21"/>
          <p:cNvSpPr/>
          <p:nvPr/>
        </p:nvSpPr>
        <p:spPr>
          <a:xfrm>
            <a:off x="7620000" y="1814348"/>
            <a:ext cx="746236" cy="16275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Двойная стрелка влево/вправо 23"/>
          <p:cNvSpPr/>
          <p:nvPr/>
        </p:nvSpPr>
        <p:spPr>
          <a:xfrm>
            <a:off x="11267090" y="1713186"/>
            <a:ext cx="746234" cy="1011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Двойная стрелка влево/вправо 24"/>
          <p:cNvSpPr/>
          <p:nvPr/>
        </p:nvSpPr>
        <p:spPr>
          <a:xfrm>
            <a:off x="4162097" y="3909848"/>
            <a:ext cx="935420" cy="1261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Двойная стрелка влево/вправо 25"/>
          <p:cNvSpPr/>
          <p:nvPr/>
        </p:nvSpPr>
        <p:spPr>
          <a:xfrm>
            <a:off x="7577957" y="3773214"/>
            <a:ext cx="924914" cy="13663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>
            <a:off x="2480441" y="5192111"/>
            <a:ext cx="978408" cy="4624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Двойная стрелка влево/вправо 28"/>
          <p:cNvSpPr/>
          <p:nvPr/>
        </p:nvSpPr>
        <p:spPr>
          <a:xfrm>
            <a:off x="2480441" y="5917324"/>
            <a:ext cx="978408" cy="22860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699641" y="5192111"/>
            <a:ext cx="2186152" cy="4624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Материальный поток</a:t>
            </a:r>
            <a:endParaRPr lang="ru-RU" dirty="0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3804745" y="5917325"/>
            <a:ext cx="2081048" cy="4099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Информационный поток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643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8054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Концепции </a:t>
            </a:r>
            <a:r>
              <a:rPr lang="ru-RU" sz="2000" b="1" dirty="0" smtClean="0"/>
              <a:t>логистики. </a:t>
            </a:r>
            <a:r>
              <a:rPr lang="ru-RU" sz="2000" b="1" dirty="0" smtClean="0">
                <a:solidFill>
                  <a:srgbClr val="FF0000"/>
                </a:solidFill>
              </a:rPr>
              <a:t>Концепция системного подхода. </a:t>
            </a:r>
            <a:r>
              <a:rPr lang="ru-RU" sz="2000" b="1" i="1" dirty="0">
                <a:solidFill>
                  <a:srgbClr val="FF0000"/>
                </a:solidFill>
              </a:rPr>
              <a:t>Концепция общих логистических </a:t>
            </a:r>
            <a:r>
              <a:rPr lang="ru-RU" sz="2000" b="1" i="1" dirty="0" smtClean="0">
                <a:solidFill>
                  <a:srgbClr val="FF0000"/>
                </a:solidFill>
              </a:rPr>
              <a:t>издержек.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366345"/>
            <a:ext cx="9601200" cy="530772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i="1" dirty="0">
                <a:solidFill>
                  <a:srgbClr val="FF0000"/>
                </a:solidFill>
              </a:rPr>
              <a:t>Концепция системного подхода </a:t>
            </a:r>
            <a:r>
              <a:rPr lang="ru-RU" dirty="0"/>
              <a:t>заключается в приведении </a:t>
            </a:r>
            <a:r>
              <a:rPr lang="ru-RU" dirty="0" smtClean="0"/>
              <a:t>работы </a:t>
            </a:r>
            <a:r>
              <a:rPr lang="ru-RU" dirty="0"/>
              <a:t>логистической цепи материального потока как единого </a:t>
            </a:r>
            <a:r>
              <a:rPr lang="ru-RU" dirty="0" smtClean="0"/>
              <a:t>механизма</a:t>
            </a:r>
            <a:r>
              <a:rPr lang="ru-RU" dirty="0"/>
              <a:t>. Рассматриваемая концепция предметом исследования считает сквозную организационно-аналитическую оптимизацию всей </a:t>
            </a:r>
            <a:r>
              <a:rPr lang="ru-RU" dirty="0" smtClean="0"/>
              <a:t>совокупности </a:t>
            </a:r>
            <a:r>
              <a:rPr lang="ru-RU" dirty="0"/>
              <a:t>потоков в рамках производственной и материальной инфра-структуры (снабжения, сбыта, транспорта, складского хозяйства, </a:t>
            </a:r>
            <a:r>
              <a:rPr lang="ru-RU" dirty="0" smtClean="0"/>
              <a:t>связи</a:t>
            </a:r>
            <a:r>
              <a:rPr lang="ru-RU" dirty="0"/>
              <a:t>, информационного и финансового обеспечения), т.е. </a:t>
            </a:r>
            <a:r>
              <a:rPr lang="ru-RU" dirty="0" smtClean="0"/>
              <a:t>придерживаются </a:t>
            </a:r>
            <a:r>
              <a:rPr lang="ru-RU" dirty="0"/>
              <a:t>разделения логистического и технологического подходов. </a:t>
            </a:r>
            <a:endParaRPr lang="ru-RU" dirty="0" smtClean="0"/>
          </a:p>
          <a:p>
            <a:pPr algn="just"/>
            <a:r>
              <a:rPr lang="ru-RU" b="1" i="1" dirty="0">
                <a:solidFill>
                  <a:srgbClr val="FF0000"/>
                </a:solidFill>
              </a:rPr>
              <a:t>Концепция общих логистических издержек</a:t>
            </a:r>
            <a:r>
              <a:rPr lang="ru-RU" dirty="0"/>
              <a:t>, разработанная в США, основывается </a:t>
            </a:r>
            <a:r>
              <a:rPr lang="ru-RU" dirty="0" smtClean="0"/>
              <a:t>на </a:t>
            </a:r>
            <a:r>
              <a:rPr lang="ru-RU" dirty="0"/>
              <a:t>анализе издержек всех звеньев, причем по </a:t>
            </a:r>
            <a:r>
              <a:rPr lang="ru-RU" dirty="0" smtClean="0"/>
              <a:t>отдельным </a:t>
            </a:r>
            <a:r>
              <a:rPr lang="ru-RU" dirty="0"/>
              <a:t>процедурам и операциям затраты могут быть увеличены, что приводит к снижению затрат по другим процедурам и операциям в большей степени. </a:t>
            </a:r>
            <a:r>
              <a:rPr lang="ru-RU" dirty="0" smtClean="0"/>
              <a:t>Рядом авторов данная </a:t>
            </a:r>
            <a:r>
              <a:rPr lang="ru-RU" dirty="0"/>
              <a:t>концепция называется </a:t>
            </a:r>
            <a:r>
              <a:rPr lang="ru-RU" i="1" dirty="0"/>
              <a:t>концепцией полной </a:t>
            </a:r>
            <a:r>
              <a:rPr lang="ru-RU" i="1" dirty="0" smtClean="0"/>
              <a:t>стоимости(</a:t>
            </a:r>
            <a:r>
              <a:rPr lang="ru-RU" dirty="0"/>
              <a:t>Степанов В. И. Логистика : учебник. М. : ТК </a:t>
            </a:r>
            <a:r>
              <a:rPr lang="ru-RU" dirty="0" err="1"/>
              <a:t>Велби</a:t>
            </a:r>
            <a:r>
              <a:rPr lang="ru-RU" dirty="0"/>
              <a:t> ; Проспект, 2009. </a:t>
            </a:r>
            <a:r>
              <a:rPr lang="ru-RU" dirty="0" smtClean="0"/>
              <a:t>,  </a:t>
            </a:r>
            <a:r>
              <a:rPr lang="ru-RU" dirty="0" err="1"/>
              <a:t>Гаджинский</a:t>
            </a:r>
            <a:r>
              <a:rPr lang="ru-RU" dirty="0"/>
              <a:t> А. М. Логистика : учебник. 20-е изд. М. : Дашков и К°, 2012. </a:t>
            </a:r>
            <a:r>
              <a:rPr lang="ru-RU" dirty="0" smtClean="0"/>
              <a:t>)</a:t>
            </a:r>
            <a:endParaRPr lang="ru-RU" dirty="0"/>
          </a:p>
          <a:p>
            <a:pPr algn="just"/>
            <a:r>
              <a:rPr lang="ru-RU" b="1" dirty="0" smtClean="0"/>
              <a:t>В </a:t>
            </a:r>
            <a:r>
              <a:rPr lang="ru-RU" b="1" dirty="0"/>
              <a:t>основе теории и </a:t>
            </a:r>
            <a:r>
              <a:rPr lang="ru-RU" b="1" dirty="0" smtClean="0"/>
              <a:t>практики </a:t>
            </a:r>
            <a:r>
              <a:rPr lang="ru-RU" b="1" dirty="0"/>
              <a:t>логистики лежит метод анализа полной </a:t>
            </a:r>
            <a:r>
              <a:rPr lang="ru-RU" b="1" dirty="0" smtClean="0"/>
              <a:t>стоимости</a:t>
            </a:r>
            <a:r>
              <a:rPr lang="ru-RU" dirty="0" smtClean="0"/>
              <a:t>, позволяющий  снизить </a:t>
            </a:r>
            <a:r>
              <a:rPr lang="ru-RU" dirty="0"/>
              <a:t>общую стоимость </a:t>
            </a:r>
            <a:r>
              <a:rPr lang="ru-RU" dirty="0" smtClean="0"/>
              <a:t>материального потока. </a:t>
            </a:r>
            <a:r>
              <a:rPr lang="ru-RU" dirty="0"/>
              <a:t>Это является составной частью системного процесса, поэтому эти две концепции взаимосвязаны и направлены на достижение </a:t>
            </a:r>
            <a:r>
              <a:rPr lang="ru-RU" dirty="0" smtClean="0"/>
              <a:t>максимального </a:t>
            </a:r>
            <a:r>
              <a:rPr lang="ru-RU" dirty="0"/>
              <a:t>эффекта во всей цепи материального потока. Традиционный подход к управлению отдельными объектами (снабжением, производством, сбытом) заменен на логистический подход </a:t>
            </a:r>
            <a:r>
              <a:rPr lang="ru-RU" b="1" dirty="0"/>
              <a:t>— управление сквозным материальным потоком на уровне отдельного предприятия </a:t>
            </a:r>
            <a:r>
              <a:rPr lang="ru-RU" b="1" dirty="0" smtClean="0"/>
              <a:t>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2998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40727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Концепции </a:t>
            </a:r>
            <a:r>
              <a:rPr lang="ru-RU" sz="2000" b="1" dirty="0" smtClean="0"/>
              <a:t>логистики.</a:t>
            </a:r>
            <a:r>
              <a:rPr lang="ru-RU" sz="2000" b="1" i="1" dirty="0"/>
              <a:t> </a:t>
            </a:r>
            <a:r>
              <a:rPr lang="ru-RU" sz="2000" b="1" i="1" dirty="0">
                <a:solidFill>
                  <a:srgbClr val="FF0000"/>
                </a:solidFill>
              </a:rPr>
              <a:t>Концепция общих логистических издержек.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093076"/>
            <a:ext cx="10273862" cy="5549462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Применение указанной концепции снижения общих </a:t>
            </a:r>
            <a:r>
              <a:rPr lang="ru-RU" dirty="0" smtClean="0"/>
              <a:t>логистических </a:t>
            </a:r>
            <a:r>
              <a:rPr lang="ru-RU" dirty="0"/>
              <a:t>издержек </a:t>
            </a:r>
            <a:r>
              <a:rPr lang="ru-RU" dirty="0" smtClean="0"/>
              <a:t>позволяет решать следующие задачи:</a:t>
            </a:r>
          </a:p>
          <a:p>
            <a:pPr algn="just"/>
            <a:r>
              <a:rPr lang="ru-RU" dirty="0" smtClean="0"/>
              <a:t>купить </a:t>
            </a:r>
            <a:r>
              <a:rPr lang="ru-RU" dirty="0"/>
              <a:t>или производить самому; 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использовать склад общего пользования (арендовать) или </a:t>
            </a:r>
            <a:r>
              <a:rPr lang="ru-RU" dirty="0" smtClean="0"/>
              <a:t>построить </a:t>
            </a:r>
            <a:r>
              <a:rPr lang="ru-RU" dirty="0"/>
              <a:t>свой склад; </a:t>
            </a:r>
          </a:p>
          <a:p>
            <a:pPr algn="just"/>
            <a:r>
              <a:rPr lang="ru-RU" dirty="0" smtClean="0"/>
              <a:t>складировать </a:t>
            </a:r>
            <a:r>
              <a:rPr lang="ru-RU" dirty="0"/>
              <a:t>изделия на одном общем складе или </a:t>
            </a:r>
            <a:r>
              <a:rPr lang="ru-RU" dirty="0" smtClean="0"/>
              <a:t>распределить </a:t>
            </a:r>
            <a:r>
              <a:rPr lang="ru-RU" dirty="0"/>
              <a:t>склады в регионах; 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делать редкие закупки большими партиями или частые </a:t>
            </a:r>
            <a:r>
              <a:rPr lang="ru-RU" dirty="0" smtClean="0"/>
              <a:t>закупки </a:t>
            </a:r>
            <a:r>
              <a:rPr lang="ru-RU" dirty="0"/>
              <a:t>мелкими партиями; 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выбор рационального маршрута доставки груза; 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выбор величины запасов для бесперебойной поставки, </a:t>
            </a:r>
            <a:r>
              <a:rPr lang="ru-RU" dirty="0" err="1"/>
              <a:t>мас</a:t>
            </a:r>
            <a:r>
              <a:rPr lang="ru-RU" dirty="0"/>
              <a:t>-штаб постоянного пополнения запасов; 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регулирование графика производства в зависимости от спроса; 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регулирование времени выполнения заказа и др. </a:t>
            </a:r>
          </a:p>
        </p:txBody>
      </p:sp>
    </p:spTree>
    <p:extLst>
      <p:ext uri="{BB962C8B-B14F-4D97-AF65-F5344CB8AC3E}">
        <p14:creationId xmlns:p14="http://schemas.microsoft.com/office/powerpoint/2010/main" val="328989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20717"/>
            <a:ext cx="9601200" cy="378373"/>
          </a:xfrm>
        </p:spPr>
        <p:txBody>
          <a:bodyPr>
            <a:normAutofit/>
          </a:bodyPr>
          <a:lstStyle/>
          <a:p>
            <a:r>
              <a:rPr lang="ru-RU" sz="2000" b="1" dirty="0"/>
              <a:t>Концепции </a:t>
            </a:r>
            <a:r>
              <a:rPr lang="ru-RU" sz="2000" b="1" dirty="0" smtClean="0"/>
              <a:t>логистики.</a:t>
            </a:r>
            <a:r>
              <a:rPr lang="ru-RU" sz="2000" b="1" i="1" dirty="0"/>
              <a:t> </a:t>
            </a:r>
            <a:r>
              <a:rPr lang="ru-RU" sz="2000" b="1" i="1" dirty="0">
                <a:solidFill>
                  <a:srgbClr val="FF0000"/>
                </a:solidFill>
              </a:rPr>
              <a:t>Концепция интегрированной логистики 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599090"/>
            <a:ext cx="10452538" cy="5938344"/>
          </a:xfrm>
        </p:spPr>
        <p:txBody>
          <a:bodyPr>
            <a:noAutofit/>
          </a:bodyPr>
          <a:lstStyle/>
          <a:p>
            <a:r>
              <a:rPr lang="ru-RU" b="1" i="1" dirty="0">
                <a:solidFill>
                  <a:srgbClr val="FF0000"/>
                </a:solidFill>
              </a:rPr>
              <a:t>Концепция интегрированной логистики </a:t>
            </a:r>
            <a:r>
              <a:rPr lang="ru-RU" dirty="0"/>
              <a:t>получила широкое распространение на западе и представляет собой реализацию цели логистики </a:t>
            </a:r>
            <a:r>
              <a:rPr lang="ru-RU" b="1" dirty="0"/>
              <a:t>как управление процессом товародвижения путем </a:t>
            </a:r>
            <a:r>
              <a:rPr lang="ru-RU" b="1" dirty="0" smtClean="0"/>
              <a:t>объединения </a:t>
            </a:r>
            <a:r>
              <a:rPr lang="ru-RU" b="1" dirty="0"/>
              <a:t>участников этого </a:t>
            </a:r>
            <a:r>
              <a:rPr lang="ru-RU" b="1" dirty="0" smtClean="0"/>
              <a:t>процесса.</a:t>
            </a:r>
          </a:p>
          <a:p>
            <a:pPr algn="just"/>
            <a:r>
              <a:rPr lang="ru-RU" dirty="0"/>
              <a:t>В странах с высокоразвитой экономикой играют весьма важную роль и занимают значительное место финансово-промышленные группы. Их стержнем являются крупные фирмы. </a:t>
            </a:r>
            <a:endParaRPr lang="ru-RU" dirty="0" smtClean="0"/>
          </a:p>
          <a:p>
            <a:pPr algn="just"/>
            <a:r>
              <a:rPr lang="ru-RU" dirty="0" smtClean="0"/>
              <a:t>Наблюдается </a:t>
            </a:r>
            <a:r>
              <a:rPr lang="ru-RU" dirty="0"/>
              <a:t>две линии </a:t>
            </a:r>
            <a:r>
              <a:rPr lang="ru-RU" dirty="0" smtClean="0"/>
              <a:t>группирования: </a:t>
            </a:r>
          </a:p>
          <a:p>
            <a:pPr marL="514350" indent="-514350" algn="just">
              <a:buAutoNum type="arabicPeriod"/>
            </a:pPr>
            <a:r>
              <a:rPr lang="ru-RU" dirty="0" smtClean="0"/>
              <a:t>одна </a:t>
            </a:r>
            <a:r>
              <a:rPr lang="ru-RU" dirty="0"/>
              <a:t>объединяет крупные (равноценные) фирмы с целью, в основном, осуществления какой-то одной </a:t>
            </a:r>
            <a:r>
              <a:rPr lang="ru-RU" dirty="0" smtClean="0"/>
              <a:t>специализации деятельности,</a:t>
            </a:r>
          </a:p>
          <a:p>
            <a:pPr marL="514350" indent="-514350" algn="just">
              <a:buAutoNum type="arabicPeriod"/>
            </a:pPr>
            <a:r>
              <a:rPr lang="ru-RU" dirty="0" smtClean="0"/>
              <a:t> другая </a:t>
            </a:r>
            <a:r>
              <a:rPr lang="ru-RU" dirty="0"/>
              <a:t>связана с тем, что вокруг одной крупной фирмы, как инициатора, группируется ряд фирм любого иного масштаба. </a:t>
            </a:r>
            <a:endParaRPr lang="ru-RU" dirty="0" smtClean="0"/>
          </a:p>
          <a:p>
            <a:pPr marL="514350" indent="-514350" algn="just">
              <a:buAutoNum type="arabicPeriod"/>
            </a:pPr>
            <a:r>
              <a:rPr lang="ru-RU" dirty="0" smtClean="0"/>
              <a:t>Принципы </a:t>
            </a:r>
            <a:r>
              <a:rPr lang="ru-RU" dirty="0"/>
              <a:t>группирования преследуют цели </a:t>
            </a:r>
            <a:r>
              <a:rPr lang="ru-RU" dirty="0" smtClean="0"/>
              <a:t>обеспечения </a:t>
            </a:r>
            <a:r>
              <a:rPr lang="ru-RU" dirty="0"/>
              <a:t>организационно-технологического, экономического и </a:t>
            </a:r>
            <a:r>
              <a:rPr lang="ru-RU" dirty="0" smtClean="0"/>
              <a:t>информационного </a:t>
            </a:r>
            <a:r>
              <a:rPr lang="ru-RU" dirty="0"/>
              <a:t>единства потоковых (материальных, финансовых, </a:t>
            </a:r>
            <a:r>
              <a:rPr lang="ru-RU" dirty="0" smtClean="0"/>
              <a:t>информационных</a:t>
            </a:r>
            <a:r>
              <a:rPr lang="ru-RU" dirty="0"/>
              <a:t>) предпринимательских процессов на основе </a:t>
            </a:r>
            <a:r>
              <a:rPr lang="ru-RU" dirty="0" smtClean="0"/>
              <a:t>имущественных </a:t>
            </a:r>
            <a:r>
              <a:rPr lang="ru-RU" dirty="0"/>
              <a:t>или контрактных соглашений, сочетающихся с реализацией программ диверсификации головной фирмы-инициатора, и создания, таким образом, логистической системы или логистической цепи. </a:t>
            </a:r>
            <a:r>
              <a:rPr lang="ru-RU" dirty="0" smtClean="0"/>
              <a:t>Интеграция </a:t>
            </a:r>
            <a:r>
              <a:rPr lang="ru-RU" dirty="0"/>
              <a:t>предприятия в рамках такого образования — </a:t>
            </a:r>
            <a:r>
              <a:rPr lang="ru-RU" dirty="0" smtClean="0"/>
              <a:t>преимущественно вертикальная.</a:t>
            </a:r>
          </a:p>
          <a:p>
            <a:pPr algn="just"/>
            <a:r>
              <a:rPr lang="ru-RU" dirty="0" smtClean="0"/>
              <a:t>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2800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417786"/>
          </a:xfrm>
        </p:spPr>
        <p:txBody>
          <a:bodyPr>
            <a:normAutofit/>
          </a:bodyPr>
          <a:lstStyle/>
          <a:p>
            <a:r>
              <a:rPr lang="ru-RU" sz="2000" b="1" dirty="0"/>
              <a:t>Концепции логистики.</a:t>
            </a:r>
            <a:r>
              <a:rPr lang="ru-RU" sz="2000" b="1" i="1" dirty="0"/>
              <a:t> </a:t>
            </a:r>
            <a:r>
              <a:rPr lang="ru-RU" sz="2000" b="1" i="1" dirty="0">
                <a:solidFill>
                  <a:srgbClr val="FF0000"/>
                </a:solidFill>
              </a:rPr>
              <a:t>Концепция интегрированной логистики 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599" y="1103586"/>
            <a:ext cx="10105697" cy="4763814"/>
          </a:xfrm>
        </p:spPr>
        <p:txBody>
          <a:bodyPr/>
          <a:lstStyle/>
          <a:p>
            <a:pPr algn="just"/>
            <a:r>
              <a:rPr lang="ru-RU" dirty="0"/>
              <a:t>Почвой для создания предпринимательских групп в форме логистических цепей является стремление эффективно воздействовать на рынок посредством контроля над производственно-распределительным циклом из одного центра. </a:t>
            </a:r>
          </a:p>
          <a:p>
            <a:pPr algn="just"/>
            <a:r>
              <a:rPr lang="ru-RU" dirty="0"/>
              <a:t>Принцип производственно-коммерческой организации, охватывающий весь процесс </a:t>
            </a:r>
            <a:r>
              <a:rPr lang="ru-RU" dirty="0" smtClean="0"/>
              <a:t>производства</a:t>
            </a:r>
            <a:r>
              <a:rPr lang="ru-RU" dirty="0"/>
              <a:t>, себя не оправдал, так как существует некий оптимальный размер предприятия, превышение которого снижает эффективность результатов предпринимательства. Поэтому корпорации предпочитают иметь двойной источник получения компонентов. 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559747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646</TotalTime>
  <Words>3209</Words>
  <Application>Microsoft Office PowerPoint</Application>
  <PresentationFormat>Широкоэкранный</PresentationFormat>
  <Paragraphs>202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6" baseType="lpstr">
      <vt:lpstr>Arial</vt:lpstr>
      <vt:lpstr>Calibri</vt:lpstr>
      <vt:lpstr>Franklin Gothic Book</vt:lpstr>
      <vt:lpstr>Franklin Gothic Demi</vt:lpstr>
      <vt:lpstr>Times New Roman</vt:lpstr>
      <vt:lpstr>Crop</vt:lpstr>
      <vt:lpstr>Функциональные области логистики. Концепции Логистики</vt:lpstr>
      <vt:lpstr>Функциональные области логистики</vt:lpstr>
      <vt:lpstr>Функциональные области логистики</vt:lpstr>
      <vt:lpstr>Концепции логистики</vt:lpstr>
      <vt:lpstr>Концепции логистики. Рис.1. Укрупненная схема материального и информационного  потоков предприятия </vt:lpstr>
      <vt:lpstr>Концепции логистики. Концепция системного подхода. Концепция общих логистических издержек.</vt:lpstr>
      <vt:lpstr>Концепции логистики. Концепция общих логистических издержек.</vt:lpstr>
      <vt:lpstr>Концепции логистики. Концепция интегрированной логистики </vt:lpstr>
      <vt:lpstr>Концепции логистики. Концепция интегрированной логистики </vt:lpstr>
      <vt:lpstr>Концепции логистики. Концепция интегрированной логистики</vt:lpstr>
      <vt:lpstr>Концепции логистики. Концепция интегрированной логистики </vt:lpstr>
      <vt:lpstr>Концепции логистики. Концепция интегрированной логистики</vt:lpstr>
      <vt:lpstr>Концепции логистики. Концепция интегрированной логистики</vt:lpstr>
      <vt:lpstr>Концепции логистики. Концепция интегрированной логистики</vt:lpstr>
      <vt:lpstr>Концепции логистики. Концепция интегрированной логистики</vt:lpstr>
      <vt:lpstr>Концепции логистики. Концепция интегрированной логистики</vt:lpstr>
      <vt:lpstr>Концепции логистики. Интегрированная цепь поставок.</vt:lpstr>
      <vt:lpstr>Концепции логистики. Логистическая концепция управления цепью поставок.</vt:lpstr>
      <vt:lpstr>Концепции логистики. Логистическая концепция управления цепью поставок.</vt:lpstr>
      <vt:lpstr>Презентация PowerPoint</vt:lpstr>
      <vt:lpstr>Содержание видов деятельности управления цепью поставок продолжение табл. 1 </vt:lpstr>
      <vt:lpstr>Логистическая концепция управления цепью поставок.  Реинжиниринг </vt:lpstr>
      <vt:lpstr>Логистическая концепция управления цепью поставок.  Реинжиниринг </vt:lpstr>
      <vt:lpstr>Другие концепции логистики. Концепция сбыта продукции</vt:lpstr>
      <vt:lpstr>Другие концепции логистики. Концепция, ориентированная на потребителя </vt:lpstr>
      <vt:lpstr>Другие концепции логистики. Концепция всеобщего управления качеством </vt:lpstr>
      <vt:lpstr>Другие концепции логистики. Концепция всеобщего управления качеством </vt:lpstr>
      <vt:lpstr>Другие концепции логистики. Концепция обслуживания потребителей  </vt:lpstr>
      <vt:lpstr>Другие концепции логистики. Концепции общих логистических издержек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рузалия Тухбатуллина</dc:creator>
  <cp:lastModifiedBy>рузалия Тухбатуллина</cp:lastModifiedBy>
  <cp:revision>55</cp:revision>
  <cp:lastPrinted>2023-07-21T17:22:50Z</cp:lastPrinted>
  <dcterms:created xsi:type="dcterms:W3CDTF">2023-07-18T16:45:19Z</dcterms:created>
  <dcterms:modified xsi:type="dcterms:W3CDTF">2023-07-21T17:25:23Z</dcterms:modified>
</cp:coreProperties>
</file>