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b="1" dirty="0" smtClean="0"/>
              <a:t>Управление логистическими цепями  в современной экономике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Проф. Тухбатуллина Р.Г.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2637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6493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Мнения специалистов по логистике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 Также, </a:t>
            </a:r>
            <a:r>
              <a:rPr lang="ru-RU" dirty="0" smtClean="0"/>
              <a:t> </a:t>
            </a:r>
            <a:r>
              <a:rPr lang="ru-RU" dirty="0"/>
              <a:t>другим инициативам «зеленого» </a:t>
            </a:r>
            <a:r>
              <a:rPr lang="ru-RU" dirty="0" smtClean="0"/>
              <a:t>реинжиниринга </a:t>
            </a:r>
            <a:r>
              <a:rPr lang="ru-RU" dirty="0"/>
              <a:t>относят </a:t>
            </a:r>
            <a:r>
              <a:rPr lang="ru-RU" dirty="0" smtClean="0"/>
              <a:t>следующие: </a:t>
            </a:r>
          </a:p>
          <a:p>
            <a:pPr marL="0" indent="0">
              <a:buNone/>
            </a:pPr>
            <a:r>
              <a:rPr lang="ru-RU" dirty="0" smtClean="0"/>
              <a:t>1. повышение </a:t>
            </a:r>
            <a:r>
              <a:rPr lang="ru-RU" dirty="0"/>
              <a:t>эффективности перевозок;</a:t>
            </a:r>
          </a:p>
          <a:p>
            <a:pPr marL="0" indent="0">
              <a:buNone/>
            </a:pPr>
            <a:r>
              <a:rPr lang="ru-RU" dirty="0" smtClean="0"/>
              <a:t>2.  </a:t>
            </a:r>
            <a:r>
              <a:rPr lang="ru-RU" dirty="0"/>
              <a:t>улучшение логистических операций;</a:t>
            </a:r>
          </a:p>
          <a:p>
            <a:pPr marL="0" indent="0">
              <a:buNone/>
            </a:pPr>
            <a:r>
              <a:rPr lang="ru-RU" dirty="0" smtClean="0"/>
              <a:t>3.  </a:t>
            </a:r>
            <a:r>
              <a:rPr lang="ru-RU" dirty="0"/>
              <a:t>многоразовая упаковка;</a:t>
            </a:r>
          </a:p>
          <a:p>
            <a:pPr marL="0" indent="0">
              <a:buNone/>
            </a:pPr>
            <a:r>
              <a:rPr lang="ru-RU" dirty="0" smtClean="0"/>
              <a:t>4. унифицированный </a:t>
            </a:r>
            <a:r>
              <a:rPr lang="ru-RU" dirty="0"/>
              <a:t>механизм выбора сырья.</a:t>
            </a:r>
          </a:p>
          <a:p>
            <a:pPr marL="0" indent="0">
              <a:buNone/>
            </a:pPr>
            <a:r>
              <a:rPr lang="ru-RU" dirty="0"/>
              <a:t>К сожалению, технология «зеленого» </a:t>
            </a:r>
            <a:r>
              <a:rPr lang="ru-RU" dirty="0" smtClean="0"/>
              <a:t>реинжиниринга </a:t>
            </a:r>
            <a:r>
              <a:rPr lang="ru-RU" dirty="0"/>
              <a:t>мало используется на территории </a:t>
            </a:r>
            <a:r>
              <a:rPr lang="ru-RU" dirty="0" smtClean="0"/>
              <a:t>Российской </a:t>
            </a:r>
            <a:r>
              <a:rPr lang="ru-RU" dirty="0"/>
              <a:t>Федерации. Большинство компаний </a:t>
            </a:r>
            <a:r>
              <a:rPr lang="ru-RU" dirty="0" smtClean="0"/>
              <a:t>видят в </a:t>
            </a:r>
            <a:r>
              <a:rPr lang="ru-RU" dirty="0"/>
              <a:t>подобных технологиях только увеличение </a:t>
            </a:r>
            <a:r>
              <a:rPr lang="ru-RU" dirty="0" smtClean="0"/>
              <a:t>затрат без </a:t>
            </a:r>
            <a:r>
              <a:rPr lang="ru-RU" dirty="0"/>
              <a:t>дальнейших перспектив.</a:t>
            </a:r>
          </a:p>
        </p:txBody>
      </p:sp>
    </p:spTree>
    <p:extLst>
      <p:ext uri="{BB962C8B-B14F-4D97-AF65-F5344CB8AC3E}">
        <p14:creationId xmlns:p14="http://schemas.microsoft.com/office/powerpoint/2010/main" val="114729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01869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Показатели эффективности концепции управления логистическими цепями поставки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187669"/>
            <a:ext cx="9916510" cy="526568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Для оценки можно использовать следующие показатели:</a:t>
            </a:r>
          </a:p>
          <a:p>
            <a:pPr marL="457200" indent="-457200">
              <a:buAutoNum type="arabicPeriod"/>
            </a:pPr>
            <a:r>
              <a:rPr lang="ru-RU" dirty="0" smtClean="0"/>
              <a:t>Количественные меры , можно проверит производительность или другие параметры, например,</a:t>
            </a:r>
          </a:p>
          <a:p>
            <a:pPr marL="457200" indent="-457200">
              <a:buAutoNum type="arabicPeriod"/>
            </a:pPr>
            <a:r>
              <a:rPr lang="ru-RU" dirty="0" smtClean="0"/>
              <a:t>Нефинансовые –время, за которое заканчивается каждый следующий цикл, уровень, на котором обслуживается клиент, на какой отметке находятся запасы, насколько фирма готова к использованию ресурсов;</a:t>
            </a:r>
          </a:p>
          <a:p>
            <a:pPr marL="457200" indent="-457200">
              <a:buAutoNum type="arabicPeriod"/>
            </a:pPr>
            <a:r>
              <a:rPr lang="ru-RU" dirty="0" smtClean="0"/>
              <a:t>Финансовые, это постоянные и переменные расходы. Ключевая цепь расчетов минимизация расходов и увеличение доходов, например, ведением калькуляции по видам деятельности, по результатам или по затратам в зависимости от цели подсчета. Для этого можно применять специальные программы</a:t>
            </a:r>
          </a:p>
          <a:p>
            <a:pPr marL="0" indent="0">
              <a:buNone/>
            </a:pPr>
            <a:r>
              <a:rPr lang="ru-RU" dirty="0" smtClean="0"/>
              <a:t>В случае повышения цен из-за увеличения запасов, сырья , операций, оборудования и других причин, выясняют пути уменьшения издержек, например:</a:t>
            </a:r>
          </a:p>
          <a:p>
            <a:pPr>
              <a:buFontTx/>
              <a:buChar char="-"/>
            </a:pPr>
            <a:r>
              <a:rPr lang="ru-RU" dirty="0" smtClean="0"/>
              <a:t>Стоимости сырья;</a:t>
            </a:r>
          </a:p>
          <a:p>
            <a:pPr>
              <a:buFontTx/>
              <a:buChar char="-"/>
            </a:pPr>
            <a:r>
              <a:rPr lang="ru-RU" dirty="0" smtClean="0"/>
              <a:t>Расходов на проведение пересчетов;</a:t>
            </a:r>
          </a:p>
          <a:p>
            <a:pPr>
              <a:buFontTx/>
              <a:buChar char="-"/>
            </a:pPr>
            <a:r>
              <a:rPr lang="ru-RU" dirty="0" smtClean="0"/>
              <a:t>Обработка материалов, производство продукции;</a:t>
            </a:r>
          </a:p>
          <a:p>
            <a:pPr>
              <a:buFontTx/>
              <a:buChar char="-"/>
            </a:pPr>
            <a:r>
              <a:rPr lang="ru-RU" dirty="0" smtClean="0"/>
              <a:t>-</a:t>
            </a:r>
            <a:r>
              <a:rPr lang="ru-RU" dirty="0"/>
              <a:t>У</a:t>
            </a:r>
            <a:r>
              <a:rPr lang="ru-RU" dirty="0" smtClean="0"/>
              <a:t>плата штрафов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2327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396766"/>
          </a:xfrm>
        </p:spPr>
        <p:txBody>
          <a:bodyPr>
            <a:normAutofit/>
          </a:bodyPr>
          <a:lstStyle/>
          <a:p>
            <a:r>
              <a:rPr lang="ru-RU" sz="2000" b="1" dirty="0"/>
              <a:t>Показатели эффективности концепции управления логистическими цепями поставки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082566"/>
            <a:ext cx="10179269" cy="5454868"/>
          </a:xfrm>
        </p:spPr>
        <p:txBody>
          <a:bodyPr/>
          <a:lstStyle/>
          <a:p>
            <a:r>
              <a:rPr lang="ru-RU" dirty="0" smtClean="0"/>
              <a:t>Определяются ответственные и заинтересованные лица подразделений в результатах;</a:t>
            </a:r>
          </a:p>
          <a:p>
            <a:r>
              <a:rPr lang="ru-RU" dirty="0" smtClean="0"/>
              <a:t>Оценивается рынок поставщиков, изучаются свои контрагенты, подыскиваются на случай необходимости замещающие , если первые откажут;</a:t>
            </a:r>
          </a:p>
          <a:p>
            <a:r>
              <a:rPr lang="ru-RU" dirty="0" smtClean="0"/>
              <a:t>Опрашиваются действующие и потенциальные компании для анализа и дальнейших изменений в системе логистики, а также оценить удовлетворенность потребностей клиентов;</a:t>
            </a:r>
          </a:p>
          <a:p>
            <a:r>
              <a:rPr lang="ru-RU" dirty="0" smtClean="0"/>
              <a:t>Строится стратегия по достижению превосходства продукта по качеству, цене и иным характеристикам, ведется поиск по товарам-заменителям; </a:t>
            </a:r>
          </a:p>
          <a:p>
            <a:r>
              <a:rPr lang="ru-RU" dirty="0" smtClean="0"/>
              <a:t>Налаживаются связи с новыми поставщиками, организуется планирование коммуникаций, рассчитываются риски и нагрузки на </a:t>
            </a:r>
            <a:r>
              <a:rPr lang="ru-RU" smtClean="0"/>
              <a:t>новых участников.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834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310583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 err="1"/>
              <a:t>Vestnik</a:t>
            </a:r>
            <a:r>
              <a:rPr lang="en-US" b="1" i="1" dirty="0"/>
              <a:t> ASTU. Series: Economics. 2022. № 2. ISSN 2073-5537 (print), ISSN 2309-9798 (online</a:t>
            </a:r>
            <a:r>
              <a:rPr lang="en-US" b="1" i="1" dirty="0" smtClean="0"/>
              <a:t>)</a:t>
            </a:r>
            <a:endParaRPr lang="ru-RU" b="1" i="1" dirty="0" smtClean="0"/>
          </a:p>
          <a:p>
            <a:r>
              <a:rPr lang="en-US" dirty="0" err="1"/>
              <a:t>Smirnova</a:t>
            </a:r>
            <a:r>
              <a:rPr lang="en-US" dirty="0"/>
              <a:t> E. A., </a:t>
            </a:r>
            <a:r>
              <a:rPr lang="en-US" dirty="0" err="1"/>
              <a:t>Zuev</a:t>
            </a:r>
            <a:r>
              <a:rPr lang="en-US" dirty="0"/>
              <a:t> A. V. Models and methods in supply chain administration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01934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38807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Модели и методы для управления логистическими процессами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19503"/>
            <a:ext cx="10095186" cy="5475890"/>
          </a:xfrm>
        </p:spPr>
        <p:txBody>
          <a:bodyPr/>
          <a:lstStyle/>
          <a:p>
            <a:r>
              <a:rPr lang="ru-RU" b="1" dirty="0" smtClean="0"/>
              <a:t>Модели и методы, применяемые в логистике  </a:t>
            </a:r>
            <a:r>
              <a:rPr lang="ru-RU" dirty="0" smtClean="0"/>
              <a:t>условно можно разделить на общенаучные ( инструменты моделирования)и специальные( модели и методы управления объектами логистической инфраструктуры и логистическими потоками и процессами).</a:t>
            </a:r>
          </a:p>
          <a:p>
            <a:r>
              <a:rPr lang="ru-RU" b="1" dirty="0" smtClean="0"/>
              <a:t>Объектами управления в цепях поставок  </a:t>
            </a:r>
            <a:r>
              <a:rPr lang="ru-RU" dirty="0" smtClean="0"/>
              <a:t>являются инфраструктурные объекты, предоставляющие свои ресурсы для осуществления поставок от начального поставщика (через все стадии производственного процесса) до конечного потребителя. </a:t>
            </a:r>
          </a:p>
          <a:p>
            <a:r>
              <a:rPr lang="ru-RU" b="1" dirty="0" smtClean="0"/>
              <a:t>Логистические потоки  делятся: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1. Потоки товарно-материальных ценностей (материальный поток)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2. Потоки информации(информационный поток)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3. Потоки финансов (финансовый поток)</a:t>
            </a:r>
          </a:p>
          <a:p>
            <a:pPr marL="0" indent="0">
              <a:buNone/>
            </a:pPr>
            <a:r>
              <a:rPr lang="ru-RU" dirty="0" smtClean="0"/>
              <a:t>Логистические процессы в цепях поставок определяются </a:t>
            </a:r>
            <a:r>
              <a:rPr lang="ru-RU" dirty="0" err="1" smtClean="0"/>
              <a:t>этапностью</a:t>
            </a:r>
            <a:r>
              <a:rPr lang="ru-RU" dirty="0" smtClean="0"/>
              <a:t> продвижения товарно-материальных ценностей и сопутствующих информационных и финансовых потоков от начального поставщика до конечного потребителя.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02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62760"/>
            <a:ext cx="9601200" cy="47296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Структура моделей и методов, применяемых в цепях поставок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735724"/>
            <a:ext cx="10200290" cy="5906814"/>
          </a:xfrm>
        </p:spPr>
        <p:txBody>
          <a:bodyPr>
            <a:normAutofit fontScale="25000" lnSpcReduction="20000"/>
          </a:bodyPr>
          <a:lstStyle/>
          <a:p>
            <a:r>
              <a:rPr lang="ru-RU" sz="8000" b="1" dirty="0" smtClean="0"/>
              <a:t>Условно можно разделить на два блока:</a:t>
            </a:r>
          </a:p>
          <a:p>
            <a:pPr marL="0" indent="0" algn="just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1. Планирование цепочек поставок, выполняющих следующие функции: </a:t>
            </a:r>
            <a:r>
              <a:rPr lang="ru-RU" sz="8000" dirty="0" smtClean="0"/>
              <a:t>составление графиков в </a:t>
            </a:r>
            <a:r>
              <a:rPr lang="en-US" sz="8000" dirty="0" smtClean="0"/>
              <a:t>CRM </a:t>
            </a:r>
            <a:r>
              <a:rPr lang="ru-RU" sz="8000" dirty="0" smtClean="0"/>
              <a:t> системе, производственный план, включение прогнозных позиций в план производства(заказ комплектующих с долгим сроком поставок), система контроля выполнения поставленных задач в срок, оценка качества выполненных задач;</a:t>
            </a:r>
          </a:p>
          <a:p>
            <a:pPr marL="0" indent="0" algn="just">
              <a:buNone/>
            </a:pPr>
            <a:r>
              <a:rPr lang="ru-RU" sz="8000" dirty="0">
                <a:solidFill>
                  <a:srgbClr val="FF0000"/>
                </a:solidFill>
              </a:rPr>
              <a:t>2. </a:t>
            </a:r>
            <a:r>
              <a:rPr lang="ru-RU" sz="8000" dirty="0" smtClean="0">
                <a:solidFill>
                  <a:srgbClr val="FF0000"/>
                </a:solidFill>
              </a:rPr>
              <a:t>Исполнение цепей  поставок в текущий момент. </a:t>
            </a:r>
            <a:r>
              <a:rPr lang="ru-RU" sz="8000" dirty="0" smtClean="0"/>
              <a:t>Блок включает систему управления перевозками(выбор оптимального вида перевозки, составление экономически выгодного маршрута, отслеживание грузов), систему управления складированием(контроль наполненности складских мест, оценка складских запасов, инвентаризация, упаковка и маркировка продукции), систему для управления заказами(наличие внутренней </a:t>
            </a:r>
            <a:r>
              <a:rPr lang="en-US" sz="8000" dirty="0" smtClean="0"/>
              <a:t>ERP-</a:t>
            </a:r>
            <a:r>
              <a:rPr lang="ru-RU" sz="8000" dirty="0" smtClean="0"/>
              <a:t>системы, формирование заказов на приходящую продукцию). </a:t>
            </a:r>
          </a:p>
          <a:p>
            <a:pPr marL="0" indent="0" algn="just">
              <a:buNone/>
            </a:pPr>
            <a:r>
              <a:rPr lang="ru-RU" sz="8000" dirty="0" smtClean="0"/>
              <a:t>На практике используют комбинацию методов и моделей. 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1. </a:t>
            </a:r>
            <a:r>
              <a:rPr lang="en-US" sz="8000" dirty="0" smtClean="0">
                <a:solidFill>
                  <a:srgbClr val="FF0000"/>
                </a:solidFill>
              </a:rPr>
              <a:t>ECR ( Efficient Consumer Response)- </a:t>
            </a:r>
            <a:r>
              <a:rPr lang="ru-RU" sz="8000" dirty="0" smtClean="0">
                <a:solidFill>
                  <a:srgbClr val="FF0000"/>
                </a:solidFill>
              </a:rPr>
              <a:t> </a:t>
            </a:r>
            <a:r>
              <a:rPr lang="ru-RU" sz="8000" dirty="0" smtClean="0"/>
              <a:t>основное внимание уделяется </a:t>
            </a:r>
            <a:r>
              <a:rPr lang="ru-RU" sz="8000" dirty="0"/>
              <a:t>обслуживанию </a:t>
            </a:r>
            <a:r>
              <a:rPr lang="ru-RU" sz="8000" dirty="0" smtClean="0"/>
              <a:t>потребителя</a:t>
            </a:r>
            <a:r>
              <a:rPr lang="ru-RU" sz="8000" dirty="0"/>
              <a:t>, все контрагенты цепей поставок </a:t>
            </a:r>
            <a:r>
              <a:rPr lang="ru-RU" sz="8000" dirty="0" smtClean="0"/>
              <a:t>действуют в </a:t>
            </a:r>
            <a:r>
              <a:rPr lang="ru-RU" sz="8000" dirty="0"/>
              <a:t>интересах </a:t>
            </a:r>
            <a:r>
              <a:rPr lang="ru-RU" sz="8000" dirty="0" smtClean="0"/>
              <a:t>потребителя;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2. </a:t>
            </a:r>
            <a:r>
              <a:rPr lang="en-US" sz="8000" dirty="0" smtClean="0">
                <a:solidFill>
                  <a:srgbClr val="FF0000"/>
                </a:solidFill>
              </a:rPr>
              <a:t>VMI </a:t>
            </a:r>
            <a:r>
              <a:rPr lang="en-US" sz="8000" dirty="0">
                <a:solidFill>
                  <a:srgbClr val="FF0000"/>
                </a:solidFill>
              </a:rPr>
              <a:t>(Vendor Managed Inventory) </a:t>
            </a:r>
            <a:r>
              <a:rPr lang="en-US" sz="8000" dirty="0"/>
              <a:t>– </a:t>
            </a:r>
            <a:r>
              <a:rPr lang="ru-RU" sz="8000" dirty="0" smtClean="0"/>
              <a:t>поставщик </a:t>
            </a:r>
            <a:r>
              <a:rPr lang="ru-RU" sz="8000" dirty="0"/>
              <a:t>(производитель продукции) обязан </a:t>
            </a:r>
            <a:r>
              <a:rPr lang="ru-RU" sz="8000" dirty="0" smtClean="0"/>
              <a:t>поддерживать </a:t>
            </a:r>
            <a:r>
              <a:rPr lang="ru-RU" sz="8000" dirty="0"/>
              <a:t>страховой запас на своем собственном </a:t>
            </a:r>
            <a:r>
              <a:rPr lang="ru-RU" sz="8000" dirty="0" err="1" smtClean="0"/>
              <a:t>складеи</a:t>
            </a:r>
            <a:r>
              <a:rPr lang="ru-RU" sz="8000" dirty="0" smtClean="0"/>
              <a:t> </a:t>
            </a:r>
            <a:r>
              <a:rPr lang="ru-RU" sz="8000" dirty="0"/>
              <a:t>у потребителя;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3. </a:t>
            </a:r>
            <a:r>
              <a:rPr lang="en-US" sz="8000" dirty="0" smtClean="0">
                <a:solidFill>
                  <a:srgbClr val="FF0000"/>
                </a:solidFill>
              </a:rPr>
              <a:t>CRP </a:t>
            </a:r>
            <a:r>
              <a:rPr lang="en-US" sz="8000" dirty="0">
                <a:solidFill>
                  <a:srgbClr val="FF0000"/>
                </a:solidFill>
              </a:rPr>
              <a:t>(Continuous Replenishment Planning) </a:t>
            </a:r>
            <a:r>
              <a:rPr lang="en-US" sz="8000" dirty="0" smtClean="0">
                <a:solidFill>
                  <a:srgbClr val="FF0000"/>
                </a:solidFill>
              </a:rPr>
              <a:t>–</a:t>
            </a:r>
            <a:r>
              <a:rPr lang="ru-RU" sz="8000" dirty="0" smtClean="0"/>
              <a:t>товарооборот </a:t>
            </a:r>
            <a:r>
              <a:rPr lang="ru-RU" sz="8000" dirty="0"/>
              <a:t>между поставщиком и </a:t>
            </a:r>
            <a:r>
              <a:rPr lang="ru-RU" sz="8000" dirty="0" smtClean="0"/>
              <a:t>торговым представителем </a:t>
            </a:r>
            <a:r>
              <a:rPr lang="ru-RU" sz="8000" dirty="0"/>
              <a:t>должен непрерывно </a:t>
            </a:r>
            <a:r>
              <a:rPr lang="ru-RU" sz="8000" dirty="0" smtClean="0"/>
              <a:t>функционировать </a:t>
            </a:r>
            <a:r>
              <a:rPr lang="ru-RU" sz="8000" dirty="0"/>
              <a:t>на постоянной основе;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4. </a:t>
            </a:r>
            <a:r>
              <a:rPr lang="en-US" sz="8000" dirty="0" smtClean="0">
                <a:solidFill>
                  <a:srgbClr val="FF0000"/>
                </a:solidFill>
              </a:rPr>
              <a:t>FM </a:t>
            </a:r>
            <a:r>
              <a:rPr lang="en-US" sz="8000" dirty="0">
                <a:solidFill>
                  <a:srgbClr val="FF0000"/>
                </a:solidFill>
              </a:rPr>
              <a:t>(Forecasting Methods) </a:t>
            </a:r>
            <a:r>
              <a:rPr lang="en-US" sz="8000" dirty="0"/>
              <a:t>– </a:t>
            </a:r>
            <a:r>
              <a:rPr lang="en-US" sz="8000" dirty="0" err="1"/>
              <a:t>данный</a:t>
            </a:r>
            <a:r>
              <a:rPr lang="en-US" sz="8000" dirty="0"/>
              <a:t> </a:t>
            </a:r>
            <a:r>
              <a:rPr lang="en-US" sz="8000" dirty="0" err="1" smtClean="0"/>
              <a:t>метод</a:t>
            </a:r>
            <a:r>
              <a:rPr lang="ru-RU" sz="8000" dirty="0"/>
              <a:t> </a:t>
            </a:r>
            <a:r>
              <a:rPr lang="ru-RU" sz="8000" dirty="0" smtClean="0"/>
              <a:t>ориентируется </a:t>
            </a:r>
            <a:r>
              <a:rPr lang="ru-RU" sz="8000" dirty="0"/>
              <a:t>на использование прогнозных </a:t>
            </a:r>
            <a:r>
              <a:rPr lang="ru-RU" sz="8000" dirty="0" smtClean="0"/>
              <a:t>моделей</a:t>
            </a:r>
            <a:r>
              <a:rPr lang="ru-RU" sz="8000" dirty="0"/>
              <a:t>: трендов, интервального прогноза и моды</a:t>
            </a:r>
            <a:r>
              <a:rPr lang="ru-RU" sz="8000" dirty="0" smtClean="0"/>
              <a:t>;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40075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0727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Структура моделей и методов, применяемых в цепях поставок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177159"/>
            <a:ext cx="10410497" cy="545486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dirty="0">
                <a:solidFill>
                  <a:srgbClr val="FF0000"/>
                </a:solidFill>
              </a:rPr>
              <a:t>5.  SV (</a:t>
            </a:r>
            <a:r>
              <a:rPr lang="ru-RU" sz="8000" dirty="0" err="1">
                <a:solidFill>
                  <a:srgbClr val="FF0000"/>
                </a:solidFill>
              </a:rPr>
              <a:t>Select</a:t>
            </a:r>
            <a:r>
              <a:rPr lang="ru-RU" sz="8000" dirty="0">
                <a:solidFill>
                  <a:srgbClr val="FF0000"/>
                </a:solidFill>
              </a:rPr>
              <a:t> </a:t>
            </a:r>
            <a:r>
              <a:rPr lang="ru-RU" sz="8000" dirty="0" err="1">
                <a:solidFill>
                  <a:srgbClr val="FF0000"/>
                </a:solidFill>
              </a:rPr>
              <a:t>Vendors</a:t>
            </a:r>
            <a:r>
              <a:rPr lang="ru-RU" sz="8000" dirty="0">
                <a:solidFill>
                  <a:srgbClr val="FF0000"/>
                </a:solidFill>
              </a:rPr>
              <a:t>) </a:t>
            </a:r>
            <a:r>
              <a:rPr lang="ru-RU" sz="8000" dirty="0"/>
              <a:t>– особое внимание </a:t>
            </a:r>
            <a:r>
              <a:rPr lang="ru-RU" sz="8000" dirty="0" smtClean="0"/>
              <a:t>уделяется </a:t>
            </a:r>
            <a:r>
              <a:rPr lang="ru-RU" sz="8000" dirty="0"/>
              <a:t>выбору поставщика, рассматриваются </a:t>
            </a:r>
            <a:r>
              <a:rPr lang="ru-RU" sz="8000" dirty="0" smtClean="0"/>
              <a:t>такие критерии</a:t>
            </a:r>
            <a:r>
              <a:rPr lang="ru-RU" sz="8000" dirty="0"/>
              <a:t>, как надежность, качество, цена и </a:t>
            </a:r>
            <a:r>
              <a:rPr lang="ru-RU" sz="8000" dirty="0" smtClean="0"/>
              <a:t>срок поставки</a:t>
            </a:r>
            <a:r>
              <a:rPr lang="ru-RU" sz="8000" dirty="0"/>
              <a:t>;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6.  </a:t>
            </a:r>
            <a:r>
              <a:rPr lang="ru-RU" sz="8000" dirty="0">
                <a:solidFill>
                  <a:srgbClr val="FF0000"/>
                </a:solidFill>
              </a:rPr>
              <a:t>GT (</a:t>
            </a:r>
            <a:r>
              <a:rPr lang="ru-RU" sz="8000" dirty="0" err="1">
                <a:solidFill>
                  <a:srgbClr val="FF0000"/>
                </a:solidFill>
              </a:rPr>
              <a:t>Game</a:t>
            </a:r>
            <a:r>
              <a:rPr lang="ru-RU" sz="8000" dirty="0">
                <a:solidFill>
                  <a:srgbClr val="FF0000"/>
                </a:solidFill>
              </a:rPr>
              <a:t> </a:t>
            </a:r>
            <a:r>
              <a:rPr lang="ru-RU" sz="8000" dirty="0" err="1">
                <a:solidFill>
                  <a:srgbClr val="FF0000"/>
                </a:solidFill>
              </a:rPr>
              <a:t>Theory</a:t>
            </a:r>
            <a:r>
              <a:rPr lang="ru-RU" sz="8000" dirty="0">
                <a:solidFill>
                  <a:srgbClr val="FF0000"/>
                </a:solidFill>
              </a:rPr>
              <a:t>) </a:t>
            </a:r>
            <a:r>
              <a:rPr lang="ru-RU" sz="8000" dirty="0"/>
              <a:t>– моделируются </a:t>
            </a:r>
            <a:r>
              <a:rPr lang="ru-RU" sz="8000" dirty="0" smtClean="0"/>
              <a:t>возможные </a:t>
            </a:r>
            <a:r>
              <a:rPr lang="ru-RU" sz="8000" dirty="0"/>
              <a:t>варианты поведения потребителя в </a:t>
            </a:r>
            <a:r>
              <a:rPr lang="ru-RU" sz="8000" dirty="0" smtClean="0"/>
              <a:t>условиях неопределенного </a:t>
            </a:r>
            <a:r>
              <a:rPr lang="ru-RU" sz="8000" dirty="0"/>
              <a:t>спроса;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7.</a:t>
            </a:r>
            <a:r>
              <a:rPr lang="en-US" sz="8000" dirty="0" smtClean="0">
                <a:solidFill>
                  <a:srgbClr val="FF0000"/>
                </a:solidFill>
              </a:rPr>
              <a:t>MBM </a:t>
            </a:r>
            <a:r>
              <a:rPr lang="en-US" sz="8000" dirty="0">
                <a:solidFill>
                  <a:srgbClr val="FF0000"/>
                </a:solidFill>
              </a:rPr>
              <a:t>(Make or Buy </a:t>
            </a:r>
            <a:r>
              <a:rPr lang="en-US" sz="8000" dirty="0" smtClean="0">
                <a:solidFill>
                  <a:srgbClr val="FF0000"/>
                </a:solidFill>
              </a:rPr>
              <a:t>Model</a:t>
            </a:r>
            <a:r>
              <a:rPr lang="ru-RU" sz="8000" dirty="0" smtClean="0">
                <a:solidFill>
                  <a:srgbClr val="FF0000"/>
                </a:solidFill>
              </a:rPr>
              <a:t> </a:t>
            </a:r>
            <a:r>
              <a:rPr lang="ru-RU" sz="8000" dirty="0" smtClean="0"/>
              <a:t>делается  </a:t>
            </a:r>
            <a:r>
              <a:rPr lang="ru-RU" sz="8000" dirty="0"/>
              <a:t>упор </a:t>
            </a:r>
            <a:r>
              <a:rPr lang="ru-RU" sz="8000" dirty="0" smtClean="0"/>
              <a:t>на минимизацию </a:t>
            </a:r>
            <a:r>
              <a:rPr lang="ru-RU" sz="8000" dirty="0"/>
              <a:t>издержек, поэтому на основе </a:t>
            </a:r>
            <a:r>
              <a:rPr lang="ru-RU" sz="8000" dirty="0" smtClean="0"/>
              <a:t>анализа </a:t>
            </a:r>
            <a:r>
              <a:rPr lang="ru-RU" sz="8000" dirty="0"/>
              <a:t>выявляют операции, которые могут быть </a:t>
            </a:r>
            <a:r>
              <a:rPr lang="ru-RU" sz="8000" dirty="0" smtClean="0"/>
              <a:t>переданы </a:t>
            </a:r>
            <a:r>
              <a:rPr lang="ru-RU" sz="8000" dirty="0"/>
              <a:t>на </a:t>
            </a:r>
            <a:r>
              <a:rPr lang="en-US" sz="8000" dirty="0" smtClean="0"/>
              <a:t>Outsource;</a:t>
            </a:r>
            <a:endParaRPr lang="ru-RU" sz="8000" dirty="0" smtClean="0"/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8.JIT </a:t>
            </a:r>
            <a:r>
              <a:rPr lang="ru-RU" sz="8000" dirty="0">
                <a:solidFill>
                  <a:srgbClr val="FF0000"/>
                </a:solidFill>
              </a:rPr>
              <a:t>(</a:t>
            </a:r>
            <a:r>
              <a:rPr lang="ru-RU" sz="8000" dirty="0" err="1">
                <a:solidFill>
                  <a:srgbClr val="FF0000"/>
                </a:solidFill>
              </a:rPr>
              <a:t>Just</a:t>
            </a:r>
            <a:r>
              <a:rPr lang="ru-RU" sz="8000" dirty="0">
                <a:solidFill>
                  <a:srgbClr val="FF0000"/>
                </a:solidFill>
              </a:rPr>
              <a:t> </a:t>
            </a:r>
            <a:r>
              <a:rPr lang="ru-RU" sz="8000" dirty="0" err="1">
                <a:solidFill>
                  <a:srgbClr val="FF0000"/>
                </a:solidFill>
              </a:rPr>
              <a:t>in</a:t>
            </a:r>
            <a:r>
              <a:rPr lang="ru-RU" sz="8000" dirty="0">
                <a:solidFill>
                  <a:srgbClr val="FF0000"/>
                </a:solidFill>
              </a:rPr>
              <a:t> </a:t>
            </a:r>
            <a:r>
              <a:rPr lang="ru-RU" sz="8000" dirty="0" err="1">
                <a:solidFill>
                  <a:srgbClr val="FF0000"/>
                </a:solidFill>
              </a:rPr>
              <a:t>Time</a:t>
            </a:r>
            <a:r>
              <a:rPr lang="ru-RU" sz="8000" dirty="0">
                <a:solidFill>
                  <a:srgbClr val="FF0000"/>
                </a:solidFill>
              </a:rPr>
              <a:t>) – </a:t>
            </a:r>
            <a:r>
              <a:rPr lang="ru-RU" sz="8000" dirty="0"/>
              <a:t>для реализации </a:t>
            </a:r>
            <a:r>
              <a:rPr lang="ru-RU" sz="8000" dirty="0" smtClean="0"/>
              <a:t>принципа доставки </a:t>
            </a:r>
            <a:r>
              <a:rPr lang="ru-RU" sz="8000" dirty="0"/>
              <a:t>«точно </a:t>
            </a:r>
            <a:r>
              <a:rPr lang="ru-RU" sz="8000" dirty="0" smtClean="0"/>
              <a:t>во время</a:t>
            </a:r>
            <a:r>
              <a:rPr lang="ru-RU" sz="8000" dirty="0"/>
              <a:t>» оптимизируются </a:t>
            </a:r>
            <a:r>
              <a:rPr lang="ru-RU" sz="8000" dirty="0" smtClean="0"/>
              <a:t>все затраты </a:t>
            </a:r>
            <a:r>
              <a:rPr lang="ru-RU" sz="8000" dirty="0"/>
              <a:t>с возможностью использования </a:t>
            </a:r>
            <a:r>
              <a:rPr lang="ru-RU" sz="8000" dirty="0" smtClean="0"/>
              <a:t>ресурсов сторонних </a:t>
            </a:r>
            <a:r>
              <a:rPr lang="ru-RU" sz="8000" dirty="0"/>
              <a:t>организаций;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9. ABC-</a:t>
            </a:r>
            <a:r>
              <a:rPr lang="ru-RU" sz="8000" dirty="0" err="1" smtClean="0">
                <a:solidFill>
                  <a:srgbClr val="FF0000"/>
                </a:solidFill>
              </a:rPr>
              <a:t>costing</a:t>
            </a:r>
            <a:r>
              <a:rPr lang="ru-RU" sz="8000" dirty="0" smtClean="0">
                <a:solidFill>
                  <a:srgbClr val="FF0000"/>
                </a:solidFill>
              </a:rPr>
              <a:t> </a:t>
            </a:r>
            <a:r>
              <a:rPr lang="ru-RU" sz="8000" dirty="0">
                <a:solidFill>
                  <a:srgbClr val="FF0000"/>
                </a:solidFill>
              </a:rPr>
              <a:t>– </a:t>
            </a:r>
            <a:r>
              <a:rPr lang="ru-RU" sz="8000" dirty="0"/>
              <a:t>в модели создается </a:t>
            </a:r>
            <a:r>
              <a:rPr lang="ru-RU" sz="8000" dirty="0" smtClean="0"/>
              <a:t>матрица, в </a:t>
            </a:r>
            <a:r>
              <a:rPr lang="ru-RU" sz="8000" dirty="0"/>
              <a:t>которой ресурсы ранжируются по степени </a:t>
            </a:r>
            <a:r>
              <a:rPr lang="ru-RU" sz="8000" dirty="0" smtClean="0"/>
              <a:t>использования </a:t>
            </a:r>
            <a:r>
              <a:rPr lang="ru-RU" sz="8000" dirty="0"/>
              <a:t>и важности;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10. </a:t>
            </a:r>
            <a:r>
              <a:rPr lang="en-US" sz="8000" dirty="0" smtClean="0">
                <a:solidFill>
                  <a:srgbClr val="FF0000"/>
                </a:solidFill>
              </a:rPr>
              <a:t>CRM </a:t>
            </a:r>
            <a:r>
              <a:rPr lang="en-US" sz="8000" dirty="0">
                <a:solidFill>
                  <a:srgbClr val="FF0000"/>
                </a:solidFill>
              </a:rPr>
              <a:t>(Customer Relations Management) </a:t>
            </a:r>
            <a:r>
              <a:rPr lang="en-US" sz="8000" dirty="0"/>
              <a:t>– </a:t>
            </a:r>
            <a:r>
              <a:rPr lang="en-US" sz="8000" dirty="0" err="1" smtClean="0"/>
              <a:t>ис</a:t>
            </a:r>
            <a:r>
              <a:rPr lang="ru-RU" sz="8000" dirty="0" smtClean="0"/>
              <a:t>пользуется </a:t>
            </a:r>
            <a:r>
              <a:rPr lang="ru-RU" sz="8000" dirty="0"/>
              <a:t>информационная система, в </a:t>
            </a:r>
            <a:r>
              <a:rPr lang="ru-RU" sz="8000" dirty="0" smtClean="0"/>
              <a:t>которой содержатся </a:t>
            </a:r>
            <a:r>
              <a:rPr lang="ru-RU" sz="8000" dirty="0"/>
              <a:t>данные о покупателях</a:t>
            </a:r>
            <a:r>
              <a:rPr lang="ru-RU" sz="8000" dirty="0" smtClean="0"/>
              <a:t>;</a:t>
            </a:r>
            <a:r>
              <a:rPr lang="ru-RU" sz="8000" dirty="0" smtClean="0">
                <a:solidFill>
                  <a:srgbClr val="FF0000"/>
                </a:solidFill>
              </a:rPr>
              <a:t> ситуационный </a:t>
            </a:r>
            <a:r>
              <a:rPr lang="ru-RU" sz="8000" dirty="0">
                <a:solidFill>
                  <a:srgbClr val="FF0000"/>
                </a:solidFill>
              </a:rPr>
              <a:t>анализ </a:t>
            </a:r>
            <a:r>
              <a:rPr lang="ru-RU" sz="8000" dirty="0"/>
              <a:t>– используется </a:t>
            </a:r>
            <a:r>
              <a:rPr lang="ru-RU" sz="8000" dirty="0" smtClean="0"/>
              <a:t>моделирование </a:t>
            </a:r>
            <a:r>
              <a:rPr lang="ru-RU" sz="8000" dirty="0"/>
              <a:t>возможных вариантов движения </a:t>
            </a:r>
            <a:r>
              <a:rPr lang="ru-RU" sz="8000" dirty="0" smtClean="0"/>
              <a:t>материальных </a:t>
            </a:r>
            <a:r>
              <a:rPr lang="ru-RU" sz="8000" dirty="0"/>
              <a:t>потоков в логистике;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11. QR </a:t>
            </a:r>
            <a:r>
              <a:rPr lang="ru-RU" sz="8000" dirty="0">
                <a:solidFill>
                  <a:srgbClr val="FF0000"/>
                </a:solidFill>
              </a:rPr>
              <a:t>(</a:t>
            </a:r>
            <a:r>
              <a:rPr lang="ru-RU" sz="8000" dirty="0" err="1">
                <a:solidFill>
                  <a:srgbClr val="FF0000"/>
                </a:solidFill>
              </a:rPr>
              <a:t>Quick</a:t>
            </a:r>
            <a:r>
              <a:rPr lang="ru-RU" sz="8000" dirty="0">
                <a:solidFill>
                  <a:srgbClr val="FF0000"/>
                </a:solidFill>
              </a:rPr>
              <a:t> </a:t>
            </a:r>
            <a:r>
              <a:rPr lang="ru-RU" sz="8000" dirty="0" err="1">
                <a:solidFill>
                  <a:srgbClr val="FF0000"/>
                </a:solidFill>
              </a:rPr>
              <a:t>Response</a:t>
            </a:r>
            <a:r>
              <a:rPr lang="ru-RU" sz="8000" dirty="0">
                <a:solidFill>
                  <a:srgbClr val="FF0000"/>
                </a:solidFill>
              </a:rPr>
              <a:t>) </a:t>
            </a:r>
            <a:r>
              <a:rPr lang="ru-RU" sz="8000" dirty="0"/>
              <a:t>– данная модель </a:t>
            </a:r>
            <a:r>
              <a:rPr lang="ru-RU" sz="8000" dirty="0" smtClean="0"/>
              <a:t>подразумевает </a:t>
            </a:r>
            <a:r>
              <a:rPr lang="ru-RU" sz="8000" dirty="0"/>
              <a:t>моментальное реагирование на </a:t>
            </a:r>
            <a:r>
              <a:rPr lang="ru-RU" sz="8000" dirty="0" smtClean="0"/>
              <a:t>изменения в </a:t>
            </a:r>
            <a:r>
              <a:rPr lang="ru-RU" sz="8000" dirty="0"/>
              <a:t>условиях и сроках поставки, используя в </a:t>
            </a:r>
            <a:r>
              <a:rPr lang="ru-RU" sz="8000" dirty="0" smtClean="0"/>
              <a:t>работе технологии </a:t>
            </a:r>
            <a:r>
              <a:rPr lang="ru-RU" sz="8000" dirty="0"/>
              <a:t>электронного документооборота и </a:t>
            </a:r>
            <a:r>
              <a:rPr lang="ru-RU" sz="8000" dirty="0" smtClean="0"/>
              <a:t>мониторинга;</a:t>
            </a:r>
          </a:p>
        </p:txBody>
      </p:sp>
    </p:spTree>
    <p:extLst>
      <p:ext uri="{BB962C8B-B14F-4D97-AF65-F5344CB8AC3E}">
        <p14:creationId xmlns:p14="http://schemas.microsoft.com/office/powerpoint/2010/main" val="129068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38807"/>
          </a:xfrm>
        </p:spPr>
        <p:txBody>
          <a:bodyPr>
            <a:normAutofit/>
          </a:bodyPr>
          <a:lstStyle/>
          <a:p>
            <a:r>
              <a:rPr lang="ru-RU" sz="2000" b="1" dirty="0"/>
              <a:t>Структура моделей и методов, применяемых в цепях поставок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124607"/>
            <a:ext cx="10273862" cy="5318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12. </a:t>
            </a:r>
            <a:r>
              <a:rPr lang="en-US" dirty="0">
                <a:solidFill>
                  <a:srgbClr val="FF0000"/>
                </a:solidFill>
              </a:rPr>
              <a:t>TQM (Total Quality Management) </a:t>
            </a:r>
            <a:r>
              <a:rPr lang="en-US" dirty="0"/>
              <a:t>– </a:t>
            </a:r>
            <a:r>
              <a:rPr lang="en-US" dirty="0" err="1"/>
              <a:t>модель</a:t>
            </a:r>
            <a:r>
              <a:rPr lang="ru-RU" dirty="0"/>
              <a:t> повсеместно внедряется в логистические процессы, система управления качеством проникает во </a:t>
            </a:r>
            <a:r>
              <a:rPr lang="ru-RU" dirty="0" smtClean="0"/>
              <a:t>все сферы </a:t>
            </a:r>
            <a:r>
              <a:rPr lang="ru-RU" dirty="0"/>
              <a:t>логистики, способствуя </a:t>
            </a:r>
            <a:r>
              <a:rPr lang="ru-RU" dirty="0" err="1" smtClean="0"/>
              <a:t>унифицированию</a:t>
            </a:r>
            <a:r>
              <a:rPr lang="ru-RU" dirty="0" smtClean="0"/>
              <a:t> и </a:t>
            </a:r>
            <a:r>
              <a:rPr lang="ru-RU" dirty="0"/>
              <a:t>координированию процессов во всех инстанциях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13</a:t>
            </a:r>
            <a:r>
              <a:rPr lang="ru-RU" dirty="0" smtClean="0"/>
              <a:t>. </a:t>
            </a:r>
            <a:r>
              <a:rPr lang="en-US" dirty="0">
                <a:solidFill>
                  <a:srgbClr val="FF0000"/>
                </a:solidFill>
              </a:rPr>
              <a:t>SCOR-</a:t>
            </a:r>
            <a:r>
              <a:rPr lang="ru-RU" dirty="0">
                <a:solidFill>
                  <a:srgbClr val="FF0000"/>
                </a:solidFill>
              </a:rPr>
              <a:t>модели </a:t>
            </a:r>
            <a:r>
              <a:rPr lang="ru-RU" dirty="0"/>
              <a:t>– внедряется </a:t>
            </a:r>
            <a:r>
              <a:rPr lang="ru-RU" dirty="0" smtClean="0"/>
              <a:t>реинжиниринг и </a:t>
            </a:r>
            <a:r>
              <a:rPr lang="ru-RU" dirty="0"/>
              <a:t>совершенствуются бизнес-процессы, </a:t>
            </a:r>
            <a:r>
              <a:rPr lang="ru-RU" dirty="0" smtClean="0"/>
              <a:t>управление материальными </a:t>
            </a:r>
            <a:r>
              <a:rPr lang="ru-RU" dirty="0"/>
              <a:t>потоками выстраивается на </a:t>
            </a:r>
            <a:r>
              <a:rPr lang="ru-RU" dirty="0" smtClean="0"/>
              <a:t>основе улучшенных </a:t>
            </a:r>
            <a:r>
              <a:rPr lang="ru-RU" dirty="0"/>
              <a:t>алгоритмов со всеми </a:t>
            </a:r>
            <a:r>
              <a:rPr lang="ru-RU" dirty="0" smtClean="0"/>
              <a:t>контрагентами и </a:t>
            </a:r>
            <a:r>
              <a:rPr lang="ru-RU" dirty="0"/>
              <a:t>участниками цепи поставок;</a:t>
            </a:r>
          </a:p>
          <a:p>
            <a:pPr marL="457200" indent="-457200">
              <a:buAutoNum type="arabicPeriod" startAt="14"/>
            </a:pPr>
            <a:r>
              <a:rPr lang="en-US" dirty="0" smtClean="0">
                <a:solidFill>
                  <a:srgbClr val="FF0000"/>
                </a:solidFill>
              </a:rPr>
              <a:t>IMM </a:t>
            </a:r>
            <a:r>
              <a:rPr lang="en-US" dirty="0">
                <a:solidFill>
                  <a:srgbClr val="FF0000"/>
                </a:solidFill>
              </a:rPr>
              <a:t>(Inventory Management Models) </a:t>
            </a:r>
            <a:r>
              <a:rPr lang="en-US" dirty="0"/>
              <a:t>– </a:t>
            </a:r>
            <a:r>
              <a:rPr lang="ru-RU" dirty="0" smtClean="0"/>
              <a:t>модель использует </a:t>
            </a:r>
            <a:r>
              <a:rPr lang="ru-RU" dirty="0"/>
              <a:t>понятие страхового запаса, система </a:t>
            </a:r>
            <a:r>
              <a:rPr lang="ru-RU" dirty="0" smtClean="0"/>
              <a:t>автоматически </a:t>
            </a:r>
            <a:r>
              <a:rPr lang="ru-RU" dirty="0"/>
              <a:t>рассчитывает определенный </a:t>
            </a:r>
            <a:r>
              <a:rPr lang="ru-RU" dirty="0" smtClean="0"/>
              <a:t>запас компонентов</a:t>
            </a:r>
            <a:r>
              <a:rPr lang="ru-RU" dirty="0"/>
              <a:t>, которые необходимы для </a:t>
            </a:r>
            <a:r>
              <a:rPr lang="ru-RU" dirty="0" smtClean="0"/>
              <a:t>производства</a:t>
            </a:r>
            <a:r>
              <a:rPr lang="ru-RU" dirty="0"/>
              <a:t>, учитывая время отгрузки прошлых заказов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23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8084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/>
              <a:t>Мнения специалистов по логистике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082566"/>
            <a:ext cx="10305393" cy="5496910"/>
          </a:xfrm>
        </p:spPr>
        <p:txBody>
          <a:bodyPr/>
          <a:lstStyle/>
          <a:p>
            <a:r>
              <a:rPr lang="ru-RU" dirty="0" smtClean="0"/>
              <a:t>Для регулирования цепочек поставок  оптимальным вариантом является </a:t>
            </a:r>
            <a:r>
              <a:rPr lang="ru-RU" b="1" dirty="0" err="1" smtClean="0"/>
              <a:t>мультимодальный</a:t>
            </a:r>
            <a:r>
              <a:rPr lang="ru-RU" b="1" dirty="0" smtClean="0"/>
              <a:t> подход, </a:t>
            </a:r>
            <a:r>
              <a:rPr lang="ru-RU" dirty="0" smtClean="0"/>
              <a:t>помогающий снизить издержки и оптимизировать  количество участников и включает: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1. анализ показателя точки безубыточности (нулевой точки);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2. Метод сокращения сети(сосредоточение на формировании процессов на одной точке);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3. Моделирование возможных рисков;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4. Анализ рынка, валютных курсов, экономических ситуаций; </a:t>
            </a:r>
          </a:p>
          <a:p>
            <a:r>
              <a:rPr lang="ru-RU" b="1" dirty="0" smtClean="0"/>
              <a:t>Необходимо применять аналитические методы моделирования и проектирования </a:t>
            </a:r>
            <a:r>
              <a:rPr lang="ru-RU" dirty="0" smtClean="0"/>
              <a:t>материальных потоков эффективны при использовании минимальной информации для:</a:t>
            </a:r>
          </a:p>
          <a:p>
            <a:r>
              <a:rPr lang="ru-RU" dirty="0" smtClean="0"/>
              <a:t>1. моделирования  различных ситуаций  на рынке и оценки возможности  введения новых функций в краткосрочной перспективе( применяются математические модели, формулы, графики, вспомогательные инструменты  для решения поставленных задач).</a:t>
            </a:r>
          </a:p>
          <a:p>
            <a:r>
              <a:rPr lang="ru-RU" b="1" dirty="0" smtClean="0"/>
              <a:t>Недостатки аналитических методов: </a:t>
            </a:r>
            <a:r>
              <a:rPr lang="ru-RU" dirty="0" smtClean="0"/>
              <a:t>невозможность учесть все факторы, оказывающие влияние  на экономическую ситуацию, поэтому идеальных результатов достичь сложно</a:t>
            </a:r>
            <a:r>
              <a:rPr lang="ru-RU" b="1" dirty="0" smtClean="0"/>
              <a:t>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190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15310"/>
            <a:ext cx="9601200" cy="6096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Мнения специалистов по логистике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651641"/>
            <a:ext cx="9601200" cy="5885793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Метод моделирования  </a:t>
            </a:r>
            <a:r>
              <a:rPr lang="ru-RU" dirty="0" smtClean="0"/>
              <a:t>позволяет учитывать  специфику и компоненты всех элементов цепей поставки. Используется  для построения </a:t>
            </a:r>
            <a:r>
              <a:rPr lang="ru-RU" dirty="0" err="1" smtClean="0"/>
              <a:t>визуализационных</a:t>
            </a:r>
            <a:r>
              <a:rPr lang="ru-RU" dirty="0" smtClean="0"/>
              <a:t> </a:t>
            </a:r>
            <a:r>
              <a:rPr lang="ru-RU" dirty="0" err="1" smtClean="0"/>
              <a:t>моделй</a:t>
            </a:r>
            <a:r>
              <a:rPr lang="ru-RU" dirty="0" smtClean="0"/>
              <a:t>, для удобства контроля всего процесса поставок и детализации каждого процесса. В сравнении с аналитическим методом  метод моделирования учитывает намного больше факторов. </a:t>
            </a:r>
          </a:p>
          <a:p>
            <a:r>
              <a:rPr lang="ru-RU" dirty="0" smtClean="0"/>
              <a:t>Современная тенденция к информатизации позволяет внедрять технологии </a:t>
            </a:r>
            <a:r>
              <a:rPr lang="ru-RU" dirty="0" err="1" smtClean="0"/>
              <a:t>блокчейн</a:t>
            </a:r>
            <a:r>
              <a:rPr lang="ru-RU" dirty="0" smtClean="0"/>
              <a:t>, которые подразумевают создание информационной и более прозрачной модели взаимодействия на всех уровнях поставки. В цепях поставки участвуют следующие контрагенты:</a:t>
            </a:r>
          </a:p>
          <a:p>
            <a:r>
              <a:rPr lang="ru-RU" dirty="0" smtClean="0"/>
              <a:t>1. поставщик;</a:t>
            </a:r>
          </a:p>
          <a:p>
            <a:r>
              <a:rPr lang="ru-RU" dirty="0" smtClean="0"/>
              <a:t>2.  </a:t>
            </a:r>
            <a:r>
              <a:rPr lang="ru-RU" dirty="0"/>
              <a:t>производитель;</a:t>
            </a:r>
          </a:p>
          <a:p>
            <a:r>
              <a:rPr lang="ru-RU" dirty="0"/>
              <a:t>3) потребитель;</a:t>
            </a:r>
          </a:p>
          <a:p>
            <a:r>
              <a:rPr lang="ru-RU" dirty="0"/>
              <a:t>4) дистрибьютор;</a:t>
            </a:r>
          </a:p>
          <a:p>
            <a:r>
              <a:rPr lang="ru-RU" dirty="0"/>
              <a:t>5) розничные торговцы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64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598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Мнения специалистов по логистике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397876"/>
            <a:ext cx="10484069" cy="5139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Все контрагенты могут вносить и делать </a:t>
            </a:r>
            <a:r>
              <a:rPr lang="ru-RU" dirty="0" smtClean="0"/>
              <a:t>заметки о </a:t>
            </a:r>
            <a:r>
              <a:rPr lang="ru-RU" dirty="0"/>
              <a:t>процессах, которые происходят с грузом. </a:t>
            </a:r>
            <a:r>
              <a:rPr lang="ru-RU" b="1" dirty="0" smtClean="0"/>
              <a:t>Использование </a:t>
            </a:r>
            <a:r>
              <a:rPr lang="ru-RU" b="1" dirty="0" err="1"/>
              <a:t>блокчейн</a:t>
            </a:r>
            <a:r>
              <a:rPr lang="ru-RU" b="1" dirty="0"/>
              <a:t>-технологий </a:t>
            </a:r>
            <a:r>
              <a:rPr lang="ru-RU" dirty="0"/>
              <a:t>помогает </a:t>
            </a:r>
            <a:r>
              <a:rPr lang="ru-RU" dirty="0" smtClean="0"/>
              <a:t>создать:</a:t>
            </a:r>
          </a:p>
          <a:p>
            <a:pPr marL="0" indent="0">
              <a:buNone/>
            </a:pPr>
            <a:r>
              <a:rPr lang="ru-RU" dirty="0" smtClean="0"/>
              <a:t> 1. Каждому </a:t>
            </a:r>
            <a:r>
              <a:rPr lang="ru-RU" dirty="0"/>
              <a:t>товару уникальный код в </a:t>
            </a:r>
            <a:r>
              <a:rPr lang="ru-RU" dirty="0" smtClean="0"/>
              <a:t>системе  </a:t>
            </a:r>
            <a:r>
              <a:rPr lang="ru-RU" dirty="0"/>
              <a:t>и </a:t>
            </a:r>
            <a:r>
              <a:rPr lang="ru-RU" dirty="0" smtClean="0"/>
              <a:t>права на </a:t>
            </a:r>
            <a:r>
              <a:rPr lang="ru-RU" dirty="0"/>
              <a:t>редактирование статуса данного груза </a:t>
            </a:r>
            <a:r>
              <a:rPr lang="ru-RU" dirty="0" smtClean="0"/>
              <a:t>имеются только </a:t>
            </a:r>
            <a:r>
              <a:rPr lang="ru-RU" dirty="0"/>
              <a:t>у участников цепей поставок.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У каждого участника </a:t>
            </a:r>
            <a:r>
              <a:rPr lang="ru-RU" dirty="0"/>
              <a:t>цепей поставок также есть </a:t>
            </a:r>
            <a:r>
              <a:rPr lang="ru-RU" dirty="0" smtClean="0"/>
              <a:t>профиль, в </a:t>
            </a:r>
            <a:r>
              <a:rPr lang="ru-RU" dirty="0"/>
              <a:t>котором содержится информация о </a:t>
            </a:r>
            <a:r>
              <a:rPr lang="ru-RU" dirty="0" err="1" smtClean="0"/>
              <a:t>контрагенте,сертификатах</a:t>
            </a:r>
            <a:r>
              <a:rPr lang="ru-RU" dirty="0"/>
              <a:t>, разрешениях, контактах</a:t>
            </a:r>
            <a:r>
              <a:rPr lang="ru-RU" dirty="0" smtClean="0"/>
              <a:t>.</a:t>
            </a:r>
          </a:p>
          <a:p>
            <a:pPr marL="457200" indent="-457200">
              <a:buAutoNum type="arabicPeriod" startAt="3"/>
            </a:pPr>
            <a:r>
              <a:rPr lang="ru-RU" dirty="0" smtClean="0"/>
              <a:t>В открытом доступе </a:t>
            </a:r>
            <a:r>
              <a:rPr lang="ru-RU" dirty="0"/>
              <a:t>высвечивается не вся информация о </a:t>
            </a:r>
            <a:r>
              <a:rPr lang="ru-RU" dirty="0" smtClean="0"/>
              <a:t>профиле</a:t>
            </a:r>
            <a:r>
              <a:rPr lang="ru-RU" dirty="0"/>
              <a:t>, можно установить ограничения на просмотр, </a:t>
            </a:r>
            <a:r>
              <a:rPr lang="ru-RU" dirty="0" smtClean="0"/>
              <a:t>но сертификаты </a:t>
            </a:r>
            <a:r>
              <a:rPr lang="ru-RU" dirty="0"/>
              <a:t>и разрешения всегда останутся </a:t>
            </a:r>
            <a:r>
              <a:rPr lang="ru-RU" dirty="0" smtClean="0"/>
              <a:t>видны всем участникам </a:t>
            </a:r>
            <a:r>
              <a:rPr lang="ru-RU" dirty="0"/>
              <a:t>цепи поставки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Проект е-</a:t>
            </a:r>
            <a:r>
              <a:rPr lang="en-US" b="1" dirty="0" smtClean="0"/>
              <a:t>ECD(</a:t>
            </a:r>
            <a:r>
              <a:rPr lang="ru-RU" b="1" dirty="0" smtClean="0"/>
              <a:t> европейский электронный сертификат очистки)  </a:t>
            </a:r>
            <a:r>
              <a:rPr lang="ru-RU" dirty="0" smtClean="0"/>
              <a:t>является новым приоритетным направлением в развитии цифровых логистических процессов, позволяющим сократить  </a:t>
            </a:r>
            <a:r>
              <a:rPr lang="ru-RU" dirty="0"/>
              <a:t>количества черных </a:t>
            </a:r>
            <a:r>
              <a:rPr lang="ru-RU" dirty="0" smtClean="0"/>
              <a:t>списков перевозчиков</a:t>
            </a:r>
            <a:r>
              <a:rPr lang="ru-RU" dirty="0"/>
              <a:t>, которые не исполняют свои </a:t>
            </a:r>
            <a:r>
              <a:rPr lang="ru-RU" dirty="0" smtClean="0"/>
              <a:t>обязательства </a:t>
            </a:r>
            <a:r>
              <a:rPr lang="ru-RU" dirty="0"/>
              <a:t>перед контрагентами. Доступность к </a:t>
            </a:r>
            <a:r>
              <a:rPr lang="ru-RU" dirty="0" smtClean="0"/>
              <a:t>данным </a:t>
            </a:r>
            <a:r>
              <a:rPr lang="ru-RU" dirty="0"/>
              <a:t>сертификатам облегчает для </a:t>
            </a:r>
            <a:r>
              <a:rPr lang="ru-RU" dirty="0" smtClean="0"/>
              <a:t>поставщиков поиск </a:t>
            </a:r>
            <a:r>
              <a:rPr lang="ru-RU" dirty="0"/>
              <a:t>контрагента, могут быть выделены </a:t>
            </a:r>
            <a:r>
              <a:rPr lang="ru-RU" dirty="0" smtClean="0"/>
              <a:t>преференции </a:t>
            </a:r>
            <a:r>
              <a:rPr lang="ru-RU" dirty="0"/>
              <a:t>для участников с данным сертификатом.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5661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407276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Мнения специалистов по логистике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093076"/>
            <a:ext cx="9601200" cy="47743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b="1" dirty="0" smtClean="0"/>
              <a:t>Платформа </a:t>
            </a:r>
            <a:r>
              <a:rPr lang="en-US" sz="8000" b="1" dirty="0"/>
              <a:t>Cargo </a:t>
            </a:r>
            <a:r>
              <a:rPr lang="en-US" sz="8000" b="1" dirty="0" smtClean="0"/>
              <a:t>Stream,</a:t>
            </a:r>
            <a:r>
              <a:rPr lang="ru-RU" sz="8000" b="1" dirty="0" smtClean="0"/>
              <a:t> </a:t>
            </a:r>
            <a:r>
              <a:rPr lang="ru-RU" sz="8000" dirty="0" smtClean="0"/>
              <a:t>выполняющая  </a:t>
            </a:r>
            <a:r>
              <a:rPr lang="ru-RU" sz="8000" dirty="0"/>
              <a:t>функцию </a:t>
            </a:r>
            <a:r>
              <a:rPr lang="ru-RU" sz="8000" dirty="0" err="1"/>
              <a:t>агрегатора</a:t>
            </a:r>
            <a:r>
              <a:rPr lang="ru-RU" sz="8000" dirty="0"/>
              <a:t> </a:t>
            </a:r>
            <a:r>
              <a:rPr lang="ru-RU" sz="8000" dirty="0" smtClean="0"/>
              <a:t>логистических </a:t>
            </a:r>
            <a:r>
              <a:rPr lang="ru-RU" sz="8000" dirty="0"/>
              <a:t>операций. Данный сервис помогает </a:t>
            </a:r>
            <a:r>
              <a:rPr lang="ru-RU" sz="8000" dirty="0" smtClean="0"/>
              <a:t>выбрать оптимальный </a:t>
            </a:r>
            <a:r>
              <a:rPr lang="ru-RU" sz="8000" dirty="0"/>
              <a:t>маршрут перевозки, учитывая </a:t>
            </a:r>
            <a:r>
              <a:rPr lang="ru-RU" sz="8000" dirty="0" smtClean="0"/>
              <a:t>все потребности </a:t>
            </a:r>
            <a:r>
              <a:rPr lang="ru-RU" sz="8000" dirty="0"/>
              <a:t>заказчика. Также на складах </a:t>
            </a:r>
            <a:r>
              <a:rPr lang="ru-RU" sz="8000" dirty="0" smtClean="0"/>
              <a:t>аккумулируются </a:t>
            </a:r>
            <a:r>
              <a:rPr lang="ru-RU" sz="8000" dirty="0"/>
              <a:t>товары, чтобы снизить стоимость </a:t>
            </a:r>
            <a:r>
              <a:rPr lang="ru-RU" sz="8000" dirty="0" smtClean="0"/>
              <a:t>логистических </a:t>
            </a:r>
            <a:r>
              <a:rPr lang="ru-RU" sz="8000" dirty="0"/>
              <a:t>услуг. </a:t>
            </a:r>
            <a:r>
              <a:rPr lang="ru-RU" sz="8000" dirty="0" err="1"/>
              <a:t>Мультимодальные</a:t>
            </a:r>
            <a:r>
              <a:rPr lang="ru-RU" sz="8000" dirty="0"/>
              <a:t> </a:t>
            </a:r>
            <a:r>
              <a:rPr lang="ru-RU" sz="8000" dirty="0" smtClean="0"/>
              <a:t>перевозки имеют </a:t>
            </a:r>
            <a:r>
              <a:rPr lang="ru-RU" sz="8000" dirty="0"/>
              <a:t>большую значимость для экономии</a:t>
            </a:r>
            <a:r>
              <a:rPr lang="ru-RU" sz="8000" dirty="0" smtClean="0"/>
              <a:t>.</a:t>
            </a:r>
          </a:p>
          <a:p>
            <a:pPr marL="0" indent="0" algn="just">
              <a:buNone/>
            </a:pPr>
            <a:r>
              <a:rPr lang="ru-RU" sz="8000" b="1" dirty="0"/>
              <a:t>Новым направлением в логистике является «</a:t>
            </a:r>
            <a:r>
              <a:rPr lang="ru-RU" sz="8000" b="1" dirty="0" smtClean="0"/>
              <a:t>зеленый</a:t>
            </a:r>
            <a:r>
              <a:rPr lang="ru-RU" sz="8000" b="1" dirty="0"/>
              <a:t>» логистический реинжиниринг, </a:t>
            </a:r>
          </a:p>
          <a:p>
            <a:pPr marL="0" indent="0" algn="just">
              <a:buNone/>
            </a:pPr>
            <a:r>
              <a:rPr lang="ru-RU" sz="8000" dirty="0" smtClean="0"/>
              <a:t> влияющий  </a:t>
            </a:r>
            <a:r>
              <a:rPr lang="ru-RU" sz="8000" dirty="0"/>
              <a:t>на всю логистическую цепочку </a:t>
            </a:r>
            <a:r>
              <a:rPr lang="ru-RU" sz="8000" dirty="0" smtClean="0"/>
              <a:t>компании</a:t>
            </a:r>
            <a:r>
              <a:rPr lang="ru-RU" sz="8000" dirty="0"/>
              <a:t>. Ранее считалось, что данный процесс </a:t>
            </a:r>
            <a:r>
              <a:rPr lang="ru-RU" sz="8000" dirty="0" smtClean="0"/>
              <a:t>занимается </a:t>
            </a:r>
            <a:r>
              <a:rPr lang="ru-RU" sz="8000" dirty="0"/>
              <a:t>только экологическим вопросом, но </a:t>
            </a:r>
            <a:r>
              <a:rPr lang="ru-RU" sz="8000" dirty="0" smtClean="0"/>
              <a:t>метод себя </a:t>
            </a:r>
            <a:r>
              <a:rPr lang="ru-RU" sz="8000" dirty="0" err="1" smtClean="0"/>
              <a:t>зареко-мендовал</a:t>
            </a:r>
            <a:r>
              <a:rPr lang="ru-RU" sz="8000" dirty="0" smtClean="0"/>
              <a:t> </a:t>
            </a:r>
            <a:r>
              <a:rPr lang="ru-RU" sz="8000" dirty="0"/>
              <a:t>с точки зрения снижения </a:t>
            </a:r>
            <a:r>
              <a:rPr lang="ru-RU" sz="8000" dirty="0" smtClean="0"/>
              <a:t>затрат </a:t>
            </a:r>
            <a:r>
              <a:rPr lang="ru-RU" sz="8000" dirty="0"/>
              <a:t>и эффективности ведения бизнес-процессов.</a:t>
            </a:r>
          </a:p>
          <a:p>
            <a:pPr marL="0" indent="0" algn="just">
              <a:buNone/>
            </a:pPr>
            <a:r>
              <a:rPr lang="ru-RU" sz="8000" dirty="0"/>
              <a:t>К примеру, все чаще стали применять </a:t>
            </a:r>
            <a:r>
              <a:rPr lang="ru-RU" sz="8000" dirty="0" smtClean="0"/>
              <a:t>технологию применения </a:t>
            </a:r>
            <a:r>
              <a:rPr lang="ru-RU" sz="8000" dirty="0"/>
              <a:t>многоразовых контейнеров, что </a:t>
            </a:r>
            <a:r>
              <a:rPr lang="ru-RU" sz="8000" dirty="0" smtClean="0"/>
              <a:t>привело </a:t>
            </a:r>
            <a:r>
              <a:rPr lang="ru-RU" sz="8000" dirty="0"/>
              <a:t>к снижению издержек на утилизацию тары. </a:t>
            </a:r>
            <a:r>
              <a:rPr lang="ru-RU" sz="8000" dirty="0" smtClean="0"/>
              <a:t>Постепенно </a:t>
            </a:r>
            <a:r>
              <a:rPr lang="ru-RU" sz="8000" dirty="0"/>
              <a:t>внедряется программа «нулевых отходов</a:t>
            </a:r>
            <a:r>
              <a:rPr lang="ru-RU" sz="8000" dirty="0" smtClean="0"/>
              <a:t>», позволяющий  </a:t>
            </a:r>
            <a:r>
              <a:rPr lang="ru-RU" sz="8000" dirty="0"/>
              <a:t>в перспективе использовать </a:t>
            </a:r>
            <a:r>
              <a:rPr lang="ru-RU" sz="8000" dirty="0" smtClean="0"/>
              <a:t>повторно материалы </a:t>
            </a:r>
            <a:r>
              <a:rPr lang="ru-RU" sz="8000" dirty="0"/>
              <a:t>для топлива, упаковки и других </a:t>
            </a:r>
            <a:r>
              <a:rPr lang="ru-RU" sz="8000" dirty="0" smtClean="0"/>
              <a:t>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335304116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217</TotalTime>
  <Words>1493</Words>
  <Application>Microsoft Office PowerPoint</Application>
  <PresentationFormat>Широкоэкранный</PresentationFormat>
  <Paragraphs>88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Управление логистическими цепями  в современной экономике</vt:lpstr>
      <vt:lpstr>Модели и методы для управления логистическими процессами</vt:lpstr>
      <vt:lpstr>Структура моделей и методов, применяемых в цепях поставок</vt:lpstr>
      <vt:lpstr>Структура моделей и методов, применяемых в цепях поставок</vt:lpstr>
      <vt:lpstr>Структура моделей и методов, применяемых в цепях поставок</vt:lpstr>
      <vt:lpstr>Мнения специалистов по логистике</vt:lpstr>
      <vt:lpstr>Мнения специалистов по логистике</vt:lpstr>
      <vt:lpstr>Мнения специалистов по логистике</vt:lpstr>
      <vt:lpstr>Мнения специалистов по логистике</vt:lpstr>
      <vt:lpstr>Мнения специалистов по логистике</vt:lpstr>
      <vt:lpstr>Показатели эффективности концепции управления логистическими цепями поставки</vt:lpstr>
      <vt:lpstr>Показатели эффективности концепции управления логистическими цепями поставки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логистическими цепями  в современной экономике</dc:title>
  <dc:creator>рузалия Тухбатуллина</dc:creator>
  <cp:lastModifiedBy>рузалия Тухбатуллина</cp:lastModifiedBy>
  <cp:revision>23</cp:revision>
  <cp:lastPrinted>2023-07-21T17:28:58Z</cp:lastPrinted>
  <dcterms:created xsi:type="dcterms:W3CDTF">2023-07-20T02:47:35Z</dcterms:created>
  <dcterms:modified xsi:type="dcterms:W3CDTF">2023-07-21T17:30:03Z</dcterms:modified>
</cp:coreProperties>
</file>